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3"/>
  </p:notesMasterIdLst>
  <p:sldIdLst>
    <p:sldId id="576" r:id="rId3"/>
    <p:sldId id="1159" r:id="rId4"/>
    <p:sldId id="1160" r:id="rId5"/>
    <p:sldId id="1161" r:id="rId6"/>
    <p:sldId id="1162" r:id="rId7"/>
    <p:sldId id="1165" r:id="rId8"/>
    <p:sldId id="1163" r:id="rId9"/>
    <p:sldId id="584" r:id="rId10"/>
    <p:sldId id="585" r:id="rId11"/>
    <p:sldId id="935" r:id="rId12"/>
    <p:sldId id="1156" r:id="rId13"/>
    <p:sldId id="586" r:id="rId14"/>
    <p:sldId id="587" r:id="rId15"/>
    <p:sldId id="588" r:id="rId16"/>
    <p:sldId id="589" r:id="rId17"/>
    <p:sldId id="590" r:id="rId18"/>
    <p:sldId id="1157" r:id="rId19"/>
    <p:sldId id="591" r:id="rId20"/>
    <p:sldId id="592" r:id="rId21"/>
    <p:sldId id="593" r:id="rId22"/>
    <p:sldId id="594" r:id="rId23"/>
    <p:sldId id="288" r:id="rId24"/>
    <p:sldId id="597" r:id="rId25"/>
    <p:sldId id="598" r:id="rId26"/>
    <p:sldId id="599" r:id="rId27"/>
    <p:sldId id="600" r:id="rId28"/>
    <p:sldId id="289" r:id="rId29"/>
    <p:sldId id="601" r:id="rId30"/>
    <p:sldId id="295" r:id="rId31"/>
    <p:sldId id="296" r:id="rId32"/>
    <p:sldId id="302" r:id="rId33"/>
    <p:sldId id="303" r:id="rId34"/>
    <p:sldId id="304" r:id="rId35"/>
    <p:sldId id="305" r:id="rId36"/>
    <p:sldId id="603" r:id="rId37"/>
    <p:sldId id="604" r:id="rId38"/>
    <p:sldId id="307" r:id="rId39"/>
    <p:sldId id="605" r:id="rId40"/>
    <p:sldId id="790" r:id="rId41"/>
    <p:sldId id="607" r:id="rId42"/>
    <p:sldId id="446" r:id="rId43"/>
    <p:sldId id="447" r:id="rId44"/>
    <p:sldId id="934" r:id="rId45"/>
    <p:sldId id="936" r:id="rId46"/>
    <p:sldId id="1108" r:id="rId47"/>
    <p:sldId id="1004" r:id="rId48"/>
    <p:sldId id="1000" r:id="rId49"/>
    <p:sldId id="1012" r:id="rId50"/>
    <p:sldId id="1158" r:id="rId51"/>
    <p:sldId id="1007" r:id="rId52"/>
    <p:sldId id="1005" r:id="rId53"/>
    <p:sldId id="1001" r:id="rId54"/>
    <p:sldId id="478" r:id="rId55"/>
    <p:sldId id="487" r:id="rId56"/>
    <p:sldId id="480" r:id="rId57"/>
    <p:sldId id="481" r:id="rId58"/>
    <p:sldId id="1015" r:id="rId59"/>
    <p:sldId id="484" r:id="rId60"/>
    <p:sldId id="1014" r:id="rId61"/>
    <p:sldId id="995" r:id="rId62"/>
    <p:sldId id="1021" r:id="rId63"/>
    <p:sldId id="1154" r:id="rId64"/>
    <p:sldId id="1019" r:id="rId65"/>
    <p:sldId id="1016" r:id="rId66"/>
    <p:sldId id="488" r:id="rId67"/>
    <p:sldId id="1017" r:id="rId68"/>
    <p:sldId id="938" r:id="rId69"/>
    <p:sldId id="491" r:id="rId70"/>
    <p:sldId id="937" r:id="rId71"/>
    <p:sldId id="921" r:id="rId72"/>
    <p:sldId id="489" r:id="rId73"/>
    <p:sldId id="992" r:id="rId74"/>
    <p:sldId id="1105" r:id="rId75"/>
    <p:sldId id="993" r:id="rId76"/>
    <p:sldId id="994" r:id="rId77"/>
    <p:sldId id="1106" r:id="rId78"/>
    <p:sldId id="1110" r:id="rId79"/>
    <p:sldId id="1107" r:id="rId80"/>
    <p:sldId id="467" r:id="rId81"/>
    <p:sldId id="468" r:id="rId82"/>
    <p:sldId id="469" r:id="rId84"/>
    <p:sldId id="470" r:id="rId85"/>
    <p:sldId id="471" r:id="rId86"/>
    <p:sldId id="472" r:id="rId87"/>
    <p:sldId id="473" r:id="rId88"/>
    <p:sldId id="474" r:id="rId89"/>
    <p:sldId id="475" r:id="rId90"/>
    <p:sldId id="476" r:id="rId91"/>
  </p:sldIdLst>
  <p:sldSz cx="9144000" cy="6858000" type="screen4x3"/>
  <p:notesSz cx="6858000" cy="9144000"/>
  <p:custDataLst>
    <p:tags r:id="rId95"/>
  </p:custDataLst>
  <p:defaultTextStyle>
    <a:defPPr>
      <a:defRPr lang="zh-CN"/>
    </a:defPPr>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vl6pPr marL="2286000" lvl="5"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6pPr>
    <a:lvl7pPr marL="2743200" lvl="6"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7pPr>
    <a:lvl8pPr marL="3200400" lvl="7"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8pPr>
    <a:lvl9pPr marL="3657600" lvl="8"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9pPr>
  </p:defaultTextStyle>
  <p:extLst>
    <p:ext uri="{EFAFB233-063F-42B5-8137-9DF3F51BA10A}">
      <p15:sldGuideLst xmlns:p15="http://schemas.microsoft.com/office/powerpoint/2012/main">
        <p15:guide id="1" orient="horz" pos="2285" userDrawn="1">
          <p15:clr>
            <a:srgbClr val="A4A3A4"/>
          </p15:clr>
        </p15:guide>
        <p15:guide id="2" pos="289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D3919"/>
    <a:srgbClr val="FF3300"/>
    <a:srgbClr val="0303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72"/>
    <p:restoredTop sz="90615"/>
  </p:normalViewPr>
  <p:slideViewPr>
    <p:cSldViewPr showGuides="1">
      <p:cViewPr>
        <p:scale>
          <a:sx n="168" d="100"/>
          <a:sy n="168" d="100"/>
        </p:scale>
        <p:origin x="1384" y="-856"/>
      </p:cViewPr>
      <p:guideLst>
        <p:guide orient="horz" pos="2285"/>
        <p:guide pos="2894"/>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14682"/>
    </p:cViewPr>
  </p:sorterViewPr>
  <p:gridSpacing cx="72008" cy="72008"/>
</p:viewPr>
</file>

<file path=ppt/_rels/presentation.xml.rels><?xml version="1.0" encoding="UTF-8" standalone="yes"?>
<Relationships xmlns="http://schemas.openxmlformats.org/package/2006/relationships"><Relationship Id="rId95" Type="http://schemas.openxmlformats.org/officeDocument/2006/relationships/tags" Target="tags/tag4.xml"/><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notesMaster" Target="notesMasters/notesMaster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16.wmf"/><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26.emf"/><Relationship Id="rId1" Type="http://schemas.openxmlformats.org/officeDocument/2006/relationships/image" Target="../media/image3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ClrTx/>
              <a:buFontTx/>
              <a:buNone/>
              <a:defRPr sz="1200">
                <a:latin typeface="Arial" panose="020B0604020202090204" pitchFamily="34" charset="0"/>
                <a:ea typeface="宋体"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532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ClrTx/>
              <a:buFontTx/>
              <a:buNone/>
              <a:defRPr sz="1200">
                <a:latin typeface="Arial" panose="020B0604020202090204" pitchFamily="34" charset="0"/>
                <a:ea typeface="宋体"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14340"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32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32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ClrTx/>
              <a:buFontTx/>
              <a:buNone/>
              <a:defRPr sz="1200">
                <a:latin typeface="Arial" panose="020B0604020202090204" pitchFamily="34" charset="0"/>
                <a:ea typeface="宋体"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532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spcBef>
                <a:spcPct val="0"/>
              </a:spcBef>
              <a:buClrTx/>
              <a:buFontTx/>
            </a:pPr>
            <a:fld id="{9A0DB2DC-4C9A-4742-B13C-FB6460FD3503}" type="slidenum">
              <a:rPr lang="en-US" altLang="zh-CN" sz="1200" dirty="0"/>
            </a:fld>
            <a:endParaRPr lang="en-US" altLang="zh-CN"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90204" pitchFamily="34" charset="0"/>
        <a:ea typeface="宋体" pitchFamily="2" charset="-122"/>
        <a:cs typeface="宋体" pitchFamily="2" charset="-122"/>
      </a:defRPr>
    </a:lvl1pPr>
    <a:lvl2pPr marL="457200" algn="l" rtl="0" eaLnBrk="0" fontAlgn="base" hangingPunct="0">
      <a:spcBef>
        <a:spcPct val="30000"/>
      </a:spcBef>
      <a:spcAft>
        <a:spcPct val="0"/>
      </a:spcAft>
      <a:defRPr kumimoji="1" sz="1200" kern="1200">
        <a:solidFill>
          <a:schemeClr val="tx1"/>
        </a:solidFill>
        <a:latin typeface="Arial" panose="020B0604020202090204" pitchFamily="34"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90204" pitchFamily="34"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90204" pitchFamily="34"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06498" name="Rectangle 2"/>
          <p:cNvSpPr>
            <a:spLocks noGrp="1" noRot="1" noChangeAspect="1" noTextEdit="1"/>
          </p:cNvSpPr>
          <p:nvPr>
            <p:ph type="sldImg"/>
          </p:nvPr>
        </p:nvSpPr>
        <p:spPr/>
      </p:sp>
      <p:sp>
        <p:nvSpPr>
          <p:cNvPr id="106499"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08546" name="Rectangle 2"/>
          <p:cNvSpPr>
            <a:spLocks noGrp="1" noRot="1" noChangeAspect="1" noTextEdit="1"/>
          </p:cNvSpPr>
          <p:nvPr>
            <p:ph type="sldImg"/>
          </p:nvPr>
        </p:nvSpPr>
        <p:spPr/>
      </p:sp>
      <p:sp>
        <p:nvSpPr>
          <p:cNvPr id="108547"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10594" name="Rectangle 2"/>
          <p:cNvSpPr>
            <a:spLocks noGrp="1" noRot="1" noChangeAspect="1" noTextEdit="1"/>
          </p:cNvSpPr>
          <p:nvPr>
            <p:ph type="sldImg"/>
          </p:nvPr>
        </p:nvSpPr>
        <p:spPr/>
      </p:sp>
      <p:sp>
        <p:nvSpPr>
          <p:cNvPr id="110595" name="Rectangle 3"/>
          <p:cNvSpPr>
            <a:spLocks noGrp="1"/>
          </p:cNvSpPr>
          <p:nvPr>
            <p:ph type="body" idx="1"/>
          </p:nvPr>
        </p:nvSpPr>
        <p:spPr/>
        <p:txBody>
          <a:bodyPr wrap="square" lIns="91440" tIns="45720" rIns="91440" bIns="45720" anchor="t"/>
          <a:lstStyle/>
          <a:p>
            <a:pPr lvl="0" eaLnBrk="1" hangingPunct="1"/>
            <a:r>
              <a:rPr lang="zh-CN" altLang="en-US" dirty="0"/>
              <a:t>就目前所学，还不足以很好地解决实际问题；还需要继续学习，能够自学，能够表达和运用。</a:t>
            </a:r>
            <a:endParaRPr lang="en-US" altLang="zh-CN" dirty="0"/>
          </a:p>
          <a:p>
            <a:pPr lvl="0" eaLnBrk="1" hangingPunct="1"/>
            <a:r>
              <a:rPr lang="zh-CN" altLang="en-US" dirty="0"/>
              <a:t>犹如一支笔，具有吸纳颜料的能力，能够描绘更美的蓝图。</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12642" name="Rectangle 2"/>
          <p:cNvSpPr>
            <a:spLocks noGrp="1" noRot="1" noChangeAspect="1" noTextEdit="1"/>
          </p:cNvSpPr>
          <p:nvPr>
            <p:ph type="sldImg"/>
          </p:nvPr>
        </p:nvSpPr>
        <p:spPr/>
      </p:sp>
      <p:sp>
        <p:nvSpPr>
          <p:cNvPr id="112643"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14690" name="Rectangle 2"/>
          <p:cNvSpPr>
            <a:spLocks noGrp="1" noRot="1" noChangeAspect="1" noTextEdit="1"/>
          </p:cNvSpPr>
          <p:nvPr>
            <p:ph type="sldImg"/>
          </p:nvPr>
        </p:nvSpPr>
        <p:spPr/>
      </p:sp>
      <p:sp>
        <p:nvSpPr>
          <p:cNvPr id="114691"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16738" name="Rectangle 2"/>
          <p:cNvSpPr>
            <a:spLocks noGrp="1" noRot="1" noChangeAspect="1" noTextEdit="1"/>
          </p:cNvSpPr>
          <p:nvPr>
            <p:ph type="sldImg"/>
          </p:nvPr>
        </p:nvSpPr>
        <p:spPr/>
      </p:sp>
      <p:sp>
        <p:nvSpPr>
          <p:cNvPr id="116739"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18786" name="Rectangle 2"/>
          <p:cNvSpPr>
            <a:spLocks noGrp="1" noRot="1" noChangeAspect="1" noTextEdit="1"/>
          </p:cNvSpPr>
          <p:nvPr>
            <p:ph type="sldImg"/>
          </p:nvPr>
        </p:nvSpPr>
        <p:spPr/>
      </p:sp>
      <p:sp>
        <p:nvSpPr>
          <p:cNvPr id="118787"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20834" name="Rectangle 2"/>
          <p:cNvSpPr>
            <a:spLocks noGrp="1" noRot="1" noChangeAspect="1" noTextEdit="1"/>
          </p:cNvSpPr>
          <p:nvPr>
            <p:ph type="sldImg"/>
          </p:nvPr>
        </p:nvSpPr>
        <p:spPr/>
      </p:sp>
      <p:sp>
        <p:nvSpPr>
          <p:cNvPr id="120835"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22882" name="Rectangle 2"/>
          <p:cNvSpPr>
            <a:spLocks noGrp="1" noRot="1" noChangeAspect="1" noTextEdit="1"/>
          </p:cNvSpPr>
          <p:nvPr>
            <p:ph type="sldImg"/>
          </p:nvPr>
        </p:nvSpPr>
        <p:spPr/>
      </p:sp>
      <p:sp>
        <p:nvSpPr>
          <p:cNvPr id="122883"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1122680"/>
            <a:ext cx="78867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628650" y="3602356"/>
            <a:ext cx="7886700" cy="1655445"/>
          </a:xfrm>
        </p:spPr>
        <p:txBody>
          <a:bodyPr/>
          <a:lstStyle>
            <a:lvl1pPr marL="0" indent="0" algn="ctr">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33AE04DF-5DAF-8942-8809-7549A96DA271}"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28650" y="327026"/>
            <a:ext cx="7886700" cy="5850255"/>
          </a:xfrm>
        </p:spPr>
        <p:txBody>
          <a:bodyPr/>
          <a:lstStyle>
            <a:lvl2pPr>
              <a:defRPr/>
            </a:lvl2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p:transition advClick="0"/>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p:transition advClick="0"/>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fld id="{F2B3A974-94E0-784F-B3DA-96F1FF8FB45F}"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幻灯片编号占位符 5"/>
          <p:cNvSpPr>
            <a:spLocks noGrp="1" noChangeArrowheads="1"/>
          </p:cNvSpPr>
          <p:nvPr>
            <p:ph type="sldNum" sz="quarter" idx="12"/>
          </p:nvPr>
        </p:nvSpPr>
        <p:spPr/>
        <p:txBody>
          <a:bodyPr/>
          <a:lstStyle>
            <a:lvl1pPr>
              <a:defRPr/>
            </a:lvl1pPr>
          </a:lstStyle>
          <a:p>
            <a:fld id="{4E80919B-B4AB-9741-8558-9504775A5039}" type="slidenum">
              <a:rPr lang="zh-CN" altLang="en-US"/>
            </a:fld>
            <a:endParaRPr lang="zh-CN" altLang="en-US"/>
          </a:p>
        </p:txBody>
      </p:sp>
    </p:spTree>
  </p:cSld>
  <p:clrMapOvr>
    <a:masterClrMapping/>
  </p:clrMapOvr>
  <p:transition advClick="0"/>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fld id="{E923FF57-9DF0-4B44-A3E0-A5834B15D24F}"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4C6DB4B6-99EF-E34F-A458-571EFDA1439C}"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灯片编号占位符 5"/>
          <p:cNvSpPr txBox="1"/>
          <p:nvPr/>
        </p:nvSpPr>
        <p:spPr>
          <a:xfrm>
            <a:off x="6875463" y="6519863"/>
            <a:ext cx="2133600" cy="365125"/>
          </a:xfrm>
          <a:prstGeom prst="rect">
            <a:avLst/>
          </a:prstGeom>
        </p:spPr>
        <p:txBody>
          <a:bodyPr anchor="ct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r" eaLnBrk="1" hangingPunct="1"/>
            <a:fld id="{49D632F2-D304-9B40-98EA-D3D58DA80E65}" type="slidenum">
              <a:rPr lang="zh-CN" altLang="en-US" sz="1600">
                <a:latin typeface="Arial Unicode MS" panose="020B0604020202020204" charset="-122"/>
                <a:cs typeface="Arial Unicode MS" panose="020B0604020202020204" charset="-122"/>
              </a:rPr>
            </a:fld>
            <a:r>
              <a:rPr lang="en-US" altLang="zh-CN" sz="1600">
                <a:latin typeface="Arial Unicode MS" panose="020B0604020202020204" charset="-122"/>
                <a:cs typeface="Arial Unicode MS" panose="020B0604020202020204" charset="-122"/>
              </a:rPr>
              <a:t>/43</a:t>
            </a:r>
            <a:endParaRPr lang="en-US" altLang="zh-CN" sz="1600">
              <a:latin typeface="Arial Unicode MS" panose="020B0604020202020204" charset="-122"/>
              <a:cs typeface="Arial Unicode MS" panose="020B0604020202020204" charset="-122"/>
            </a:endParaRPr>
          </a:p>
        </p:txBody>
      </p:sp>
    </p:spTree>
  </p:cSld>
  <p:clrMapOvr>
    <a:overrideClrMapping bg1="lt1" tx1="dk1" bg2="lt2" tx2="dk2" accent1="accent1" accent2="accent2" accent3="accent3" accent4="accent4" accent5="accent5" accent6="accent6" hlink="hlink" folHlink="folHlink"/>
  </p:clrMapOvr>
  <p:transition advClick="0"/>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endParaRPr lang="zh-CN" altLang="en-US"/>
          </a:p>
        </p:txBody>
      </p:sp>
      <p:sp>
        <p:nvSpPr>
          <p:cNvPr id="3" name="内容占位符 2"/>
          <p:cNvSpPr>
            <a:spLocks noGrp="1"/>
          </p:cNvSpPr>
          <p:nvPr>
            <p:ph idx="1" hasCustomPrompt="1"/>
          </p:nvPr>
        </p:nvSpPr>
        <p:spPr>
          <a:xfrm>
            <a:off x="628650" y="1702436"/>
            <a:ext cx="7886700" cy="4474845"/>
          </a:xfrm>
        </p:spPr>
        <p:txBody>
          <a:bodyPr/>
          <a:lstStyle>
            <a:lvl2pPr>
              <a:defRPr/>
            </a:lvl2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1404AE7-26EC-0148-A357-DD3C7FD71093}"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959100"/>
            <a:ext cx="7886700" cy="2781300"/>
          </a:xfrm>
        </p:spPr>
        <p:txBody>
          <a:bodyPr anchor="t" anchorCtr="0"/>
          <a:lstStyle>
            <a:lvl1pPr>
              <a:defRPr sz="36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8650" y="1722121"/>
            <a:ext cx="7886700" cy="1102995"/>
          </a:xfrm>
        </p:spPr>
        <p:txBody>
          <a:bodyPr lIns="144145" anchor="b" anchorCtr="0"/>
          <a:lstStyle>
            <a:lvl1pPr marL="0" indent="0">
              <a:buNone/>
              <a:defRPr sz="1800">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4D1EEEB-2E2A-DF4A-9E58-105270FF4219}"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pitchFamily="2" charset="-122"/>
                <a:sym typeface="Arial" panose="020B0604020202090204" pitchFamily="34" charset="0"/>
              </a:rPr>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76200"/>
            <a:ext cx="8534400" cy="6858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228600" y="762000"/>
            <a:ext cx="4210050" cy="571500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591050" y="762000"/>
            <a:ext cx="4211638" cy="571500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335DA5F-FC16-9841-AD03-8B8DB561F239}" type="datetimeFigureOut">
              <a:rPr lang="zh-CN" altLang="en-US" smtClean="0"/>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079" y="365125"/>
            <a:ext cx="7886700" cy="800100"/>
          </a:xfrm>
        </p:spPr>
        <p:txBody>
          <a:bodyPr anchor="ctr" anchorCtr="0"/>
          <a:lstStyle>
            <a:lvl1pPr algn="ctr">
              <a:defRPr/>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9602" y="1482091"/>
            <a:ext cx="3915728"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28650" y="2368551"/>
            <a:ext cx="3916680" cy="3820795"/>
          </a:xfrm>
        </p:spPr>
        <p:txBody>
          <a:bodyPr/>
          <a:lstStyle>
            <a:lvl1pPr>
              <a:defRPr sz="2100"/>
            </a:lvl1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92492" y="1482091"/>
            <a:ext cx="3822859"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92492" y="2368551"/>
            <a:ext cx="3822859" cy="3820795"/>
          </a:xfrm>
        </p:spPr>
        <p:txBody>
          <a:bodyPr/>
          <a:lstStyle>
            <a:lvl1pPr>
              <a:defRPr sz="2100"/>
            </a:lvl1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5E08765-4B7D-2143-8328-FBBE326002BF}" type="datetimeFigureOut">
              <a:rPr lang="zh-CN" altLang="en-US" smtClean="0"/>
            </a:fld>
            <a:endParaRPr lang="zh-CN" altLang="en-US"/>
          </a:p>
        </p:txBody>
      </p:sp>
      <p:sp>
        <p:nvSpPr>
          <p:cNvPr id="8" name="页脚占位符 7"/>
          <p:cNvSpPr>
            <a:spLocks noGrp="1"/>
          </p:cNvSpPr>
          <p:nvPr>
            <p:ph type="ftr" sz="quarter" idx="11"/>
          </p:nvPr>
        </p:nvSpPr>
        <p:spPr/>
        <p:txBody>
          <a:bodyPr/>
          <a:lstStyle/>
          <a:p>
            <a:pPr>
              <a:defRPr/>
            </a:pPr>
            <a:endParaRPr lang="zh-CN" altLang="en-US"/>
          </a:p>
        </p:txBody>
      </p:sp>
      <p:sp>
        <p:nvSpPr>
          <p:cNvPr id="9" name="灯片编号占位符 8"/>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spTree>
  </p:cSld>
  <p:clrMapOvr>
    <a:masterClrMapping/>
  </p:clrMapOvr>
  <p:transition advClick="0"/>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9525" y="-1905"/>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zh-CN" altLang="en-US"/>
          </a:p>
        </p:txBody>
      </p:sp>
      <p:sp>
        <p:nvSpPr>
          <p:cNvPr id="2" name="标题 1"/>
          <p:cNvSpPr>
            <a:spLocks noGrp="1"/>
          </p:cNvSpPr>
          <p:nvPr>
            <p:ph type="title"/>
          </p:nvPr>
        </p:nvSpPr>
        <p:spPr>
          <a:xfrm>
            <a:off x="5512594" y="457200"/>
            <a:ext cx="3294221" cy="1055370"/>
          </a:xfrm>
        </p:spPr>
        <p:txBody>
          <a:bodyPr anchor="b" anchorCtr="0"/>
          <a:lstStyle>
            <a:lvl1pPr>
              <a:defRPr sz="2400"/>
            </a:lvl1pPr>
          </a:lstStyle>
          <a:p>
            <a:r>
              <a:rPr lang="zh-CN" altLang="en-US"/>
              <a:t>单击此处编辑母版标题样式</a:t>
            </a:r>
            <a:endParaRPr lang="zh-CN" altLang="en-US"/>
          </a:p>
        </p:txBody>
      </p:sp>
      <p:sp>
        <p:nvSpPr>
          <p:cNvPr id="4" name="文本占位符 3"/>
          <p:cNvSpPr>
            <a:spLocks noGrp="1"/>
          </p:cNvSpPr>
          <p:nvPr>
            <p:ph type="body" sz="half" idx="2" hasCustomPrompt="1"/>
          </p:nvPr>
        </p:nvSpPr>
        <p:spPr>
          <a:xfrm>
            <a:off x="5512118" y="1694180"/>
            <a:ext cx="3295174"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887629" y="-7620"/>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zh-CN" altLang="en-US"/>
          </a:p>
        </p:txBody>
      </p:sp>
      <p:sp>
        <p:nvSpPr>
          <p:cNvPr id="2" name="标题 1"/>
          <p:cNvSpPr>
            <a:spLocks noGrp="1"/>
          </p:cNvSpPr>
          <p:nvPr>
            <p:ph type="title"/>
          </p:nvPr>
        </p:nvSpPr>
        <p:spPr>
          <a:xfrm>
            <a:off x="307181" y="457200"/>
            <a:ext cx="3209925" cy="1055370"/>
          </a:xfrm>
        </p:spPr>
        <p:txBody>
          <a:bodyPr anchor="t" anchorCtr="0"/>
          <a:lstStyle>
            <a:lvl1pPr>
              <a:defRPr sz="2400"/>
            </a:lvl1pPr>
          </a:lstStyle>
          <a:p>
            <a:r>
              <a:rPr lang="zh-CN" altLang="en-US"/>
              <a:t>单击此处编辑母版标题样式</a:t>
            </a:r>
            <a:endParaRPr lang="zh-CN" altLang="en-US"/>
          </a:p>
        </p:txBody>
      </p:sp>
      <p:sp>
        <p:nvSpPr>
          <p:cNvPr id="4" name="文本占位符 3"/>
          <p:cNvSpPr>
            <a:spLocks noGrp="1"/>
          </p:cNvSpPr>
          <p:nvPr>
            <p:ph type="body" sz="half" idx="2" hasCustomPrompt="1"/>
          </p:nvPr>
        </p:nvSpPr>
        <p:spPr>
          <a:xfrm>
            <a:off x="307182" y="1694180"/>
            <a:ext cx="3210401"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fld id="{84C5E037-E3E3-064B-AF78-C17DBF3D0442}" type="slidenum">
              <a:rPr lang="zh-CN" altLang="en-US" smtClean="0"/>
            </a:fld>
            <a:endParaRPr lang="zh-CN" altLang="en-US"/>
          </a:p>
        </p:txBody>
      </p:sp>
    </p:spTree>
  </p:cSld>
  <p:clrMapOvr>
    <a:masterClrMapping/>
  </p:clrMapOvr>
  <p:transition advClick="0"/>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sp>
        <p:nvSpPr>
          <p:cNvPr id="3"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7"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advClick="0"/>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5" Type="http://schemas.openxmlformats.org/officeDocument/2006/relationships/theme" Target="../theme/theme1.xml"/><Relationship Id="rId34" Type="http://schemas.openxmlformats.org/officeDocument/2006/relationships/image" Target="../media/image1.png"/><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1FF4F64-6D8C-8A48-B4BA-523317561A37}" type="datetimeFigureOut">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lvl="0" eaLnBrk="1" hangingPunct="1">
              <a:spcBef>
                <a:spcPct val="0"/>
              </a:spcBef>
              <a:buClrTx/>
            </a:pPr>
            <a:fld id="{9A0DB2DC-4C9A-4742-B13C-FB6460FD3503}" type="slidenum">
              <a:rPr lang="en-US" altLang="zh-CN" dirty="0">
                <a:latin typeface="Arial" panose="020B0604020202090204" pitchFamily="34" charset="0"/>
              </a:rPr>
            </a:fld>
            <a:endParaRPr lang="en-US" altLang="zh-CN" dirty="0">
              <a:latin typeface="Arial" panose="020B0604020202090204" pitchFamily="34" charset="0"/>
            </a:endParaRPr>
          </a:p>
        </p:txBody>
      </p:sp>
      <p:cxnSp>
        <p:nvCxnSpPr>
          <p:cNvPr id="12"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4"/>
          <a:stretch>
            <a:fillRect/>
          </a:stretch>
        </p:blipFill>
        <p:spPr>
          <a:xfrm>
            <a:off x="7343405" y="6237278"/>
            <a:ext cx="1688365" cy="426849"/>
          </a:xfrm>
          <a:prstGeom prst="rect">
            <a:avLst/>
          </a:prstGeom>
        </p:spPr>
      </p:pic>
      <p:grpSp>
        <p:nvGrpSpPr>
          <p:cNvPr id="14" name="组合 13"/>
          <p:cNvGrpSpPr/>
          <p:nvPr/>
        </p:nvGrpSpPr>
        <p:grpSpPr>
          <a:xfrm>
            <a:off x="332185" y="866028"/>
            <a:ext cx="8452247" cy="1"/>
            <a:chOff x="442913" y="4600577"/>
            <a:chExt cx="11269662" cy="1"/>
          </a:xfrm>
        </p:grpSpPr>
        <p:cxnSp>
          <p:nvCxnSpPr>
            <p:cNvPr id="15"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6"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transition advClick="0"/>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0.wmf"/><Relationship Id="rId1"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33.xml"/><Relationship Id="rId2" Type="http://schemas.openxmlformats.org/officeDocument/2006/relationships/image" Target="../media/image13.wmf"/><Relationship Id="rId1"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image" Target="../media/image16.wmf"/><Relationship Id="rId7" Type="http://schemas.openxmlformats.org/officeDocument/2006/relationships/oleObject" Target="../embeddings/oleObject6.bin"/><Relationship Id="rId6" Type="http://schemas.openxmlformats.org/officeDocument/2006/relationships/image" Target="../media/image15.wmf"/><Relationship Id="rId5" Type="http://schemas.openxmlformats.org/officeDocument/2006/relationships/oleObject" Target="../embeddings/oleObject5.bin"/><Relationship Id="rId4" Type="http://schemas.openxmlformats.org/officeDocument/2006/relationships/image" Target="../media/image14.wmf"/><Relationship Id="rId3" Type="http://schemas.openxmlformats.org/officeDocument/2006/relationships/oleObject" Target="../embeddings/oleObject4.bin"/><Relationship Id="rId2" Type="http://schemas.openxmlformats.org/officeDocument/2006/relationships/image" Target="../media/image13.wmf"/><Relationship Id="rId10" Type="http://schemas.openxmlformats.org/officeDocument/2006/relationships/vmlDrawing" Target="../drawings/vmlDrawing3.vml"/><Relationship Id="rId1"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17.jpeg"/></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9.wmf"/><Relationship Id="rId1" Type="http://schemas.openxmlformats.org/officeDocument/2006/relationships/oleObject" Target="../embeddings/oleObject7.bin"/></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2.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5.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1.xml"/><Relationship Id="rId4" Type="http://schemas.openxmlformats.org/officeDocument/2006/relationships/image" Target="../media/image28.svg"/><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oleObject" Target="../embeddings/oleObject8.bin"/></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1.xml"/><Relationship Id="rId3" Type="http://schemas.openxmlformats.org/officeDocument/2006/relationships/image" Target="../media/image34.png"/><Relationship Id="rId2" Type="http://schemas.openxmlformats.org/officeDocument/2006/relationships/image" Target="../media/image33.wmf"/><Relationship Id="rId1" Type="http://schemas.openxmlformats.org/officeDocument/2006/relationships/oleObject" Target="../embeddings/oleObject9.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oleObject" Target="../embeddings/oleObject12.bin"/><Relationship Id="rId4" Type="http://schemas.openxmlformats.org/officeDocument/2006/relationships/image" Target="../media/image26.emf"/><Relationship Id="rId3" Type="http://schemas.openxmlformats.org/officeDocument/2006/relationships/oleObject" Target="../embeddings/oleObject11.bin"/><Relationship Id="rId2" Type="http://schemas.openxmlformats.org/officeDocument/2006/relationships/image" Target="../media/image35.emf"/><Relationship Id="rId1" Type="http://schemas.openxmlformats.org/officeDocument/2006/relationships/oleObject" Target="../embeddings/oleObject10.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65.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41.wmf"/><Relationship Id="rId1" Type="http://schemas.openxmlformats.org/officeDocument/2006/relationships/oleObject" Target="../embeddings/oleObject13.bin"/></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GIF"/></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5.emf"/><Relationship Id="rId7" Type="http://schemas.openxmlformats.org/officeDocument/2006/relationships/image" Target="../media/image54.emf"/><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 Id="rId3" Type="http://schemas.openxmlformats.org/officeDocument/2006/relationships/image" Target="../media/image50.emf"/><Relationship Id="rId2" Type="http://schemas.openxmlformats.org/officeDocument/2006/relationships/image" Target="../media/image49.emf"/><Relationship Id="rId10" Type="http://schemas.openxmlformats.org/officeDocument/2006/relationships/notesSlide" Target="../notesSlides/notesSlide7.xml"/><Relationship Id="rId1" Type="http://schemas.openxmlformats.org/officeDocument/2006/relationships/image" Target="../media/image48.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5"/>
          <p:cNvSpPr>
            <a:spLocks noChangeArrowheads="1"/>
          </p:cNvSpPr>
          <p:nvPr/>
        </p:nvSpPr>
        <p:spPr bwMode="auto">
          <a:xfrm>
            <a:off x="1083310" y="1911752"/>
            <a:ext cx="7022465" cy="1715770"/>
          </a:xfrm>
          <a:prstGeom prst="rect">
            <a:avLst/>
          </a:prstGeom>
          <a:noFill/>
          <a:ln>
            <a:noFill/>
          </a:ln>
          <a:effectLst>
            <a:prstShdw prst="shdw17" dist="17961" dir="2700000">
              <a:schemeClr val="bg2">
                <a:alpha val="74997"/>
              </a:schemeClr>
            </a:prstShdw>
          </a:effectLst>
        </p:spPr>
        <p:txBody>
          <a:bodyPr wrap="square">
            <a:spAutoFit/>
          </a:bodyPr>
          <a:lstStyle/>
          <a:p>
            <a:pPr algn="ctr"/>
            <a:r>
              <a:rPr lang="zh-CN" altLang="en-US" sz="4800" dirty="0">
                <a:ea typeface="隶书" panose="02010509060101010101" pitchFamily="49" charset="-122"/>
                <a:cs typeface="隶书" panose="02010509060101010101" pitchFamily="49" charset="-122"/>
              </a:rPr>
              <a:t>第四章</a:t>
            </a:r>
            <a:endParaRPr lang="zh-CN" altLang="en-US" sz="4800" dirty="0">
              <a:ea typeface="隶书" panose="02010509060101010101" pitchFamily="49" charset="-122"/>
              <a:cs typeface="隶书" panose="02010509060101010101" pitchFamily="49" charset="-122"/>
            </a:endParaRPr>
          </a:p>
          <a:p>
            <a:pPr algn="ctr"/>
            <a:r>
              <a:rPr lang="zh-CN" altLang="en-US" sz="4800" dirty="0">
                <a:ea typeface="隶书" panose="02010509060101010101" pitchFamily="49" charset="-122"/>
                <a:cs typeface="隶书" panose="02010509060101010101" pitchFamily="49" charset="-122"/>
              </a:rPr>
              <a:t>信息内容分析与挖掘</a:t>
            </a:r>
            <a:endParaRPr lang="zh-CN" altLang="en-US" sz="4800" dirty="0">
              <a:ea typeface="隶书" panose="02010509060101010101" pitchFamily="49" charset="-122"/>
              <a:cs typeface="隶书" panose="02010509060101010101" pitchFamily="49" charset="-122"/>
            </a:endParaRPr>
          </a:p>
        </p:txBody>
      </p:sp>
      <p:sp>
        <p:nvSpPr>
          <p:cNvPr id="3076" name="Text Box 4"/>
          <p:cNvSpPr txBox="1">
            <a:spLocks noChangeArrowheads="1"/>
          </p:cNvSpPr>
          <p:nvPr/>
        </p:nvSpPr>
        <p:spPr bwMode="auto">
          <a:xfrm>
            <a:off x="2627784" y="4149080"/>
            <a:ext cx="4392488" cy="584775"/>
          </a:xfrm>
          <a:prstGeom prst="rect">
            <a:avLst/>
          </a:prstGeom>
          <a:noFill/>
          <a:ln w="9525">
            <a:noFill/>
            <a:miter lim="800000"/>
          </a:ln>
          <a:effectLst>
            <a:prstShdw prst="shdw17" dist="17961" dir="2700000">
              <a:schemeClr val="accent1">
                <a:gamma/>
                <a:shade val="60000"/>
                <a:invGamma/>
              </a:schemeClr>
            </a:prstShdw>
          </a:effectLst>
        </p:spPr>
        <p:txBody>
          <a:bodyPr wrap="square">
            <a:spAutoFit/>
          </a:bodyP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spcBef>
                <a:spcPct val="50000"/>
              </a:spcBef>
              <a:defRPr/>
            </a:pPr>
            <a:r>
              <a:rPr lang="en-US" altLang="zh-CN" sz="3200" dirty="0" err="1"/>
              <a:t>svm</a:t>
            </a:r>
            <a:r>
              <a:rPr lang="zh-CN" altLang="en-US" sz="3200" dirty="0"/>
              <a:t>、聚类、</a:t>
            </a:r>
            <a:r>
              <a:rPr lang="en-US" altLang="zh-CN" sz="3200" dirty="0"/>
              <a:t>web</a:t>
            </a:r>
            <a:r>
              <a:rPr lang="zh-CN" altLang="en-US" sz="3200" dirty="0"/>
              <a:t>挖掘</a:t>
            </a:r>
            <a:endParaRPr lang="zh-CN" altLang="en-US" sz="3200" dirty="0"/>
          </a:p>
        </p:txBody>
      </p:sp>
      <p:sp>
        <p:nvSpPr>
          <p:cNvPr id="2" name="文本框 1"/>
          <p:cNvSpPr txBox="1"/>
          <p:nvPr/>
        </p:nvSpPr>
        <p:spPr>
          <a:xfrm>
            <a:off x="360045" y="429895"/>
            <a:ext cx="6012815" cy="521970"/>
          </a:xfrm>
          <a:prstGeom prst="rect">
            <a:avLst/>
          </a:prstGeom>
          <a:noFill/>
        </p:spPr>
        <p:txBody>
          <a:bodyPr wrap="square" rtlCol="0">
            <a:spAutoFit/>
          </a:bodyPr>
          <a:lstStyle/>
          <a:p>
            <a:r>
              <a:rPr lang="zh-CN" altLang="en-US" b="1" dirty="0"/>
              <a:t>信息内容安全课程</a:t>
            </a:r>
            <a:r>
              <a:rPr lang="en-US" altLang="zh-CN" b="1" dirty="0"/>
              <a:t>202</a:t>
            </a:r>
            <a:r>
              <a:rPr lang="zh-CN" altLang="en-US" b="1" dirty="0"/>
              <a:t>秋</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2000" advTm="5097"/>
    </mc:Choice>
    <mc:Fallback>
      <p:transition spd="slow" advTm="509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60000"/>
              </a:lnSpc>
            </a:pPr>
            <a:r>
              <a:rPr lang="zh-CN" altLang="en-US"/>
              <a:t>支持向量机，英文为Support Vector Machine，简称SV机。它是一种监督式学习的方法，它广泛的应用于统计分类以及回归分析中。</a:t>
            </a:r>
            <a:endParaRPr lang="zh-CN" altLang="en-US"/>
          </a:p>
          <a:p>
            <a:pPr>
              <a:lnSpc>
                <a:spcPct val="160000"/>
              </a:lnSpc>
            </a:pPr>
            <a:r>
              <a:rPr lang="zh-CN" altLang="en-US"/>
              <a:t>支持向量机将向量映射到一个更高维的空间里，在这个空间里建立有一个最大间隔超平面。</a:t>
            </a:r>
            <a:endParaRPr lang="zh-CN" altLang="en-US"/>
          </a:p>
          <a:p>
            <a:pPr>
              <a:lnSpc>
                <a:spcPct val="160000"/>
              </a:lnSpc>
            </a:pPr>
            <a:r>
              <a:rPr lang="zh-CN" altLang="en-US">
                <a:solidFill>
                  <a:srgbClr val="FF0000"/>
                </a:solidFill>
              </a:rPr>
              <a:t>在分开数据的超平面的两边建有两个互相平行的超平面，分隔超平面使两个平行超平面的距离最大化</a:t>
            </a:r>
            <a:r>
              <a:rPr lang="zh-CN" altLang="en-US"/>
              <a:t>。</a:t>
            </a:r>
            <a:endParaRPr lang="zh-CN" altLang="en-US"/>
          </a:p>
        </p:txBody>
      </p:sp>
    </p:spTree>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011697"/>
            <a:ext cx="8280920" cy="2705336"/>
          </a:xfrm>
        </p:spPr>
        <p:txBody>
          <a:bodyPr/>
          <a:lstStyle/>
          <a:p>
            <a:pPr>
              <a:lnSpc>
                <a:spcPct val="160000"/>
              </a:lnSpc>
            </a:pPr>
            <a:r>
              <a:rPr lang="zh-CN" altLang="en-US" b="0" i="0" dirty="0">
                <a:solidFill>
                  <a:srgbClr val="121212"/>
                </a:solidFill>
                <a:effectLst/>
                <a:latin typeface="-apple-system"/>
              </a:rPr>
              <a:t>在一个二维空间里，我们可以用一个线性函数来将样本点分开，如果一个线性函数能将样本点全部分开，则称这些数据是线性可分的，否则称为线性不可分。这个线性函数，在一维空间里就是一个点，在二维空间里就是一条线，在三维空间里就是一个平面，它们统一被称为“超平面”。</a:t>
            </a:r>
            <a:endParaRPr lang="en-US" altLang="zh-CN" b="0" i="0" dirty="0">
              <a:solidFill>
                <a:srgbClr val="121212"/>
              </a:solidFill>
              <a:effectLst/>
              <a:latin typeface="-apple-system"/>
            </a:endParaRPr>
          </a:p>
          <a:p>
            <a:pPr>
              <a:lnSpc>
                <a:spcPct val="160000"/>
              </a:lnSpc>
            </a:pPr>
            <a:endParaRPr lang="en-US" altLang="zh-CN" dirty="0">
              <a:solidFill>
                <a:srgbClr val="121212"/>
              </a:solidFill>
              <a:latin typeface="-apple-system"/>
            </a:endParaRPr>
          </a:p>
          <a:p>
            <a:pPr>
              <a:lnSpc>
                <a:spcPct val="160000"/>
              </a:lnSpc>
            </a:pPr>
            <a:endParaRPr lang="zh-CN" altLang="en-US" dirty="0"/>
          </a:p>
        </p:txBody>
      </p:sp>
      <p:sp>
        <p:nvSpPr>
          <p:cNvPr id="2" name="Rectangle 76"/>
          <p:cNvSpPr>
            <a:spLocks noGrp="1" noChangeArrowheads="1"/>
          </p:cNvSpPr>
          <p:nvPr>
            <p:ph type="title"/>
          </p:nvPr>
        </p:nvSpPr>
        <p:spPr>
          <a:xfrm>
            <a:off x="147955" y="199390"/>
            <a:ext cx="4648200" cy="685800"/>
          </a:xfrm>
        </p:spPr>
        <p:txBody>
          <a:bodyPr vert="horz" wrap="square" lIns="91440" tIns="45720" rIns="91440" bIns="45720" numCol="1" anchor="b" anchorCtr="0" compatLnSpc="1"/>
          <a:lstStyle/>
          <a:p>
            <a:r>
              <a:rPr lang="zh-CN" altLang="en-US" dirty="0">
                <a:ea typeface="宋体" pitchFamily="2" charset="-122"/>
              </a:rPr>
              <a:t> </a:t>
            </a:r>
            <a:r>
              <a:rPr lang="zh-CN" altLang="en-US" b="1" dirty="0">
                <a:ea typeface="宋体" pitchFamily="2" charset="-122"/>
              </a:rPr>
              <a:t>线性分类器</a:t>
            </a:r>
            <a:endParaRPr lang="en-US" altLang="zh-CN" b="1" dirty="0">
              <a:ea typeface="宋体" pitchFamily="2" charset="-122"/>
            </a:endParaRPr>
          </a:p>
        </p:txBody>
      </p:sp>
      <p:pic>
        <p:nvPicPr>
          <p:cNvPr id="4" name="Picture 8" descr="RSCDAPNFH{W220EV_9}%M5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36095" y="3154094"/>
            <a:ext cx="3663463" cy="35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467544" y="3633597"/>
            <a:ext cx="5112568" cy="2205027"/>
          </a:xfrm>
          <a:prstGeom prst="rect">
            <a:avLst/>
          </a:prstGeom>
          <a:noFill/>
        </p:spPr>
        <p:txBody>
          <a:bodyPr wrap="square">
            <a:spAutoFit/>
          </a:bodyPr>
          <a:lstStyle/>
          <a:p>
            <a:pPr marL="171450" indent="-171450" defTabSz="685800" eaLnBrk="1" hangingPunct="1">
              <a:lnSpc>
                <a:spcPct val="160000"/>
              </a:lnSpc>
              <a:spcBef>
                <a:spcPts val="750"/>
              </a:spcBef>
              <a:buFont typeface="Arial" panose="020B0604020202090204" pitchFamily="34" charset="0"/>
              <a:buChar char="•"/>
            </a:pPr>
            <a:r>
              <a:rPr lang="zh-CN" altLang="en-US" sz="2100" dirty="0">
                <a:solidFill>
                  <a:srgbClr val="121212"/>
                </a:solidFill>
                <a:latin typeface="-apple-system"/>
                <a:ea typeface="+mn-ea"/>
              </a:rPr>
              <a:t>我们令深色的点 </a:t>
            </a:r>
            <a:r>
              <a:rPr lang="en-US" altLang="zh-CN" sz="2100" dirty="0">
                <a:solidFill>
                  <a:srgbClr val="121212"/>
                </a:solidFill>
                <a:latin typeface="-apple-system"/>
                <a:ea typeface="+mn-ea"/>
              </a:rPr>
              <a:t>= -1</a:t>
            </a:r>
            <a:r>
              <a:rPr lang="zh-CN" altLang="en-US" sz="2100" dirty="0">
                <a:solidFill>
                  <a:srgbClr val="121212"/>
                </a:solidFill>
                <a:latin typeface="-apple-system"/>
                <a:ea typeface="+mn-ea"/>
              </a:rPr>
              <a:t>， 浅色的点 </a:t>
            </a:r>
            <a:r>
              <a:rPr lang="en-US" altLang="zh-CN" sz="2100" dirty="0">
                <a:solidFill>
                  <a:srgbClr val="121212"/>
                </a:solidFill>
                <a:latin typeface="-apple-system"/>
                <a:ea typeface="+mn-ea"/>
              </a:rPr>
              <a:t>=  +1</a:t>
            </a:r>
            <a:r>
              <a:rPr lang="zh-CN" altLang="en-US" sz="2100" dirty="0">
                <a:solidFill>
                  <a:srgbClr val="121212"/>
                </a:solidFill>
                <a:latin typeface="-apple-system"/>
                <a:ea typeface="+mn-ea"/>
              </a:rPr>
              <a:t>，直线</a:t>
            </a:r>
            <a:r>
              <a:rPr lang="en-US" altLang="zh-CN" sz="2100" dirty="0">
                <a:solidFill>
                  <a:srgbClr val="121212"/>
                </a:solidFill>
                <a:latin typeface="-apple-system"/>
                <a:ea typeface="+mn-ea"/>
              </a:rPr>
              <a:t>f(x) = W · X + b</a:t>
            </a:r>
            <a:r>
              <a:rPr lang="zh-CN" altLang="en-US" sz="2100" dirty="0">
                <a:solidFill>
                  <a:srgbClr val="121212"/>
                </a:solidFill>
                <a:latin typeface="-apple-system"/>
                <a:ea typeface="+mn-ea"/>
              </a:rPr>
              <a:t>，这里的</a:t>
            </a:r>
            <a:r>
              <a:rPr lang="en-US" altLang="zh-CN" sz="2100" dirty="0">
                <a:solidFill>
                  <a:srgbClr val="121212"/>
                </a:solidFill>
                <a:latin typeface="-apple-system"/>
                <a:ea typeface="+mn-ea"/>
              </a:rPr>
              <a:t>W</a:t>
            </a:r>
            <a:r>
              <a:rPr lang="zh-CN" altLang="en-US" sz="2100" dirty="0">
                <a:solidFill>
                  <a:srgbClr val="121212"/>
                </a:solidFill>
                <a:latin typeface="-apple-system"/>
                <a:ea typeface="+mn-ea"/>
              </a:rPr>
              <a:t>、</a:t>
            </a:r>
            <a:r>
              <a:rPr lang="en-US" altLang="zh-CN" sz="2100" dirty="0">
                <a:solidFill>
                  <a:srgbClr val="121212"/>
                </a:solidFill>
                <a:latin typeface="-apple-system"/>
                <a:ea typeface="+mn-ea"/>
              </a:rPr>
              <a:t>X</a:t>
            </a:r>
            <a:r>
              <a:rPr lang="zh-CN" altLang="en-US" sz="2100" dirty="0">
                <a:solidFill>
                  <a:srgbClr val="121212"/>
                </a:solidFill>
                <a:latin typeface="-apple-system"/>
                <a:ea typeface="+mn-ea"/>
              </a:rPr>
              <a:t>是向量，这种形式也等价于</a:t>
            </a:r>
            <a:endParaRPr lang="en-US" altLang="zh-CN" sz="2100" dirty="0">
              <a:solidFill>
                <a:srgbClr val="121212"/>
              </a:solidFill>
              <a:latin typeface="-apple-system"/>
              <a:ea typeface="+mn-ea"/>
            </a:endParaRPr>
          </a:p>
          <a:p>
            <a:pPr defTabSz="685800" eaLnBrk="1" hangingPunct="1">
              <a:lnSpc>
                <a:spcPct val="160000"/>
              </a:lnSpc>
              <a:spcBef>
                <a:spcPts val="750"/>
              </a:spcBef>
            </a:pPr>
            <a:r>
              <a:rPr lang="en-US" altLang="zh-CN" sz="2100" dirty="0">
                <a:solidFill>
                  <a:srgbClr val="121212"/>
                </a:solidFill>
                <a:latin typeface="-apple-system"/>
                <a:ea typeface="+mn-ea"/>
              </a:rPr>
              <a:t>f(x) = W1X1 + W2X2 … + </a:t>
            </a:r>
            <a:r>
              <a:rPr lang="en-US" altLang="zh-CN" sz="2100" dirty="0" err="1">
                <a:solidFill>
                  <a:srgbClr val="121212"/>
                </a:solidFill>
                <a:latin typeface="-apple-system"/>
                <a:ea typeface="+mn-ea"/>
              </a:rPr>
              <a:t>WnXn</a:t>
            </a:r>
            <a:r>
              <a:rPr lang="en-US" altLang="zh-CN" sz="2100" dirty="0">
                <a:solidFill>
                  <a:srgbClr val="121212"/>
                </a:solidFill>
                <a:latin typeface="-apple-system"/>
                <a:ea typeface="+mn-ea"/>
              </a:rPr>
              <a:t> + b</a:t>
            </a:r>
            <a:endParaRPr lang="en-US" altLang="zh-CN" sz="2100" dirty="0">
              <a:solidFill>
                <a:srgbClr val="121212"/>
              </a:solidFill>
              <a:latin typeface="-apple-system"/>
              <a:ea typeface="+mn-ea"/>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3"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        </a:t>
            </a:r>
            <a:endPar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endParaRPr>
          </a:p>
        </p:txBody>
      </p:sp>
      <p:sp>
        <p:nvSpPr>
          <p:cNvPr id="593924" name="Line 4"/>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25" name="Text Box 5"/>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804030504040204" charset="0"/>
                <a:ea typeface="宋体" pitchFamily="2" charset="-122"/>
                <a:cs typeface="宋体" pitchFamily="2" charset="-122"/>
              </a:rPr>
              <a:t>x</a:t>
            </a:r>
            <a:endParaRPr kumimoji="0" lang="en-US" altLang="zh-CN" sz="2800" b="1" i="1" kern="1200" cap="none" spc="0" normalizeH="0" baseline="0" noProof="0">
              <a:latin typeface="Tahoma" panose="020B0804030504040204" charset="0"/>
              <a:ea typeface="宋体" pitchFamily="2" charset="-122"/>
              <a:cs typeface="宋体" pitchFamily="2" charset="-122"/>
            </a:endParaRPr>
          </a:p>
        </p:txBody>
      </p:sp>
      <p:sp>
        <p:nvSpPr>
          <p:cNvPr id="593928" name="Line 8"/>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29" name="Text Box 9"/>
          <p:cNvSpPr txBox="1">
            <a:spLocks noChangeArrowheads="1"/>
          </p:cNvSpPr>
          <p:nvPr/>
        </p:nvSpPr>
        <p:spPr bwMode="auto">
          <a:xfrm>
            <a:off x="8305800" y="838200"/>
            <a:ext cx="457200" cy="579438"/>
          </a:xfrm>
          <a:prstGeom prst="rect">
            <a:avLst/>
          </a:prstGeom>
          <a:noFill/>
          <a:ln>
            <a:noFill/>
          </a:ln>
          <a:effectLst/>
        </p:spPr>
        <p:txBody>
          <a:bodyPr>
            <a:spAutoFit/>
          </a:bodyPr>
          <a:lstStyle/>
          <a:p>
            <a:pPr>
              <a:spcBef>
                <a:spcPct val="20000"/>
              </a:spcBef>
            </a:pPr>
            <a:r>
              <a:rPr lang="en-US" altLang="zh-CN" sz="3200" dirty="0">
                <a:latin typeface="Tahoma" panose="020B0804030504040204" charset="0"/>
                <a:ea typeface="宋体" pitchFamily="2" charset="-122"/>
              </a:rPr>
              <a:t>y</a:t>
            </a:r>
            <a:endParaRPr lang="en-US" altLang="zh-CN" sz="3200" baseline="30000" dirty="0">
              <a:latin typeface="Tahoma" panose="020B0804030504040204" charset="0"/>
              <a:ea typeface="宋体" pitchFamily="2" charset="-122"/>
            </a:endParaRPr>
          </a:p>
        </p:txBody>
      </p:sp>
      <p:sp>
        <p:nvSpPr>
          <p:cNvPr id="593986" name="Text Box 66"/>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804030504040204" charset="0"/>
                <a:ea typeface="宋体" pitchFamily="2" charset="-122"/>
                <a:cs typeface="宋体" pitchFamily="2" charset="-122"/>
              </a:rPr>
              <a:t>+1</a:t>
            </a:r>
            <a:endParaRPr kumimoji="0" lang="en-US" altLang="zh-CN" kern="1200" cap="none" spc="0" normalizeH="0" baseline="0" noProof="0">
              <a:latin typeface="Tahoma" panose="020B0804030504040204" charset="0"/>
              <a:ea typeface="宋体" pitchFamily="2" charset="-122"/>
              <a:cs typeface="宋体" pitchFamily="2" charset="-122"/>
            </a:endParaRPr>
          </a:p>
          <a:p>
            <a:pPr marR="0" algn="ctr" defTabSz="914400">
              <a:buSzTx/>
              <a:buFontTx/>
              <a:defRPr/>
            </a:pPr>
            <a:r>
              <a:rPr kumimoji="0" lang="en-US" altLang="zh-CN" kern="1200" cap="none" spc="0" normalizeH="0" baseline="0" noProof="0">
                <a:latin typeface="Tahoma" panose="020B0804030504040204" charset="0"/>
                <a:ea typeface="宋体" pitchFamily="2" charset="-122"/>
                <a:cs typeface="宋体" pitchFamily="2" charset="-122"/>
              </a:rPr>
              <a:t>-1</a:t>
            </a:r>
            <a:endParaRPr kumimoji="0" lang="en-US" altLang="zh-CN" kern="1200" cap="none" spc="0" normalizeH="0" baseline="0" noProof="0">
              <a:latin typeface="Tahoma" panose="020B0804030504040204" charset="0"/>
              <a:ea typeface="宋体" pitchFamily="2" charset="-122"/>
              <a:cs typeface="宋体" pitchFamily="2" charset="-122"/>
            </a:endParaRPr>
          </a:p>
        </p:txBody>
      </p:sp>
      <p:sp>
        <p:nvSpPr>
          <p:cNvPr id="593987" name="Oval 67"/>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88" name="Oval 68"/>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30" name="Line 10"/>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31" name="Line 11"/>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35" name="Oval 15"/>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37" name="Oval 17"/>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38" name="Oval 18"/>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39" name="Oval 19"/>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40" name="Oval 20"/>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41" name="Oval 21"/>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42" name="Oval 22"/>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43" name="Oval 23"/>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45" name="Oval 25"/>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46" name="Oval 26"/>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49" name="Oval 29"/>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50" name="Oval 30"/>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52" name="Oval 32"/>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54" name="Oval 34"/>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55" name="Oval 35"/>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58" name="Oval 38"/>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59" name="Oval 39"/>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62" name="Oval 42"/>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63" name="Oval 43"/>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64" name="Oval 44"/>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65" name="Oval 45"/>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66" name="Oval 46"/>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67" name="Oval 47"/>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68" name="Oval 48"/>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70" name="Oval 50"/>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71" name="Oval 51"/>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72" name="Oval 52"/>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73" name="Oval 53"/>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75" name="Oval 55"/>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76" name="Oval 56"/>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78" name="Oval 58"/>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80" name="Oval 60"/>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82" name="Oval 62"/>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83" name="Oval 63"/>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593984" name="Text Box 64"/>
          <p:cNvSpPr txBox="1">
            <a:spLocks noChangeArrowheads="1"/>
          </p:cNvSpPr>
          <p:nvPr/>
        </p:nvSpPr>
        <p:spPr bwMode="auto">
          <a:xfrm>
            <a:off x="5486400" y="138938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804030504040204" charset="0"/>
                <a:ea typeface="宋体" pitchFamily="2" charset="-122"/>
                <a:cs typeface="宋体" pitchFamily="2" charset="-122"/>
              </a:rPr>
              <a:t>f</a:t>
            </a:r>
            <a:r>
              <a:rPr kumimoji="0" lang="en-US" altLang="zh-CN" i="1" kern="1200" cap="none" spc="0" normalizeH="0" baseline="0" noProof="0">
                <a:latin typeface="Tahoma" panose="020B0804030504040204" charset="0"/>
                <a:ea typeface="宋体" pitchFamily="2" charset="-122"/>
                <a:cs typeface="宋体" pitchFamily="2" charset="-122"/>
              </a:rPr>
              <a:t>(</a:t>
            </a:r>
            <a:r>
              <a:rPr kumimoji="0" lang="en-US" altLang="zh-CN" b="1" i="1" kern="1200" cap="none" spc="0" normalizeH="0" baseline="0" noProof="0">
                <a:latin typeface="Tahoma" panose="020B0804030504040204" charset="0"/>
                <a:ea typeface="宋体" pitchFamily="2" charset="-122"/>
                <a:cs typeface="宋体" pitchFamily="2" charset="-122"/>
              </a:rPr>
              <a:t>x</a:t>
            </a:r>
            <a:r>
              <a:rPr kumimoji="0" lang="en-US" altLang="zh-CN" i="1" kern="1200" cap="none" spc="0" normalizeH="0" baseline="0" noProof="0">
                <a:latin typeface="Tahoma" panose="020B0804030504040204" charset="0"/>
                <a:ea typeface="宋体" pitchFamily="2" charset="-122"/>
                <a:cs typeface="宋体" pitchFamily="2" charset="-122"/>
              </a:rPr>
              <a:t>,</a:t>
            </a:r>
            <a:r>
              <a:rPr kumimoji="0" lang="en-US" altLang="zh-CN" b="1" i="1" kern="1200" cap="none" spc="0" normalizeH="0" baseline="0" noProof="0">
                <a:solidFill>
                  <a:srgbClr val="00CC00"/>
                </a:solidFill>
                <a:latin typeface="Tahoma" panose="020B0804030504040204" charset="0"/>
                <a:ea typeface="宋体" pitchFamily="2" charset="-122"/>
                <a:cs typeface="宋体" pitchFamily="2" charset="-122"/>
              </a:rPr>
              <a:t>w</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,b</a:t>
            </a:r>
            <a:r>
              <a:rPr kumimoji="0" lang="en-US" altLang="zh-CN" i="1" kern="1200" cap="none" spc="0" normalizeH="0" baseline="0" noProof="0">
                <a:latin typeface="Tahoma" panose="020B0804030504040204" charset="0"/>
                <a:ea typeface="宋体" pitchFamily="2" charset="-122"/>
                <a:cs typeface="宋体" pitchFamily="2" charset="-122"/>
              </a:rPr>
              <a:t>) = sign(</a:t>
            </a:r>
            <a:r>
              <a:rPr kumimoji="0" lang="en-US" altLang="zh-CN" b="1" i="1" kern="1200" cap="none" spc="0" normalizeH="0" baseline="0" noProof="0">
                <a:solidFill>
                  <a:srgbClr val="00CC00"/>
                </a:solidFill>
                <a:latin typeface="Tahoma" panose="020B0804030504040204" charset="0"/>
                <a:ea typeface="宋体" pitchFamily="2" charset="-122"/>
                <a:cs typeface="宋体" pitchFamily="2" charset="-122"/>
              </a:rPr>
              <a:t>w</a:t>
            </a:r>
            <a:r>
              <a:rPr kumimoji="0" lang="en-US" altLang="zh-CN" b="1" i="1" kern="1200" cap="none" spc="0" normalizeH="0" baseline="0" noProof="0">
                <a:latin typeface="Tahoma" panose="020B0804030504040204" charset="0"/>
                <a:ea typeface="宋体" pitchFamily="2" charset="-122"/>
                <a:cs typeface="宋体" pitchFamily="2" charset="-122"/>
              </a:rPr>
              <a:t>. x</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 </a:t>
            </a:r>
            <a:r>
              <a:rPr kumimoji="0" lang="en-US" altLang="zh-CN" i="1" kern="1200" cap="none" spc="0" normalizeH="0" baseline="0" noProof="0">
                <a:latin typeface="Tahoma" panose="020B0804030504040204" charset="0"/>
                <a:ea typeface="宋体" pitchFamily="2" charset="-122"/>
                <a:cs typeface="宋体" pitchFamily="2" charset="-122"/>
              </a:rPr>
              <a:t>- </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b</a:t>
            </a:r>
            <a:r>
              <a:rPr kumimoji="0" lang="en-US" altLang="zh-CN" i="1" kern="1200" cap="none" spc="0" normalizeH="0" baseline="0" noProof="0">
                <a:latin typeface="Tahoma" panose="020B0804030504040204" charset="0"/>
                <a:ea typeface="宋体" pitchFamily="2" charset="-122"/>
                <a:cs typeface="宋体" pitchFamily="2" charset="-122"/>
              </a:rPr>
              <a:t>)</a:t>
            </a:r>
            <a:endParaRPr kumimoji="0" lang="en-US" altLang="zh-CN" i="1" kern="1200" cap="none" spc="0" normalizeH="0" baseline="0" noProof="0">
              <a:latin typeface="Tahoma" panose="020B0804030504040204" charset="0"/>
              <a:ea typeface="宋体" pitchFamily="2" charset="-122"/>
              <a:cs typeface="宋体" pitchFamily="2" charset="-122"/>
            </a:endParaRPr>
          </a:p>
        </p:txBody>
      </p:sp>
      <p:sp>
        <p:nvSpPr>
          <p:cNvPr id="593991" name="Text Box 71"/>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804030504040204" charset="0"/>
              <a:ea typeface="宋体" pitchFamily="2" charset="-122"/>
              <a:cs typeface="宋体" pitchFamily="2" charset="-122"/>
            </a:endParaRPr>
          </a:p>
        </p:txBody>
      </p:sp>
      <p:sp>
        <p:nvSpPr>
          <p:cNvPr id="593992" name="Text Box 72"/>
          <p:cNvSpPr txBox="1">
            <a:spLocks noChangeArrowheads="1"/>
          </p:cNvSpPr>
          <p:nvPr/>
        </p:nvSpPr>
        <p:spPr bwMode="auto">
          <a:xfrm>
            <a:off x="6400800" y="3352800"/>
            <a:ext cx="2209800" cy="701675"/>
          </a:xfrm>
          <a:prstGeom prst="rect">
            <a:avLst/>
          </a:prstGeom>
          <a:noFill/>
          <a:ln>
            <a:noFill/>
          </a:ln>
          <a:effectLst/>
        </p:spPr>
        <p:txBody>
          <a:bodyPr>
            <a:spAutoFit/>
          </a:bodyPr>
          <a:lstStyle/>
          <a:p>
            <a:pPr marR="0" defTabSz="914400">
              <a:buSzTx/>
              <a:buFontTx/>
              <a:defRPr/>
            </a:pPr>
            <a:r>
              <a:rPr kumimoji="0" lang="en-US" altLang="zh-CN" kern="1200" cap="none" spc="0" normalizeH="0" baseline="0" noProof="0">
                <a:latin typeface="Tahoma" panose="020B0804030504040204" charset="0"/>
                <a:ea typeface="宋体" pitchFamily="2" charset="-122"/>
                <a:cs typeface="宋体" pitchFamily="2" charset="-122"/>
              </a:rPr>
              <a:t>How would you classify this data?</a:t>
            </a:r>
            <a:endParaRPr kumimoji="0" lang="en-US" altLang="zh-CN" kern="1200" cap="none" spc="0" normalizeH="0" baseline="0" noProof="0">
              <a:latin typeface="Tahoma" panose="020B0804030504040204" charset="0"/>
              <a:ea typeface="宋体" pitchFamily="2" charset="-122"/>
              <a:cs typeface="宋体" pitchFamily="2" charset="-122"/>
            </a:endParaRPr>
          </a:p>
        </p:txBody>
      </p:sp>
      <p:sp>
        <p:nvSpPr>
          <p:cNvPr id="593996" name="Rectangle 76"/>
          <p:cNvSpPr>
            <a:spLocks noGrp="1" noChangeArrowheads="1"/>
          </p:cNvSpPr>
          <p:nvPr>
            <p:ph type="title"/>
          </p:nvPr>
        </p:nvSpPr>
        <p:spPr>
          <a:xfrm>
            <a:off x="147955" y="199390"/>
            <a:ext cx="4648200" cy="685800"/>
          </a:xfrm>
        </p:spPr>
        <p:txBody>
          <a:bodyPr vert="horz" wrap="square" lIns="91440" tIns="45720" rIns="91440" bIns="45720" numCol="1" anchor="b" anchorCtr="0" compatLnSpc="1"/>
          <a:lstStyle/>
          <a:p>
            <a:r>
              <a:rPr lang="zh-CN" altLang="en-US" dirty="0">
                <a:ea typeface="宋体" pitchFamily="2" charset="-122"/>
              </a:rPr>
              <a:t> </a:t>
            </a:r>
            <a:r>
              <a:rPr lang="zh-CN" altLang="en-US" b="1" dirty="0">
                <a:ea typeface="宋体" pitchFamily="2" charset="-122"/>
              </a:rPr>
              <a:t>线性分类器</a:t>
            </a:r>
            <a:endParaRPr lang="en-US" altLang="zh-CN" b="1" dirty="0">
              <a:ea typeface="宋体" pitchFamily="2" charset="-122"/>
            </a:endParaRPr>
          </a:p>
        </p:txBody>
      </p:sp>
      <p:sp>
        <p:nvSpPr>
          <p:cNvPr id="6193" name="矩形 1"/>
          <p:cNvSpPr/>
          <p:nvPr/>
        </p:nvSpPr>
        <p:spPr>
          <a:xfrm>
            <a:off x="6635750" y="2568575"/>
            <a:ext cx="1597025" cy="400050"/>
          </a:xfrm>
          <a:prstGeom prst="rect">
            <a:avLst/>
          </a:prstGeom>
          <a:noFill/>
          <a:ln w="9525">
            <a:noFill/>
          </a:ln>
        </p:spPr>
        <p:txBody>
          <a:bodyPr wrap="none">
            <a:spAutoFit/>
          </a:bodyPr>
          <a:lstStyle/>
          <a:p>
            <a:pPr algn="ctr">
              <a:buFont typeface="Wingdings" panose="05000000000000000000" pitchFamily="2" charset="2"/>
            </a:pPr>
            <a:r>
              <a:rPr lang="zh-CN" altLang="en-US">
                <a:latin typeface="Tahoma" panose="020B0804030504040204" charset="0"/>
              </a:rPr>
              <a:t> </a:t>
            </a:r>
            <a:r>
              <a:rPr lang="en-US" altLang="zh-CN">
                <a:latin typeface="Tahoma" panose="020B0804030504040204" charset="0"/>
              </a:rPr>
              <a:t>f(x)=</a:t>
            </a:r>
            <a:r>
              <a:rPr lang="en-US" altLang="zh-CN" err="1">
                <a:latin typeface="Tahoma" panose="020B0804030504040204" charset="0"/>
              </a:rPr>
              <a:t>wx+b</a:t>
            </a:r>
            <a:endParaRPr lang="en-US" altLang="zh-CN">
              <a:latin typeface="Tahoma" panose="020B0804030504040204"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5"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        </a:t>
            </a:r>
            <a:endPar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endParaRPr>
          </a:p>
        </p:txBody>
      </p:sp>
      <p:sp>
        <p:nvSpPr>
          <p:cNvPr id="684036" name="Line 4"/>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37" name="Text Box 5"/>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804030504040204" charset="0"/>
                <a:ea typeface="宋体" pitchFamily="2" charset="-122"/>
                <a:cs typeface="宋体" pitchFamily="2" charset="-122"/>
              </a:rPr>
              <a:t>x</a:t>
            </a:r>
            <a:endParaRPr kumimoji="0" lang="en-US" altLang="zh-CN" sz="2800" b="1" i="1" kern="1200" cap="none" spc="0" normalizeH="0" baseline="0" noProof="0">
              <a:latin typeface="Tahoma" panose="020B0804030504040204" charset="0"/>
              <a:ea typeface="宋体" pitchFamily="2" charset="-122"/>
              <a:cs typeface="宋体" pitchFamily="2" charset="-122"/>
            </a:endParaRPr>
          </a:p>
        </p:txBody>
      </p:sp>
      <p:sp>
        <p:nvSpPr>
          <p:cNvPr id="684040" name="Line 8"/>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41" name="Text Box 9"/>
          <p:cNvSpPr txBox="1">
            <a:spLocks noChangeArrowheads="1"/>
          </p:cNvSpPr>
          <p:nvPr/>
        </p:nvSpPr>
        <p:spPr bwMode="auto">
          <a:xfrm>
            <a:off x="8305800" y="838200"/>
            <a:ext cx="381000" cy="579438"/>
          </a:xfrm>
          <a:prstGeom prst="rect">
            <a:avLst/>
          </a:prstGeom>
          <a:noFill/>
          <a:ln>
            <a:noFill/>
          </a:ln>
          <a:effectLst/>
        </p:spPr>
        <p:txBody>
          <a:bodyPr>
            <a:spAutoFit/>
          </a:bodyPr>
          <a:lstStyle/>
          <a:p>
            <a:pPr>
              <a:spcBef>
                <a:spcPct val="20000"/>
              </a:spcBef>
            </a:pPr>
            <a:r>
              <a:rPr lang="en-US" altLang="zh-CN" sz="3200" dirty="0">
                <a:latin typeface="Tahoma" panose="020B0804030504040204" charset="0"/>
                <a:ea typeface="宋体" pitchFamily="2" charset="-122"/>
              </a:rPr>
              <a:t>y</a:t>
            </a:r>
            <a:endParaRPr lang="en-US" altLang="zh-CN" sz="3200" baseline="30000" dirty="0">
              <a:latin typeface="Tahoma" panose="020B0804030504040204" charset="0"/>
              <a:ea typeface="宋体" pitchFamily="2" charset="-122"/>
            </a:endParaRPr>
          </a:p>
        </p:txBody>
      </p:sp>
      <p:sp>
        <p:nvSpPr>
          <p:cNvPr id="684042" name="Text Box 10"/>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804030504040204" charset="0"/>
                <a:ea typeface="宋体" pitchFamily="2" charset="-122"/>
                <a:cs typeface="宋体" pitchFamily="2" charset="-122"/>
              </a:rPr>
              <a:t>+1</a:t>
            </a:r>
            <a:endParaRPr kumimoji="0" lang="en-US" altLang="zh-CN" kern="1200" cap="none" spc="0" normalizeH="0" baseline="0" noProof="0">
              <a:latin typeface="Tahoma" panose="020B0804030504040204" charset="0"/>
              <a:ea typeface="宋体" pitchFamily="2" charset="-122"/>
              <a:cs typeface="宋体" pitchFamily="2" charset="-122"/>
            </a:endParaRPr>
          </a:p>
          <a:p>
            <a:pPr marR="0" algn="ctr" defTabSz="914400">
              <a:buSzTx/>
              <a:buFontTx/>
              <a:defRPr/>
            </a:pPr>
            <a:r>
              <a:rPr kumimoji="0" lang="en-US" altLang="zh-CN" kern="1200" cap="none" spc="0" normalizeH="0" baseline="0" noProof="0">
                <a:latin typeface="Tahoma" panose="020B0804030504040204" charset="0"/>
                <a:ea typeface="宋体" pitchFamily="2" charset="-122"/>
                <a:cs typeface="宋体" pitchFamily="2" charset="-122"/>
              </a:rPr>
              <a:t>-1</a:t>
            </a:r>
            <a:endParaRPr kumimoji="0" lang="en-US" altLang="zh-CN" kern="1200" cap="none" spc="0" normalizeH="0" baseline="0" noProof="0">
              <a:latin typeface="Tahoma" panose="020B0804030504040204" charset="0"/>
              <a:ea typeface="宋体" pitchFamily="2" charset="-122"/>
              <a:cs typeface="宋体" pitchFamily="2" charset="-122"/>
            </a:endParaRPr>
          </a:p>
        </p:txBody>
      </p:sp>
      <p:sp>
        <p:nvSpPr>
          <p:cNvPr id="684043" name="Oval 11"/>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44" name="Oval 12"/>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45" name="Line 13"/>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46" name="Line 14"/>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47" name="Oval 15"/>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48" name="Oval 16"/>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49" name="Oval 17"/>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50" name="Oval 18"/>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51" name="Oval 19"/>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52" name="Oval 20"/>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53" name="Oval 21"/>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54" name="Oval 22"/>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55" name="Oval 23"/>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56" name="Oval 24"/>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57" name="Oval 25"/>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58" name="Oval 26"/>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59" name="Oval 27"/>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60" name="Oval 28"/>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61" name="Oval 29"/>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62" name="Oval 30"/>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63" name="Oval 31"/>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64" name="Oval 32"/>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65" name="Oval 33"/>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66" name="Oval 34"/>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67" name="Oval 35"/>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68" name="Oval 36"/>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69" name="Oval 37"/>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70" name="Oval 38"/>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71" name="Oval 39"/>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72" name="Oval 40"/>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73" name="Oval 41"/>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74" name="Oval 42"/>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75" name="Oval 43"/>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76" name="Oval 44"/>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77" name="Oval 45"/>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78" name="Oval 46"/>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79" name="Oval 47"/>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80" name="Oval 48"/>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81" name="Text Box 49"/>
          <p:cNvSpPr txBox="1">
            <a:spLocks noChangeArrowheads="1"/>
          </p:cNvSpPr>
          <p:nvPr/>
        </p:nvSpPr>
        <p:spPr bwMode="auto">
          <a:xfrm>
            <a:off x="5486400" y="167640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804030504040204" charset="0"/>
                <a:ea typeface="宋体" pitchFamily="2" charset="-122"/>
                <a:cs typeface="宋体" pitchFamily="2" charset="-122"/>
              </a:rPr>
              <a:t>f</a:t>
            </a:r>
            <a:r>
              <a:rPr kumimoji="0" lang="en-US" altLang="zh-CN" i="1" kern="1200" cap="none" spc="0" normalizeH="0" baseline="0" noProof="0">
                <a:latin typeface="Tahoma" panose="020B0804030504040204" charset="0"/>
                <a:ea typeface="宋体" pitchFamily="2" charset="-122"/>
                <a:cs typeface="宋体" pitchFamily="2" charset="-122"/>
              </a:rPr>
              <a:t>(</a:t>
            </a:r>
            <a:r>
              <a:rPr kumimoji="0" lang="en-US" altLang="zh-CN" b="1" i="1" kern="1200" cap="none" spc="0" normalizeH="0" baseline="0" noProof="0">
                <a:latin typeface="Tahoma" panose="020B0804030504040204" charset="0"/>
                <a:ea typeface="宋体" pitchFamily="2" charset="-122"/>
                <a:cs typeface="宋体" pitchFamily="2" charset="-122"/>
              </a:rPr>
              <a:t>x</a:t>
            </a:r>
            <a:r>
              <a:rPr kumimoji="0" lang="en-US" altLang="zh-CN" i="1" kern="1200" cap="none" spc="0" normalizeH="0" baseline="0" noProof="0">
                <a:latin typeface="Tahoma" panose="020B0804030504040204" charset="0"/>
                <a:ea typeface="宋体" pitchFamily="2" charset="-122"/>
                <a:cs typeface="宋体" pitchFamily="2" charset="-122"/>
              </a:rPr>
              <a:t>,</a:t>
            </a:r>
            <a:r>
              <a:rPr kumimoji="0" lang="en-US" altLang="zh-CN" b="1" i="1" kern="1200" cap="none" spc="0" normalizeH="0" baseline="0" noProof="0">
                <a:solidFill>
                  <a:srgbClr val="00CC00"/>
                </a:solidFill>
                <a:latin typeface="Tahoma" panose="020B0804030504040204" charset="0"/>
                <a:ea typeface="宋体" pitchFamily="2" charset="-122"/>
                <a:cs typeface="宋体" pitchFamily="2" charset="-122"/>
              </a:rPr>
              <a:t>w</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,b</a:t>
            </a:r>
            <a:r>
              <a:rPr kumimoji="0" lang="en-US" altLang="zh-CN" i="1" kern="1200" cap="none" spc="0" normalizeH="0" baseline="0" noProof="0">
                <a:latin typeface="Tahoma" panose="020B0804030504040204" charset="0"/>
                <a:ea typeface="宋体" pitchFamily="2" charset="-122"/>
                <a:cs typeface="宋体" pitchFamily="2" charset="-122"/>
              </a:rPr>
              <a:t>) = sign(</a:t>
            </a:r>
            <a:r>
              <a:rPr kumimoji="0" lang="en-US" altLang="zh-CN" b="1" i="1" kern="1200" cap="none" spc="0" normalizeH="0" baseline="0" noProof="0">
                <a:solidFill>
                  <a:srgbClr val="00CC00"/>
                </a:solidFill>
                <a:latin typeface="Tahoma" panose="020B0804030504040204" charset="0"/>
                <a:ea typeface="宋体" pitchFamily="2" charset="-122"/>
                <a:cs typeface="宋体" pitchFamily="2" charset="-122"/>
              </a:rPr>
              <a:t>w</a:t>
            </a:r>
            <a:r>
              <a:rPr kumimoji="0" lang="en-US" altLang="zh-CN" b="1" i="1" kern="1200" cap="none" spc="0" normalizeH="0" baseline="0" noProof="0">
                <a:latin typeface="Tahoma" panose="020B0804030504040204" charset="0"/>
                <a:ea typeface="宋体" pitchFamily="2" charset="-122"/>
                <a:cs typeface="宋体" pitchFamily="2" charset="-122"/>
              </a:rPr>
              <a:t>. x</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 </a:t>
            </a:r>
            <a:r>
              <a:rPr kumimoji="0" lang="en-US" altLang="zh-CN" i="1" kern="1200" cap="none" spc="0" normalizeH="0" baseline="0" noProof="0">
                <a:latin typeface="Tahoma" panose="020B0804030504040204" charset="0"/>
                <a:ea typeface="宋体" pitchFamily="2" charset="-122"/>
                <a:cs typeface="宋体" pitchFamily="2" charset="-122"/>
              </a:rPr>
              <a:t>- </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b</a:t>
            </a:r>
            <a:r>
              <a:rPr kumimoji="0" lang="en-US" altLang="zh-CN" i="1" kern="1200" cap="none" spc="0" normalizeH="0" baseline="0" noProof="0">
                <a:latin typeface="Tahoma" panose="020B0804030504040204" charset="0"/>
                <a:ea typeface="宋体" pitchFamily="2" charset="-122"/>
                <a:cs typeface="宋体" pitchFamily="2" charset="-122"/>
              </a:rPr>
              <a:t>)</a:t>
            </a:r>
            <a:endParaRPr kumimoji="0" lang="en-US" altLang="zh-CN" i="1" kern="1200" cap="none" spc="0" normalizeH="0" baseline="0" noProof="0">
              <a:latin typeface="Tahoma" panose="020B0804030504040204" charset="0"/>
              <a:ea typeface="宋体" pitchFamily="2" charset="-122"/>
              <a:cs typeface="宋体" pitchFamily="2" charset="-122"/>
            </a:endParaRPr>
          </a:p>
        </p:txBody>
      </p:sp>
      <p:sp>
        <p:nvSpPr>
          <p:cNvPr id="684082" name="Line 50"/>
          <p:cNvSpPr>
            <a:spLocks noChangeShapeType="1"/>
          </p:cNvSpPr>
          <p:nvPr/>
        </p:nvSpPr>
        <p:spPr bwMode="auto">
          <a:xfrm flipV="1">
            <a:off x="2590800" y="2209800"/>
            <a:ext cx="3124200" cy="30480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4083" name="Text Box 51"/>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804030504040204" charset="0"/>
              <a:ea typeface="宋体" pitchFamily="2" charset="-122"/>
              <a:cs typeface="宋体" pitchFamily="2" charset="-122"/>
            </a:endParaRPr>
          </a:p>
        </p:txBody>
      </p:sp>
      <p:sp>
        <p:nvSpPr>
          <p:cNvPr id="684084" name="Text Box 52"/>
          <p:cNvSpPr txBox="1">
            <a:spLocks noChangeArrowheads="1"/>
          </p:cNvSpPr>
          <p:nvPr/>
        </p:nvSpPr>
        <p:spPr bwMode="auto">
          <a:xfrm>
            <a:off x="6400800" y="3352800"/>
            <a:ext cx="2209800" cy="701675"/>
          </a:xfrm>
          <a:prstGeom prst="rect">
            <a:avLst/>
          </a:prstGeom>
          <a:noFill/>
          <a:ln>
            <a:noFill/>
          </a:ln>
          <a:effectLst/>
        </p:spPr>
        <p:txBody>
          <a:bodyPr>
            <a:spAutoFit/>
          </a:bodyPr>
          <a:lstStyle/>
          <a:p>
            <a:pPr marR="0" defTabSz="914400">
              <a:buSzTx/>
              <a:buFontTx/>
              <a:defRPr/>
            </a:pPr>
            <a:r>
              <a:rPr kumimoji="0" lang="en-US" altLang="zh-CN" kern="1200" cap="none" spc="0" normalizeH="0" baseline="0" noProof="0">
                <a:latin typeface="Tahoma" panose="020B0804030504040204" charset="0"/>
                <a:ea typeface="宋体" pitchFamily="2" charset="-122"/>
                <a:cs typeface="宋体" pitchFamily="2" charset="-122"/>
              </a:rPr>
              <a:t>How would you classify this data?</a:t>
            </a:r>
            <a:endParaRPr kumimoji="0" lang="en-US" altLang="zh-CN" kern="1200" cap="none" spc="0" normalizeH="0" baseline="0" noProof="0">
              <a:latin typeface="Tahoma" panose="020B0804030504040204" charset="0"/>
              <a:ea typeface="宋体" pitchFamily="2" charset="-122"/>
              <a:cs typeface="宋体" pitchFamily="2" charset="-122"/>
            </a:endParaRPr>
          </a:p>
        </p:txBody>
      </p:sp>
      <p:sp>
        <p:nvSpPr>
          <p:cNvPr id="684093" name="Rectangle 61"/>
          <p:cNvSpPr>
            <a:spLocks noGrp="1" noChangeArrowheads="1"/>
          </p:cNvSpPr>
          <p:nvPr>
            <p:ph type="title"/>
          </p:nvPr>
        </p:nvSpPr>
        <p:spPr>
          <a:xfrm>
            <a:off x="219710" y="199390"/>
            <a:ext cx="4648200" cy="685800"/>
          </a:xfrm>
        </p:spPr>
        <p:txBody>
          <a:bodyPr vert="horz" wrap="square" lIns="91440" tIns="45720" rIns="91440" bIns="45720" numCol="1" anchor="b" anchorCtr="0" compatLnSpc="1"/>
          <a:lstStyle/>
          <a:p>
            <a:r>
              <a:rPr lang="zh-CN" altLang="en-US" dirty="0">
                <a:ea typeface="宋体" pitchFamily="2" charset="-122"/>
              </a:rPr>
              <a:t> </a:t>
            </a:r>
            <a:r>
              <a:rPr lang="zh-CN" altLang="en-US" b="1" dirty="0">
                <a:ea typeface="宋体" pitchFamily="2" charset="-122"/>
              </a:rPr>
              <a:t>线性分类器</a:t>
            </a:r>
            <a:endParaRPr lang="en-US" altLang="zh-CN" b="1" dirty="0">
              <a:ea typeface="宋体" pitchFamily="2"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Rectangle 2"/>
          <p:cNvSpPr>
            <a:spLocks noGrp="1" noChangeArrowheads="1"/>
          </p:cNvSpPr>
          <p:nvPr>
            <p:ph type="title"/>
          </p:nvPr>
        </p:nvSpPr>
        <p:spPr>
          <a:xfrm>
            <a:off x="295910" y="233045"/>
            <a:ext cx="4648200" cy="685800"/>
          </a:xfrm>
        </p:spPr>
        <p:txBody>
          <a:bodyPr vert="horz" wrap="square" lIns="91440" tIns="45720" rIns="91440" bIns="45720" numCol="1" anchor="b" anchorCtr="0" compatLnSpc="1"/>
          <a:lstStyle/>
          <a:p>
            <a:r>
              <a:rPr lang="zh-CN" altLang="en-US" b="1" dirty="0">
                <a:ea typeface="宋体" pitchFamily="2" charset="-122"/>
              </a:rPr>
              <a:t>线性分类器</a:t>
            </a:r>
            <a:endParaRPr lang="en-US" altLang="zh-CN" b="1" dirty="0">
              <a:ea typeface="宋体" pitchFamily="2" charset="-122"/>
            </a:endParaRPr>
          </a:p>
        </p:txBody>
      </p:sp>
      <p:sp>
        <p:nvSpPr>
          <p:cNvPr id="634883"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        </a:t>
            </a:r>
            <a:endPar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endParaRPr>
          </a:p>
        </p:txBody>
      </p:sp>
      <p:sp>
        <p:nvSpPr>
          <p:cNvPr id="634884" name="Line 4"/>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885" name="Text Box 5"/>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804030504040204" charset="0"/>
                <a:ea typeface="宋体" pitchFamily="2" charset="-122"/>
                <a:cs typeface="宋体" pitchFamily="2" charset="-122"/>
              </a:rPr>
              <a:t>x</a:t>
            </a:r>
            <a:endParaRPr kumimoji="0" lang="en-US" altLang="zh-CN" sz="2800" b="1" i="1" kern="1200" cap="none" spc="0" normalizeH="0" baseline="0" noProof="0">
              <a:latin typeface="Tahoma" panose="020B0804030504040204" charset="0"/>
              <a:ea typeface="宋体" pitchFamily="2" charset="-122"/>
              <a:cs typeface="宋体" pitchFamily="2" charset="-122"/>
            </a:endParaRPr>
          </a:p>
        </p:txBody>
      </p:sp>
      <p:sp>
        <p:nvSpPr>
          <p:cNvPr id="634888" name="Line 8"/>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889" name="Text Box 9"/>
          <p:cNvSpPr txBox="1">
            <a:spLocks noChangeArrowheads="1"/>
          </p:cNvSpPr>
          <p:nvPr/>
        </p:nvSpPr>
        <p:spPr bwMode="auto">
          <a:xfrm>
            <a:off x="8305800" y="838200"/>
            <a:ext cx="533400" cy="579438"/>
          </a:xfrm>
          <a:prstGeom prst="rect">
            <a:avLst/>
          </a:prstGeom>
          <a:noFill/>
          <a:ln>
            <a:noFill/>
          </a:ln>
          <a:effectLst/>
        </p:spPr>
        <p:txBody>
          <a:bodyPr>
            <a:spAutoFit/>
          </a:bodyPr>
          <a:lstStyle/>
          <a:p>
            <a:pPr>
              <a:spcBef>
                <a:spcPct val="20000"/>
              </a:spcBef>
            </a:pPr>
            <a:r>
              <a:rPr lang="en-US" altLang="zh-CN" sz="3200" dirty="0">
                <a:latin typeface="Tahoma" panose="020B0804030504040204" charset="0"/>
                <a:ea typeface="宋体" pitchFamily="2" charset="-122"/>
              </a:rPr>
              <a:t>y</a:t>
            </a:r>
            <a:endParaRPr lang="en-US" altLang="zh-CN" sz="3200" baseline="30000" dirty="0">
              <a:latin typeface="Tahoma" panose="020B0804030504040204" charset="0"/>
              <a:ea typeface="宋体" pitchFamily="2" charset="-122"/>
            </a:endParaRPr>
          </a:p>
        </p:txBody>
      </p:sp>
      <p:sp>
        <p:nvSpPr>
          <p:cNvPr id="634890" name="Text Box 10"/>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804030504040204" charset="0"/>
                <a:ea typeface="宋体" pitchFamily="2" charset="-122"/>
                <a:cs typeface="宋体" pitchFamily="2" charset="-122"/>
              </a:rPr>
              <a:t>+1</a:t>
            </a:r>
            <a:endParaRPr kumimoji="0" lang="en-US" altLang="zh-CN" kern="1200" cap="none" spc="0" normalizeH="0" baseline="0" noProof="0">
              <a:latin typeface="Tahoma" panose="020B0804030504040204" charset="0"/>
              <a:ea typeface="宋体" pitchFamily="2" charset="-122"/>
              <a:cs typeface="宋体" pitchFamily="2" charset="-122"/>
            </a:endParaRPr>
          </a:p>
          <a:p>
            <a:pPr marR="0" algn="ctr" defTabSz="914400">
              <a:buSzTx/>
              <a:buFontTx/>
              <a:defRPr/>
            </a:pPr>
            <a:r>
              <a:rPr kumimoji="0" lang="en-US" altLang="zh-CN" kern="1200" cap="none" spc="0" normalizeH="0" baseline="0" noProof="0">
                <a:latin typeface="Tahoma" panose="020B0804030504040204" charset="0"/>
                <a:ea typeface="宋体" pitchFamily="2" charset="-122"/>
                <a:cs typeface="宋体" pitchFamily="2" charset="-122"/>
              </a:rPr>
              <a:t>-1</a:t>
            </a:r>
            <a:endParaRPr kumimoji="0" lang="en-US" altLang="zh-CN" kern="1200" cap="none" spc="0" normalizeH="0" baseline="0" noProof="0">
              <a:latin typeface="Tahoma" panose="020B0804030504040204" charset="0"/>
              <a:ea typeface="宋体" pitchFamily="2" charset="-122"/>
              <a:cs typeface="宋体" pitchFamily="2" charset="-122"/>
            </a:endParaRPr>
          </a:p>
        </p:txBody>
      </p:sp>
      <p:sp>
        <p:nvSpPr>
          <p:cNvPr id="634891" name="Oval 11"/>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892" name="Oval 12"/>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893" name="Line 13"/>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894" name="Line 14"/>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895" name="Oval 15"/>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896" name="Oval 16"/>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897" name="Oval 17"/>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898" name="Oval 18"/>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899" name="Oval 19"/>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00" name="Oval 20"/>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01" name="Oval 21"/>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02" name="Oval 22"/>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03" name="Oval 23"/>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04" name="Oval 24"/>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05" name="Oval 25"/>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06" name="Oval 26"/>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07" name="Oval 27"/>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08" name="Oval 28"/>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09" name="Oval 29"/>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10" name="Oval 30"/>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11" name="Oval 31"/>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12" name="Oval 32"/>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13" name="Oval 33"/>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14" name="Oval 34"/>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15" name="Oval 35"/>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16" name="Oval 36"/>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17" name="Oval 37"/>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18" name="Oval 38"/>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19" name="Oval 39"/>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20" name="Oval 40"/>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21" name="Oval 41"/>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22" name="Oval 42"/>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23" name="Oval 43"/>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24" name="Oval 44"/>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25" name="Oval 45"/>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26" name="Oval 46"/>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27" name="Oval 47"/>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28" name="Oval 48"/>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29" name="Text Box 49"/>
          <p:cNvSpPr txBox="1">
            <a:spLocks noChangeArrowheads="1"/>
          </p:cNvSpPr>
          <p:nvPr/>
        </p:nvSpPr>
        <p:spPr bwMode="auto">
          <a:xfrm>
            <a:off x="5486400" y="167640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804030504040204" charset="0"/>
                <a:ea typeface="宋体" pitchFamily="2" charset="-122"/>
                <a:cs typeface="宋体" pitchFamily="2" charset="-122"/>
              </a:rPr>
              <a:t>f</a:t>
            </a:r>
            <a:r>
              <a:rPr kumimoji="0" lang="en-US" altLang="zh-CN" i="1" kern="1200" cap="none" spc="0" normalizeH="0" baseline="0" noProof="0">
                <a:latin typeface="Tahoma" panose="020B0804030504040204" charset="0"/>
                <a:ea typeface="宋体" pitchFamily="2" charset="-122"/>
                <a:cs typeface="宋体" pitchFamily="2" charset="-122"/>
              </a:rPr>
              <a:t>(</a:t>
            </a:r>
            <a:r>
              <a:rPr kumimoji="0" lang="en-US" altLang="zh-CN" b="1" i="1" kern="1200" cap="none" spc="0" normalizeH="0" baseline="0" noProof="0">
                <a:latin typeface="Tahoma" panose="020B0804030504040204" charset="0"/>
                <a:ea typeface="宋体" pitchFamily="2" charset="-122"/>
                <a:cs typeface="宋体" pitchFamily="2" charset="-122"/>
              </a:rPr>
              <a:t>x</a:t>
            </a:r>
            <a:r>
              <a:rPr kumimoji="0" lang="en-US" altLang="zh-CN" i="1" kern="1200" cap="none" spc="0" normalizeH="0" baseline="0" noProof="0">
                <a:latin typeface="Tahoma" panose="020B0804030504040204" charset="0"/>
                <a:ea typeface="宋体" pitchFamily="2" charset="-122"/>
                <a:cs typeface="宋体" pitchFamily="2" charset="-122"/>
              </a:rPr>
              <a:t>,</a:t>
            </a:r>
            <a:r>
              <a:rPr kumimoji="0" lang="en-US" altLang="zh-CN" b="1" i="1" kern="1200" cap="none" spc="0" normalizeH="0" baseline="0" noProof="0">
                <a:solidFill>
                  <a:srgbClr val="00CC00"/>
                </a:solidFill>
                <a:latin typeface="Tahoma" panose="020B0804030504040204" charset="0"/>
                <a:ea typeface="宋体" pitchFamily="2" charset="-122"/>
                <a:cs typeface="宋体" pitchFamily="2" charset="-122"/>
              </a:rPr>
              <a:t>w</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,b</a:t>
            </a:r>
            <a:r>
              <a:rPr kumimoji="0" lang="en-US" altLang="zh-CN" i="1" kern="1200" cap="none" spc="0" normalizeH="0" baseline="0" noProof="0">
                <a:latin typeface="Tahoma" panose="020B0804030504040204" charset="0"/>
                <a:ea typeface="宋体" pitchFamily="2" charset="-122"/>
                <a:cs typeface="宋体" pitchFamily="2" charset="-122"/>
              </a:rPr>
              <a:t>) = sign(</a:t>
            </a:r>
            <a:r>
              <a:rPr kumimoji="0" lang="en-US" altLang="zh-CN" b="1" i="1" kern="1200" cap="none" spc="0" normalizeH="0" baseline="0" noProof="0">
                <a:solidFill>
                  <a:srgbClr val="00CC00"/>
                </a:solidFill>
                <a:latin typeface="Tahoma" panose="020B0804030504040204" charset="0"/>
                <a:ea typeface="宋体" pitchFamily="2" charset="-122"/>
                <a:cs typeface="宋体" pitchFamily="2" charset="-122"/>
              </a:rPr>
              <a:t>w</a:t>
            </a:r>
            <a:r>
              <a:rPr kumimoji="0" lang="en-US" altLang="zh-CN" b="1" i="1" kern="1200" cap="none" spc="0" normalizeH="0" baseline="0" noProof="0">
                <a:latin typeface="Tahoma" panose="020B0804030504040204" charset="0"/>
                <a:ea typeface="宋体" pitchFamily="2" charset="-122"/>
                <a:cs typeface="宋体" pitchFamily="2" charset="-122"/>
              </a:rPr>
              <a:t>. x</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 </a:t>
            </a:r>
            <a:r>
              <a:rPr kumimoji="0" lang="en-US" altLang="zh-CN" i="1" kern="1200" cap="none" spc="0" normalizeH="0" baseline="0" noProof="0">
                <a:latin typeface="Tahoma" panose="020B0804030504040204" charset="0"/>
                <a:ea typeface="宋体" pitchFamily="2" charset="-122"/>
                <a:cs typeface="宋体" pitchFamily="2" charset="-122"/>
              </a:rPr>
              <a:t>- </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b</a:t>
            </a:r>
            <a:r>
              <a:rPr kumimoji="0" lang="en-US" altLang="zh-CN" i="1" kern="1200" cap="none" spc="0" normalizeH="0" baseline="0" noProof="0">
                <a:latin typeface="Tahoma" panose="020B0804030504040204" charset="0"/>
                <a:ea typeface="宋体" pitchFamily="2" charset="-122"/>
                <a:cs typeface="宋体" pitchFamily="2" charset="-122"/>
              </a:rPr>
              <a:t>)</a:t>
            </a:r>
            <a:endParaRPr kumimoji="0" lang="en-US" altLang="zh-CN" i="1" kern="1200" cap="none" spc="0" normalizeH="0" baseline="0" noProof="0">
              <a:latin typeface="Tahoma" panose="020B0804030504040204" charset="0"/>
              <a:ea typeface="宋体" pitchFamily="2" charset="-122"/>
              <a:cs typeface="宋体" pitchFamily="2" charset="-122"/>
            </a:endParaRPr>
          </a:p>
        </p:txBody>
      </p:sp>
      <p:sp>
        <p:nvSpPr>
          <p:cNvPr id="634930" name="Line 50"/>
          <p:cNvSpPr>
            <a:spLocks noChangeShapeType="1"/>
          </p:cNvSpPr>
          <p:nvPr/>
        </p:nvSpPr>
        <p:spPr bwMode="auto">
          <a:xfrm flipV="1">
            <a:off x="2286000" y="2362200"/>
            <a:ext cx="4038600" cy="25908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4931" name="Text Box 51"/>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804030504040204" charset="0"/>
              <a:ea typeface="宋体" pitchFamily="2" charset="-122"/>
              <a:cs typeface="宋体" pitchFamily="2" charset="-122"/>
            </a:endParaRPr>
          </a:p>
        </p:txBody>
      </p:sp>
      <p:sp>
        <p:nvSpPr>
          <p:cNvPr id="634932" name="Text Box 52"/>
          <p:cNvSpPr txBox="1">
            <a:spLocks noChangeArrowheads="1"/>
          </p:cNvSpPr>
          <p:nvPr/>
        </p:nvSpPr>
        <p:spPr bwMode="auto">
          <a:xfrm>
            <a:off x="6400800" y="3352800"/>
            <a:ext cx="2209800" cy="701675"/>
          </a:xfrm>
          <a:prstGeom prst="rect">
            <a:avLst/>
          </a:prstGeom>
          <a:noFill/>
          <a:ln>
            <a:noFill/>
          </a:ln>
          <a:effectLst/>
        </p:spPr>
        <p:txBody>
          <a:bodyPr>
            <a:spAutoFit/>
          </a:bodyPr>
          <a:lstStyle/>
          <a:p>
            <a:pPr marR="0" defTabSz="914400">
              <a:buSzTx/>
              <a:buFontTx/>
              <a:defRPr/>
            </a:pPr>
            <a:r>
              <a:rPr kumimoji="0" lang="en-US" altLang="zh-CN" kern="1200" cap="none" spc="0" normalizeH="0" baseline="0" noProof="0">
                <a:latin typeface="Tahoma" panose="020B0804030504040204" charset="0"/>
                <a:ea typeface="宋体" pitchFamily="2" charset="-122"/>
                <a:cs typeface="宋体" pitchFamily="2" charset="-122"/>
              </a:rPr>
              <a:t>How would you classify this data?</a:t>
            </a:r>
            <a:endParaRPr kumimoji="0" lang="en-US" altLang="zh-CN" kern="1200" cap="none" spc="0" normalizeH="0" baseline="0" noProof="0">
              <a:latin typeface="Tahoma" panose="020B0804030504040204" charset="0"/>
              <a:ea typeface="宋体" pitchFamily="2" charset="-122"/>
              <a:cs typeface="宋体" pitchFamily="2"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2"/>
          <p:cNvSpPr>
            <a:spLocks noGrp="1" noChangeArrowheads="1"/>
          </p:cNvSpPr>
          <p:nvPr>
            <p:ph type="title"/>
          </p:nvPr>
        </p:nvSpPr>
        <p:spPr>
          <a:xfrm>
            <a:off x="295910" y="233045"/>
            <a:ext cx="4648200" cy="685800"/>
          </a:xfrm>
        </p:spPr>
        <p:txBody>
          <a:bodyPr vert="horz" wrap="square" lIns="91440" tIns="45720" rIns="91440" bIns="45720" numCol="1" anchor="b" anchorCtr="0" compatLnSpc="1"/>
          <a:lstStyle/>
          <a:p>
            <a:r>
              <a:rPr lang="zh-CN" altLang="en-US" b="1" dirty="0">
                <a:ea typeface="宋体" pitchFamily="2" charset="-122"/>
              </a:rPr>
              <a:t>线性分类器</a:t>
            </a:r>
            <a:endParaRPr lang="en-US" altLang="zh-CN" b="1" dirty="0">
              <a:ea typeface="宋体" pitchFamily="2" charset="-122"/>
            </a:endParaRPr>
          </a:p>
        </p:txBody>
      </p:sp>
      <p:sp>
        <p:nvSpPr>
          <p:cNvPr id="635907"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        </a:t>
            </a:r>
            <a:endPar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endParaRPr>
          </a:p>
        </p:txBody>
      </p:sp>
      <p:sp>
        <p:nvSpPr>
          <p:cNvPr id="635908" name="Line 4"/>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09" name="Text Box 5"/>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804030504040204" charset="0"/>
                <a:ea typeface="宋体" pitchFamily="2" charset="-122"/>
                <a:cs typeface="宋体" pitchFamily="2" charset="-122"/>
              </a:rPr>
              <a:t>x</a:t>
            </a:r>
            <a:endParaRPr kumimoji="0" lang="en-US" altLang="zh-CN" sz="2800" b="1" i="1" kern="1200" cap="none" spc="0" normalizeH="0" baseline="0" noProof="0">
              <a:latin typeface="Tahoma" panose="020B0804030504040204" charset="0"/>
              <a:ea typeface="宋体" pitchFamily="2" charset="-122"/>
              <a:cs typeface="宋体" pitchFamily="2" charset="-122"/>
            </a:endParaRPr>
          </a:p>
        </p:txBody>
      </p:sp>
      <p:sp>
        <p:nvSpPr>
          <p:cNvPr id="635912" name="Line 8"/>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13" name="Text Box 9"/>
          <p:cNvSpPr txBox="1">
            <a:spLocks noChangeArrowheads="1"/>
          </p:cNvSpPr>
          <p:nvPr/>
        </p:nvSpPr>
        <p:spPr bwMode="auto">
          <a:xfrm>
            <a:off x="8305800" y="838200"/>
            <a:ext cx="457200" cy="579438"/>
          </a:xfrm>
          <a:prstGeom prst="rect">
            <a:avLst/>
          </a:prstGeom>
          <a:noFill/>
          <a:ln>
            <a:noFill/>
          </a:ln>
          <a:effectLst/>
        </p:spPr>
        <p:txBody>
          <a:bodyPr>
            <a:spAutoFit/>
          </a:bodyPr>
          <a:lstStyle/>
          <a:p>
            <a:pPr>
              <a:spcBef>
                <a:spcPct val="20000"/>
              </a:spcBef>
            </a:pPr>
            <a:r>
              <a:rPr lang="en-US" altLang="zh-CN" sz="3200" dirty="0">
                <a:latin typeface="Tahoma" panose="020B0804030504040204" charset="0"/>
                <a:ea typeface="宋体" pitchFamily="2" charset="-122"/>
              </a:rPr>
              <a:t>y</a:t>
            </a:r>
            <a:endParaRPr lang="en-US" altLang="zh-CN" sz="3200" baseline="30000" dirty="0">
              <a:latin typeface="Tahoma" panose="020B0804030504040204" charset="0"/>
              <a:ea typeface="宋体" pitchFamily="2" charset="-122"/>
            </a:endParaRPr>
          </a:p>
        </p:txBody>
      </p:sp>
      <p:sp>
        <p:nvSpPr>
          <p:cNvPr id="635914" name="Text Box 10"/>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804030504040204" charset="0"/>
                <a:ea typeface="宋体" pitchFamily="2" charset="-122"/>
                <a:cs typeface="宋体" pitchFamily="2" charset="-122"/>
              </a:rPr>
              <a:t>+1</a:t>
            </a:r>
            <a:endParaRPr kumimoji="0" lang="en-US" altLang="zh-CN" kern="1200" cap="none" spc="0" normalizeH="0" baseline="0" noProof="0">
              <a:latin typeface="Tahoma" panose="020B0804030504040204" charset="0"/>
              <a:ea typeface="宋体" pitchFamily="2" charset="-122"/>
              <a:cs typeface="宋体" pitchFamily="2" charset="-122"/>
            </a:endParaRPr>
          </a:p>
          <a:p>
            <a:pPr marR="0" algn="ctr" defTabSz="914400">
              <a:buSzTx/>
              <a:buFontTx/>
              <a:defRPr/>
            </a:pPr>
            <a:r>
              <a:rPr kumimoji="0" lang="en-US" altLang="zh-CN" kern="1200" cap="none" spc="0" normalizeH="0" baseline="0" noProof="0">
                <a:latin typeface="Tahoma" panose="020B0804030504040204" charset="0"/>
                <a:ea typeface="宋体" pitchFamily="2" charset="-122"/>
                <a:cs typeface="宋体" pitchFamily="2" charset="-122"/>
              </a:rPr>
              <a:t>-1</a:t>
            </a:r>
            <a:endParaRPr kumimoji="0" lang="en-US" altLang="zh-CN" kern="1200" cap="none" spc="0" normalizeH="0" baseline="0" noProof="0">
              <a:latin typeface="Tahoma" panose="020B0804030504040204" charset="0"/>
              <a:ea typeface="宋体" pitchFamily="2" charset="-122"/>
              <a:cs typeface="宋体" pitchFamily="2" charset="-122"/>
            </a:endParaRPr>
          </a:p>
        </p:txBody>
      </p:sp>
      <p:sp>
        <p:nvSpPr>
          <p:cNvPr id="635915" name="Oval 11"/>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16" name="Oval 12"/>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17" name="Line 13"/>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18" name="Line 14"/>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19" name="Oval 15"/>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20" name="Oval 16"/>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21" name="Oval 17"/>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22" name="Oval 18"/>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23" name="Oval 19"/>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24" name="Oval 20"/>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25" name="Oval 21"/>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26" name="Oval 22"/>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27" name="Oval 23"/>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28" name="Oval 24"/>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29" name="Oval 25"/>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30" name="Oval 26"/>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31" name="Oval 27"/>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32" name="Oval 28"/>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33" name="Oval 29"/>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34" name="Oval 30"/>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35" name="Oval 31"/>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36" name="Oval 32"/>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37" name="Oval 33"/>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38" name="Oval 34"/>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39" name="Oval 35"/>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40" name="Oval 36"/>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41" name="Oval 37"/>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42" name="Oval 38"/>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43" name="Oval 39"/>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44" name="Oval 40"/>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45" name="Oval 41"/>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46" name="Oval 42"/>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47" name="Oval 43"/>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48" name="Oval 44"/>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49" name="Oval 45"/>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50" name="Oval 46"/>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51" name="Oval 47"/>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52" name="Oval 48"/>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53" name="Text Box 49"/>
          <p:cNvSpPr txBox="1">
            <a:spLocks noChangeArrowheads="1"/>
          </p:cNvSpPr>
          <p:nvPr/>
        </p:nvSpPr>
        <p:spPr bwMode="auto">
          <a:xfrm>
            <a:off x="5486400" y="167640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804030504040204" charset="0"/>
                <a:ea typeface="宋体" pitchFamily="2" charset="-122"/>
                <a:cs typeface="宋体" pitchFamily="2" charset="-122"/>
              </a:rPr>
              <a:t>f</a:t>
            </a:r>
            <a:r>
              <a:rPr kumimoji="0" lang="en-US" altLang="zh-CN" i="1" kern="1200" cap="none" spc="0" normalizeH="0" baseline="0" noProof="0">
                <a:latin typeface="Tahoma" panose="020B0804030504040204" charset="0"/>
                <a:ea typeface="宋体" pitchFamily="2" charset="-122"/>
                <a:cs typeface="宋体" pitchFamily="2" charset="-122"/>
              </a:rPr>
              <a:t>(</a:t>
            </a:r>
            <a:r>
              <a:rPr kumimoji="0" lang="en-US" altLang="zh-CN" b="1" i="1" kern="1200" cap="none" spc="0" normalizeH="0" baseline="0" noProof="0">
                <a:latin typeface="Tahoma" panose="020B0804030504040204" charset="0"/>
                <a:ea typeface="宋体" pitchFamily="2" charset="-122"/>
                <a:cs typeface="宋体" pitchFamily="2" charset="-122"/>
              </a:rPr>
              <a:t>x</a:t>
            </a:r>
            <a:r>
              <a:rPr kumimoji="0" lang="en-US" altLang="zh-CN" i="1" kern="1200" cap="none" spc="0" normalizeH="0" baseline="0" noProof="0">
                <a:latin typeface="Tahoma" panose="020B0804030504040204" charset="0"/>
                <a:ea typeface="宋体" pitchFamily="2" charset="-122"/>
                <a:cs typeface="宋体" pitchFamily="2" charset="-122"/>
              </a:rPr>
              <a:t>,</a:t>
            </a:r>
            <a:r>
              <a:rPr kumimoji="0" lang="en-US" altLang="zh-CN" b="1" i="1" kern="1200" cap="none" spc="0" normalizeH="0" baseline="0" noProof="0">
                <a:solidFill>
                  <a:srgbClr val="00CC00"/>
                </a:solidFill>
                <a:latin typeface="Tahoma" panose="020B0804030504040204" charset="0"/>
                <a:ea typeface="宋体" pitchFamily="2" charset="-122"/>
                <a:cs typeface="宋体" pitchFamily="2" charset="-122"/>
              </a:rPr>
              <a:t>w</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,b</a:t>
            </a:r>
            <a:r>
              <a:rPr kumimoji="0" lang="en-US" altLang="zh-CN" i="1" kern="1200" cap="none" spc="0" normalizeH="0" baseline="0" noProof="0">
                <a:latin typeface="Tahoma" panose="020B0804030504040204" charset="0"/>
                <a:ea typeface="宋体" pitchFamily="2" charset="-122"/>
                <a:cs typeface="宋体" pitchFamily="2" charset="-122"/>
              </a:rPr>
              <a:t>) = sign(</a:t>
            </a:r>
            <a:r>
              <a:rPr kumimoji="0" lang="en-US" altLang="zh-CN" b="1" i="1" kern="1200" cap="none" spc="0" normalizeH="0" baseline="0" noProof="0">
                <a:solidFill>
                  <a:srgbClr val="00CC00"/>
                </a:solidFill>
                <a:latin typeface="Tahoma" panose="020B0804030504040204" charset="0"/>
                <a:ea typeface="宋体" pitchFamily="2" charset="-122"/>
                <a:cs typeface="宋体" pitchFamily="2" charset="-122"/>
              </a:rPr>
              <a:t>w</a:t>
            </a:r>
            <a:r>
              <a:rPr kumimoji="0" lang="en-US" altLang="zh-CN" b="1" i="1" kern="1200" cap="none" spc="0" normalizeH="0" baseline="0" noProof="0">
                <a:latin typeface="Tahoma" panose="020B0804030504040204" charset="0"/>
                <a:ea typeface="宋体" pitchFamily="2" charset="-122"/>
                <a:cs typeface="宋体" pitchFamily="2" charset="-122"/>
              </a:rPr>
              <a:t>. x</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 </a:t>
            </a:r>
            <a:r>
              <a:rPr kumimoji="0" lang="en-US" altLang="zh-CN" i="1" kern="1200" cap="none" spc="0" normalizeH="0" baseline="0" noProof="0">
                <a:latin typeface="Tahoma" panose="020B0804030504040204" charset="0"/>
                <a:ea typeface="宋体" pitchFamily="2" charset="-122"/>
                <a:cs typeface="宋体" pitchFamily="2" charset="-122"/>
              </a:rPr>
              <a:t>- </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b</a:t>
            </a:r>
            <a:r>
              <a:rPr kumimoji="0" lang="en-US" altLang="zh-CN" i="1" kern="1200" cap="none" spc="0" normalizeH="0" baseline="0" noProof="0">
                <a:latin typeface="Tahoma" panose="020B0804030504040204" charset="0"/>
                <a:ea typeface="宋体" pitchFamily="2" charset="-122"/>
                <a:cs typeface="宋体" pitchFamily="2" charset="-122"/>
              </a:rPr>
              <a:t>)</a:t>
            </a:r>
            <a:endParaRPr kumimoji="0" lang="en-US" altLang="zh-CN" i="1" kern="1200" cap="none" spc="0" normalizeH="0" baseline="0" noProof="0">
              <a:latin typeface="Tahoma" panose="020B0804030504040204" charset="0"/>
              <a:ea typeface="宋体" pitchFamily="2" charset="-122"/>
              <a:cs typeface="宋体" pitchFamily="2" charset="-122"/>
            </a:endParaRPr>
          </a:p>
        </p:txBody>
      </p:sp>
      <p:sp>
        <p:nvSpPr>
          <p:cNvPr id="635954" name="Line 50"/>
          <p:cNvSpPr>
            <a:spLocks noChangeShapeType="1"/>
          </p:cNvSpPr>
          <p:nvPr/>
        </p:nvSpPr>
        <p:spPr bwMode="auto">
          <a:xfrm flipV="1">
            <a:off x="3429000" y="1676400"/>
            <a:ext cx="1447800" cy="40386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5955" name="Text Box 51"/>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804030504040204" charset="0"/>
              <a:ea typeface="宋体" pitchFamily="2" charset="-122"/>
              <a:cs typeface="宋体" pitchFamily="2" charset="-122"/>
            </a:endParaRPr>
          </a:p>
        </p:txBody>
      </p:sp>
      <p:sp>
        <p:nvSpPr>
          <p:cNvPr id="635956" name="Text Box 52"/>
          <p:cNvSpPr txBox="1">
            <a:spLocks noChangeArrowheads="1"/>
          </p:cNvSpPr>
          <p:nvPr/>
        </p:nvSpPr>
        <p:spPr bwMode="auto">
          <a:xfrm>
            <a:off x="6400800" y="3352800"/>
            <a:ext cx="2209800" cy="701675"/>
          </a:xfrm>
          <a:prstGeom prst="rect">
            <a:avLst/>
          </a:prstGeom>
          <a:noFill/>
          <a:ln>
            <a:noFill/>
          </a:ln>
          <a:effectLst/>
        </p:spPr>
        <p:txBody>
          <a:bodyPr>
            <a:spAutoFit/>
          </a:bodyPr>
          <a:lstStyle/>
          <a:p>
            <a:pPr marR="0" defTabSz="914400">
              <a:buSzTx/>
              <a:buFontTx/>
              <a:defRPr/>
            </a:pPr>
            <a:r>
              <a:rPr kumimoji="0" lang="en-US" altLang="zh-CN" kern="1200" cap="none" spc="0" normalizeH="0" baseline="0" noProof="0">
                <a:latin typeface="Tahoma" panose="020B0804030504040204" charset="0"/>
                <a:ea typeface="宋体" pitchFamily="2" charset="-122"/>
                <a:cs typeface="宋体" pitchFamily="2" charset="-122"/>
              </a:rPr>
              <a:t>How would you classify this data?</a:t>
            </a:r>
            <a:endParaRPr kumimoji="0" lang="en-US" altLang="zh-CN" kern="1200" cap="none" spc="0" normalizeH="0" baseline="0" noProof="0">
              <a:latin typeface="Tahoma" panose="020B0804030504040204" charset="0"/>
              <a:ea typeface="宋体" pitchFamily="2" charset="-122"/>
              <a:cs typeface="宋体" pitchFamily="2"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2"/>
          <p:cNvSpPr>
            <a:spLocks noGrp="1" noChangeArrowheads="1"/>
          </p:cNvSpPr>
          <p:nvPr>
            <p:ph type="title"/>
          </p:nvPr>
        </p:nvSpPr>
        <p:spPr>
          <a:xfrm>
            <a:off x="295910" y="233045"/>
            <a:ext cx="4648200" cy="685800"/>
          </a:xfrm>
        </p:spPr>
        <p:txBody>
          <a:bodyPr vert="horz" wrap="square" lIns="91440" tIns="45720" rIns="91440" bIns="45720" numCol="1" anchor="b" anchorCtr="0" compatLnSpc="1"/>
          <a:lstStyle/>
          <a:p>
            <a:r>
              <a:rPr lang="zh-CN" altLang="en-US" b="1" dirty="0">
                <a:ea typeface="宋体" pitchFamily="2" charset="-122"/>
              </a:rPr>
              <a:t>线性分类器</a:t>
            </a:r>
            <a:endParaRPr lang="en-US" altLang="zh-CN" b="1" dirty="0">
              <a:ea typeface="宋体" pitchFamily="2" charset="-122"/>
            </a:endParaRPr>
          </a:p>
        </p:txBody>
      </p:sp>
      <p:sp>
        <p:nvSpPr>
          <p:cNvPr id="636931"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        </a:t>
            </a:r>
            <a:endPar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endParaRPr>
          </a:p>
        </p:txBody>
      </p:sp>
      <p:sp>
        <p:nvSpPr>
          <p:cNvPr id="636932" name="Line 4"/>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33" name="Text Box 5"/>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804030504040204" charset="0"/>
                <a:ea typeface="宋体" pitchFamily="2" charset="-122"/>
                <a:cs typeface="宋体" pitchFamily="2" charset="-122"/>
              </a:rPr>
              <a:t>x</a:t>
            </a:r>
            <a:endParaRPr kumimoji="0" lang="en-US" altLang="zh-CN" sz="2800" b="1" i="1" kern="1200" cap="none" spc="0" normalizeH="0" baseline="0" noProof="0">
              <a:latin typeface="Tahoma" panose="020B0804030504040204" charset="0"/>
              <a:ea typeface="宋体" pitchFamily="2" charset="-122"/>
              <a:cs typeface="宋体" pitchFamily="2" charset="-122"/>
            </a:endParaRPr>
          </a:p>
        </p:txBody>
      </p:sp>
      <p:sp>
        <p:nvSpPr>
          <p:cNvPr id="636936" name="Line 8"/>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37" name="Text Box 9"/>
          <p:cNvSpPr txBox="1">
            <a:spLocks noChangeArrowheads="1"/>
          </p:cNvSpPr>
          <p:nvPr/>
        </p:nvSpPr>
        <p:spPr bwMode="auto">
          <a:xfrm>
            <a:off x="8305800" y="838200"/>
            <a:ext cx="457200" cy="579438"/>
          </a:xfrm>
          <a:prstGeom prst="rect">
            <a:avLst/>
          </a:prstGeom>
          <a:noFill/>
          <a:ln>
            <a:noFill/>
          </a:ln>
          <a:effectLst/>
        </p:spPr>
        <p:txBody>
          <a:bodyPr>
            <a:spAutoFit/>
          </a:bodyPr>
          <a:lstStyle/>
          <a:p>
            <a:pPr>
              <a:spcBef>
                <a:spcPct val="20000"/>
              </a:spcBef>
            </a:pPr>
            <a:r>
              <a:rPr lang="en-US" altLang="zh-CN" sz="3200" dirty="0">
                <a:latin typeface="Tahoma" panose="020B0804030504040204" charset="0"/>
                <a:ea typeface="宋体" pitchFamily="2" charset="-122"/>
              </a:rPr>
              <a:t>y</a:t>
            </a:r>
            <a:endParaRPr lang="en-US" altLang="zh-CN" sz="3200" baseline="30000" dirty="0">
              <a:latin typeface="Tahoma" panose="020B0804030504040204" charset="0"/>
              <a:ea typeface="宋体" pitchFamily="2" charset="-122"/>
            </a:endParaRPr>
          </a:p>
        </p:txBody>
      </p:sp>
      <p:sp>
        <p:nvSpPr>
          <p:cNvPr id="636938" name="Text Box 10"/>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804030504040204" charset="0"/>
                <a:ea typeface="宋体" pitchFamily="2" charset="-122"/>
                <a:cs typeface="宋体" pitchFamily="2" charset="-122"/>
              </a:rPr>
              <a:t>+1</a:t>
            </a:r>
            <a:endParaRPr kumimoji="0" lang="en-US" altLang="zh-CN" kern="1200" cap="none" spc="0" normalizeH="0" baseline="0" noProof="0">
              <a:latin typeface="Tahoma" panose="020B0804030504040204" charset="0"/>
              <a:ea typeface="宋体" pitchFamily="2" charset="-122"/>
              <a:cs typeface="宋体" pitchFamily="2" charset="-122"/>
            </a:endParaRPr>
          </a:p>
          <a:p>
            <a:pPr marR="0" algn="ctr" defTabSz="914400">
              <a:buSzTx/>
              <a:buFontTx/>
              <a:defRPr/>
            </a:pPr>
            <a:r>
              <a:rPr kumimoji="0" lang="en-US" altLang="zh-CN" kern="1200" cap="none" spc="0" normalizeH="0" baseline="0" noProof="0">
                <a:latin typeface="Tahoma" panose="020B0804030504040204" charset="0"/>
                <a:ea typeface="宋体" pitchFamily="2" charset="-122"/>
                <a:cs typeface="宋体" pitchFamily="2" charset="-122"/>
              </a:rPr>
              <a:t>-1</a:t>
            </a:r>
            <a:endParaRPr kumimoji="0" lang="en-US" altLang="zh-CN" kern="1200" cap="none" spc="0" normalizeH="0" baseline="0" noProof="0">
              <a:latin typeface="Tahoma" panose="020B0804030504040204" charset="0"/>
              <a:ea typeface="宋体" pitchFamily="2" charset="-122"/>
              <a:cs typeface="宋体" pitchFamily="2" charset="-122"/>
            </a:endParaRPr>
          </a:p>
        </p:txBody>
      </p:sp>
      <p:sp>
        <p:nvSpPr>
          <p:cNvPr id="636939" name="Oval 11"/>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40" name="Oval 12"/>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41" name="Line 13"/>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42" name="Line 14"/>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43" name="Oval 15"/>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44" name="Oval 16"/>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45" name="Oval 17"/>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46" name="Oval 18"/>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47" name="Oval 19"/>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48" name="Oval 20"/>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49" name="Oval 21"/>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50" name="Oval 22"/>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51" name="Oval 23"/>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52" name="Oval 24"/>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53" name="Oval 25"/>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54" name="Oval 26"/>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55" name="Oval 27"/>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56" name="Oval 28"/>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57" name="Oval 29"/>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58" name="Oval 30"/>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59" name="Oval 31"/>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60" name="Oval 32"/>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61" name="Oval 33"/>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62" name="Oval 34"/>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63" name="Oval 35"/>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64" name="Oval 36"/>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65" name="Oval 37"/>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66" name="Oval 38"/>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67" name="Oval 39"/>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68" name="Oval 40"/>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69" name="Oval 41"/>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70" name="Oval 42"/>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71" name="Oval 43"/>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72" name="Oval 44"/>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73" name="Oval 45"/>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74" name="Oval 46"/>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75" name="Oval 47"/>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76" name="Oval 48"/>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77" name="Text Box 49"/>
          <p:cNvSpPr txBox="1">
            <a:spLocks noChangeArrowheads="1"/>
          </p:cNvSpPr>
          <p:nvPr/>
        </p:nvSpPr>
        <p:spPr bwMode="auto">
          <a:xfrm>
            <a:off x="5486400" y="167640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804030504040204" charset="0"/>
                <a:ea typeface="宋体" pitchFamily="2" charset="-122"/>
                <a:cs typeface="宋体" pitchFamily="2" charset="-122"/>
              </a:rPr>
              <a:t>f</a:t>
            </a:r>
            <a:r>
              <a:rPr kumimoji="0" lang="en-US" altLang="zh-CN" i="1" kern="1200" cap="none" spc="0" normalizeH="0" baseline="0" noProof="0">
                <a:latin typeface="Tahoma" panose="020B0804030504040204" charset="0"/>
                <a:ea typeface="宋体" pitchFamily="2" charset="-122"/>
                <a:cs typeface="宋体" pitchFamily="2" charset="-122"/>
              </a:rPr>
              <a:t>(</a:t>
            </a:r>
            <a:r>
              <a:rPr kumimoji="0" lang="en-US" altLang="zh-CN" b="1" i="1" kern="1200" cap="none" spc="0" normalizeH="0" baseline="0" noProof="0">
                <a:latin typeface="Tahoma" panose="020B0804030504040204" charset="0"/>
                <a:ea typeface="宋体" pitchFamily="2" charset="-122"/>
                <a:cs typeface="宋体" pitchFamily="2" charset="-122"/>
              </a:rPr>
              <a:t>x</a:t>
            </a:r>
            <a:r>
              <a:rPr kumimoji="0" lang="en-US" altLang="zh-CN" i="1" kern="1200" cap="none" spc="0" normalizeH="0" baseline="0" noProof="0">
                <a:latin typeface="Tahoma" panose="020B0804030504040204" charset="0"/>
                <a:ea typeface="宋体" pitchFamily="2" charset="-122"/>
                <a:cs typeface="宋体" pitchFamily="2" charset="-122"/>
              </a:rPr>
              <a:t>,</a:t>
            </a:r>
            <a:r>
              <a:rPr kumimoji="0" lang="en-US" altLang="zh-CN" b="1" i="1" kern="1200" cap="none" spc="0" normalizeH="0" baseline="0" noProof="0">
                <a:solidFill>
                  <a:srgbClr val="00CC00"/>
                </a:solidFill>
                <a:latin typeface="Tahoma" panose="020B0804030504040204" charset="0"/>
                <a:ea typeface="宋体" pitchFamily="2" charset="-122"/>
                <a:cs typeface="宋体" pitchFamily="2" charset="-122"/>
              </a:rPr>
              <a:t>w</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,b</a:t>
            </a:r>
            <a:r>
              <a:rPr kumimoji="0" lang="en-US" altLang="zh-CN" i="1" kern="1200" cap="none" spc="0" normalizeH="0" baseline="0" noProof="0">
                <a:latin typeface="Tahoma" panose="020B0804030504040204" charset="0"/>
                <a:ea typeface="宋体" pitchFamily="2" charset="-122"/>
                <a:cs typeface="宋体" pitchFamily="2" charset="-122"/>
              </a:rPr>
              <a:t>) = sign(</a:t>
            </a:r>
            <a:r>
              <a:rPr kumimoji="0" lang="en-US" altLang="zh-CN" b="1" i="1" kern="1200" cap="none" spc="0" normalizeH="0" baseline="0" noProof="0">
                <a:solidFill>
                  <a:srgbClr val="00CC00"/>
                </a:solidFill>
                <a:latin typeface="Tahoma" panose="020B0804030504040204" charset="0"/>
                <a:ea typeface="宋体" pitchFamily="2" charset="-122"/>
                <a:cs typeface="宋体" pitchFamily="2" charset="-122"/>
              </a:rPr>
              <a:t>w</a:t>
            </a:r>
            <a:r>
              <a:rPr kumimoji="0" lang="en-US" altLang="zh-CN" b="1" i="1" kern="1200" cap="none" spc="0" normalizeH="0" baseline="0" noProof="0">
                <a:latin typeface="Tahoma" panose="020B0804030504040204" charset="0"/>
                <a:ea typeface="宋体" pitchFamily="2" charset="-122"/>
                <a:cs typeface="宋体" pitchFamily="2" charset="-122"/>
              </a:rPr>
              <a:t>. x</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 </a:t>
            </a:r>
            <a:r>
              <a:rPr kumimoji="0" lang="en-US" altLang="zh-CN" i="1" kern="1200" cap="none" spc="0" normalizeH="0" baseline="0" noProof="0">
                <a:latin typeface="Tahoma" panose="020B0804030504040204" charset="0"/>
                <a:ea typeface="宋体" pitchFamily="2" charset="-122"/>
                <a:cs typeface="宋体" pitchFamily="2" charset="-122"/>
              </a:rPr>
              <a:t>- </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b</a:t>
            </a:r>
            <a:r>
              <a:rPr kumimoji="0" lang="en-US" altLang="zh-CN" i="1" kern="1200" cap="none" spc="0" normalizeH="0" baseline="0" noProof="0">
                <a:latin typeface="Tahoma" panose="020B0804030504040204" charset="0"/>
                <a:ea typeface="宋体" pitchFamily="2" charset="-122"/>
                <a:cs typeface="宋体" pitchFamily="2" charset="-122"/>
              </a:rPr>
              <a:t>)</a:t>
            </a:r>
            <a:endParaRPr kumimoji="0" lang="en-US" altLang="zh-CN" i="1" kern="1200" cap="none" spc="0" normalizeH="0" baseline="0" noProof="0">
              <a:latin typeface="Tahoma" panose="020B0804030504040204" charset="0"/>
              <a:ea typeface="宋体" pitchFamily="2" charset="-122"/>
              <a:cs typeface="宋体" pitchFamily="2" charset="-122"/>
            </a:endParaRPr>
          </a:p>
        </p:txBody>
      </p:sp>
      <p:sp>
        <p:nvSpPr>
          <p:cNvPr id="636978" name="Line 50"/>
          <p:cNvSpPr>
            <a:spLocks noChangeShapeType="1"/>
          </p:cNvSpPr>
          <p:nvPr/>
        </p:nvSpPr>
        <p:spPr bwMode="auto">
          <a:xfrm flipV="1">
            <a:off x="3429000" y="1676400"/>
            <a:ext cx="1447800" cy="40386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79" name="Text Box 51"/>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804030504040204" charset="0"/>
              <a:ea typeface="宋体" pitchFamily="2" charset="-122"/>
              <a:cs typeface="宋体" pitchFamily="2" charset="-122"/>
            </a:endParaRPr>
          </a:p>
        </p:txBody>
      </p:sp>
      <p:sp>
        <p:nvSpPr>
          <p:cNvPr id="636980" name="Text Box 52"/>
          <p:cNvSpPr txBox="1">
            <a:spLocks noChangeArrowheads="1"/>
          </p:cNvSpPr>
          <p:nvPr/>
        </p:nvSpPr>
        <p:spPr bwMode="auto">
          <a:xfrm>
            <a:off x="6400800" y="3352800"/>
            <a:ext cx="2209800" cy="2848610"/>
          </a:xfrm>
          <a:prstGeom prst="rect">
            <a:avLst/>
          </a:prstGeom>
          <a:noFill/>
          <a:ln>
            <a:noFill/>
          </a:ln>
          <a:effectLst/>
        </p:spPr>
        <p:txBody>
          <a:bodyPr>
            <a:spAutoFit/>
          </a:bodyPr>
          <a:lstStyle/>
          <a:p>
            <a:r>
              <a:rPr lang="en-US" altLang="zh-CN" dirty="0">
                <a:latin typeface="Tahoma" panose="020B0804030504040204" charset="0"/>
                <a:ea typeface="宋体" pitchFamily="2" charset="-122"/>
              </a:rPr>
              <a:t>Any of these would be fine..</a:t>
            </a:r>
            <a:endParaRPr lang="en-US" altLang="zh-CN" dirty="0">
              <a:latin typeface="Tahoma" panose="020B0804030504040204" charset="0"/>
              <a:ea typeface="宋体" pitchFamily="2" charset="-122"/>
            </a:endParaRPr>
          </a:p>
          <a:p>
            <a:endParaRPr lang="en-US" altLang="zh-CN" dirty="0">
              <a:latin typeface="Tahoma" panose="020B0804030504040204" charset="0"/>
              <a:ea typeface="宋体" pitchFamily="2" charset="-122"/>
            </a:endParaRPr>
          </a:p>
          <a:p>
            <a:r>
              <a:rPr lang="en-US" altLang="zh-CN" dirty="0">
                <a:latin typeface="Tahoma" panose="020B0804030504040204" charset="0"/>
                <a:ea typeface="宋体" pitchFamily="2" charset="-122"/>
              </a:rPr>
              <a:t>..but which is the best?</a:t>
            </a:r>
            <a:endParaRPr lang="en-US" altLang="zh-CN" dirty="0">
              <a:latin typeface="Tahoma" panose="020B0804030504040204" charset="0"/>
              <a:ea typeface="宋体" pitchFamily="2" charset="-122"/>
            </a:endParaRPr>
          </a:p>
        </p:txBody>
      </p:sp>
      <p:sp>
        <p:nvSpPr>
          <p:cNvPr id="636981" name="Line 53"/>
          <p:cNvSpPr>
            <a:spLocks noChangeShapeType="1"/>
          </p:cNvSpPr>
          <p:nvPr/>
        </p:nvSpPr>
        <p:spPr bwMode="auto">
          <a:xfrm flipV="1">
            <a:off x="2286000" y="2362200"/>
            <a:ext cx="4038600" cy="25908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82" name="Line 54"/>
          <p:cNvSpPr>
            <a:spLocks noChangeShapeType="1"/>
          </p:cNvSpPr>
          <p:nvPr/>
        </p:nvSpPr>
        <p:spPr bwMode="auto">
          <a:xfrm flipV="1">
            <a:off x="2590800" y="2209800"/>
            <a:ext cx="3124200" cy="30480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83" name="Line 55"/>
          <p:cNvSpPr>
            <a:spLocks noChangeShapeType="1"/>
          </p:cNvSpPr>
          <p:nvPr/>
        </p:nvSpPr>
        <p:spPr bwMode="auto">
          <a:xfrm flipV="1">
            <a:off x="2057400" y="2438400"/>
            <a:ext cx="4800600" cy="22098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84" name="Line 56"/>
          <p:cNvSpPr>
            <a:spLocks noChangeShapeType="1"/>
          </p:cNvSpPr>
          <p:nvPr/>
        </p:nvSpPr>
        <p:spPr bwMode="auto">
          <a:xfrm flipV="1">
            <a:off x="2438400" y="2209800"/>
            <a:ext cx="3810000" cy="28194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85" name="Line 57"/>
          <p:cNvSpPr>
            <a:spLocks noChangeShapeType="1"/>
          </p:cNvSpPr>
          <p:nvPr/>
        </p:nvSpPr>
        <p:spPr bwMode="auto">
          <a:xfrm flipV="1">
            <a:off x="2362200" y="1905000"/>
            <a:ext cx="3886200" cy="33528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86" name="Line 58"/>
          <p:cNvSpPr>
            <a:spLocks noChangeShapeType="1"/>
          </p:cNvSpPr>
          <p:nvPr/>
        </p:nvSpPr>
        <p:spPr bwMode="auto">
          <a:xfrm flipV="1">
            <a:off x="2590800" y="1752600"/>
            <a:ext cx="3429000" cy="33528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87" name="Line 59"/>
          <p:cNvSpPr>
            <a:spLocks noChangeShapeType="1"/>
          </p:cNvSpPr>
          <p:nvPr/>
        </p:nvSpPr>
        <p:spPr bwMode="auto">
          <a:xfrm flipV="1">
            <a:off x="2819400" y="2133600"/>
            <a:ext cx="2743200" cy="35052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36988" name="Line 60"/>
          <p:cNvSpPr>
            <a:spLocks noChangeShapeType="1"/>
          </p:cNvSpPr>
          <p:nvPr/>
        </p:nvSpPr>
        <p:spPr bwMode="auto">
          <a:xfrm flipV="1">
            <a:off x="2362200" y="2209800"/>
            <a:ext cx="4114800" cy="28194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052736"/>
            <a:ext cx="7886700" cy="4474845"/>
          </a:xfrm>
        </p:spPr>
        <p:txBody>
          <a:bodyPr/>
          <a:lstStyle/>
          <a:p>
            <a:pPr>
              <a:lnSpc>
                <a:spcPct val="160000"/>
              </a:lnSpc>
            </a:pPr>
            <a:r>
              <a:rPr lang="zh-CN" altLang="en-US" dirty="0">
                <a:solidFill>
                  <a:srgbClr val="121212"/>
                </a:solidFill>
                <a:latin typeface="-apple-system"/>
              </a:rPr>
              <a:t>这里其实牵扯到的是一个不适定问题，挪动一下直线，又是一个超平面，很多个超平面，它们都能把两类点给分开。超平面不唯一，这就是不适定问题。</a:t>
            </a:r>
            <a:endParaRPr lang="en-US" altLang="zh-CN" dirty="0">
              <a:solidFill>
                <a:srgbClr val="121212"/>
              </a:solidFill>
              <a:latin typeface="-apple-system"/>
            </a:endParaRPr>
          </a:p>
          <a:p>
            <a:pPr>
              <a:lnSpc>
                <a:spcPct val="160000"/>
              </a:lnSpc>
            </a:pPr>
            <a:r>
              <a:rPr lang="zh-CN" altLang="en-US" dirty="0">
                <a:solidFill>
                  <a:srgbClr val="121212"/>
                </a:solidFill>
                <a:latin typeface="-apple-system"/>
              </a:rPr>
              <a:t>我们要选择的，一定是能把两类点分的最开、分的最清楚的那个超平面，用这样的超平面去给未知类别的点进行分类，才最可靠，不然发现未知类别的点都围在超平面附近，或者直接落在直线上，无法取舍。</a:t>
            </a:r>
            <a:endParaRPr lang="zh-CN" altLang="en-US" dirty="0">
              <a:solidFill>
                <a:srgbClr val="121212"/>
              </a:solidFill>
              <a:latin typeface="-apple-system"/>
            </a:endParaRPr>
          </a:p>
        </p:txBody>
      </p:sp>
      <p:sp>
        <p:nvSpPr>
          <p:cNvPr id="6" name="Rectangle 2"/>
          <p:cNvSpPr>
            <a:spLocks noGrp="1" noChangeArrowheads="1"/>
          </p:cNvSpPr>
          <p:nvPr>
            <p:ph type="title"/>
          </p:nvPr>
        </p:nvSpPr>
        <p:spPr>
          <a:xfrm>
            <a:off x="295910" y="233045"/>
            <a:ext cx="4648200" cy="685800"/>
          </a:xfrm>
        </p:spPr>
        <p:txBody>
          <a:bodyPr vert="horz" wrap="square" lIns="91440" tIns="45720" rIns="91440" bIns="45720" numCol="1" anchor="b" anchorCtr="0" compatLnSpc="1"/>
          <a:lstStyle/>
          <a:p>
            <a:r>
              <a:rPr lang="zh-CN" altLang="en-US" b="1" dirty="0">
                <a:ea typeface="宋体" pitchFamily="2" charset="-122"/>
              </a:rPr>
              <a:t>线性分类器</a:t>
            </a:r>
            <a:endParaRPr lang="en-US" altLang="zh-CN" b="1" dirty="0">
              <a:ea typeface="宋体" pitchFamily="2" charset="-122"/>
            </a:endParaRPr>
          </a:p>
        </p:txBody>
      </p:sp>
    </p:spTree>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5" name="Group 65"/>
          <p:cNvGrpSpPr/>
          <p:nvPr/>
        </p:nvGrpSpPr>
        <p:grpSpPr>
          <a:xfrm rot="-4217956">
            <a:off x="1204913" y="4075113"/>
            <a:ext cx="5562600" cy="1587"/>
            <a:chOff x="960" y="3888"/>
            <a:chExt cx="3504" cy="0"/>
          </a:xfrm>
        </p:grpSpPr>
        <p:sp>
          <p:nvSpPr>
            <p:cNvPr id="640064" name="Line 64"/>
            <p:cNvSpPr>
              <a:spLocks noChangeShapeType="1"/>
            </p:cNvSpPr>
            <p:nvPr/>
          </p:nvSpPr>
          <p:spPr bwMode="auto">
            <a:xfrm>
              <a:off x="1008" y="3888"/>
              <a:ext cx="3408" cy="0"/>
            </a:xfrm>
            <a:prstGeom prst="line">
              <a:avLst/>
            </a:prstGeom>
            <a:noFill/>
            <a:ln w="104775">
              <a:solidFill>
                <a:schemeClr val="accent2"/>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63" name="Line 63"/>
            <p:cNvSpPr>
              <a:spLocks noChangeShapeType="1"/>
            </p:cNvSpPr>
            <p:nvPr/>
          </p:nvSpPr>
          <p:spPr bwMode="auto">
            <a:xfrm>
              <a:off x="960" y="3888"/>
              <a:ext cx="3504"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grpSp>
      <p:sp>
        <p:nvSpPr>
          <p:cNvPr id="640002" name="Rectangle 2"/>
          <p:cNvSpPr>
            <a:spLocks noGrp="1" noChangeArrowheads="1"/>
          </p:cNvSpPr>
          <p:nvPr>
            <p:ph type="title"/>
          </p:nvPr>
        </p:nvSpPr>
        <p:spPr>
          <a:xfrm>
            <a:off x="295910" y="233045"/>
            <a:ext cx="4648200" cy="685800"/>
          </a:xfrm>
        </p:spPr>
        <p:txBody>
          <a:bodyPr vert="horz" wrap="square" lIns="91440" tIns="45720" rIns="91440" bIns="45720" numCol="1" anchor="b" anchorCtr="0" compatLnSpc="1"/>
          <a:lstStyle/>
          <a:p>
            <a:r>
              <a:rPr lang="zh-CN" altLang="en-US" b="1" dirty="0">
                <a:ea typeface="宋体" pitchFamily="2" charset="-122"/>
              </a:rPr>
              <a:t>线性分类器</a:t>
            </a:r>
            <a:endParaRPr lang="en-US" altLang="zh-CN" b="1" dirty="0">
              <a:ea typeface="宋体" pitchFamily="2" charset="-122"/>
            </a:endParaRPr>
          </a:p>
        </p:txBody>
      </p:sp>
      <p:sp>
        <p:nvSpPr>
          <p:cNvPr id="640003"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        </a:t>
            </a:r>
            <a:endPar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endParaRPr>
          </a:p>
        </p:txBody>
      </p:sp>
      <p:sp>
        <p:nvSpPr>
          <p:cNvPr id="640004" name="Line 4"/>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05" name="Text Box 5"/>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804030504040204" charset="0"/>
                <a:ea typeface="宋体" pitchFamily="2" charset="-122"/>
                <a:cs typeface="宋体" pitchFamily="2" charset="-122"/>
              </a:rPr>
              <a:t>x</a:t>
            </a:r>
            <a:endParaRPr kumimoji="0" lang="en-US" altLang="zh-CN" sz="2800" b="1" i="1" kern="1200" cap="none" spc="0" normalizeH="0" baseline="0" noProof="0">
              <a:latin typeface="Tahoma" panose="020B0804030504040204" charset="0"/>
              <a:ea typeface="宋体" pitchFamily="2" charset="-122"/>
              <a:cs typeface="宋体" pitchFamily="2" charset="-122"/>
            </a:endParaRPr>
          </a:p>
        </p:txBody>
      </p:sp>
      <p:sp>
        <p:nvSpPr>
          <p:cNvPr id="640008" name="Line 8"/>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09" name="Text Box 9"/>
          <p:cNvSpPr txBox="1">
            <a:spLocks noChangeArrowheads="1"/>
          </p:cNvSpPr>
          <p:nvPr/>
        </p:nvSpPr>
        <p:spPr bwMode="auto">
          <a:xfrm>
            <a:off x="8305800" y="838200"/>
            <a:ext cx="381000" cy="579438"/>
          </a:xfrm>
          <a:prstGeom prst="rect">
            <a:avLst/>
          </a:prstGeom>
          <a:noFill/>
          <a:ln>
            <a:noFill/>
          </a:ln>
          <a:effectLst/>
        </p:spPr>
        <p:txBody>
          <a:bodyPr>
            <a:spAutoFit/>
          </a:bodyPr>
          <a:lstStyle/>
          <a:p>
            <a:pPr>
              <a:spcBef>
                <a:spcPct val="20000"/>
              </a:spcBef>
            </a:pPr>
            <a:r>
              <a:rPr lang="en-US" altLang="zh-CN" sz="3200" dirty="0">
                <a:latin typeface="Tahoma" panose="020B0804030504040204" charset="0"/>
                <a:ea typeface="宋体" pitchFamily="2" charset="-122"/>
              </a:rPr>
              <a:t>y</a:t>
            </a:r>
            <a:endParaRPr lang="en-US" altLang="zh-CN" sz="3200" baseline="30000" dirty="0">
              <a:latin typeface="Tahoma" panose="020B0804030504040204" charset="0"/>
              <a:ea typeface="宋体" pitchFamily="2" charset="-122"/>
            </a:endParaRPr>
          </a:p>
        </p:txBody>
      </p:sp>
      <p:sp>
        <p:nvSpPr>
          <p:cNvPr id="640010" name="Text Box 10"/>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804030504040204" charset="0"/>
                <a:ea typeface="宋体" pitchFamily="2" charset="-122"/>
                <a:cs typeface="宋体" pitchFamily="2" charset="-122"/>
              </a:rPr>
              <a:t>+1</a:t>
            </a:r>
            <a:endParaRPr kumimoji="0" lang="en-US" altLang="zh-CN" kern="1200" cap="none" spc="0" normalizeH="0" baseline="0" noProof="0">
              <a:latin typeface="Tahoma" panose="020B0804030504040204" charset="0"/>
              <a:ea typeface="宋体" pitchFamily="2" charset="-122"/>
              <a:cs typeface="宋体" pitchFamily="2" charset="-122"/>
            </a:endParaRPr>
          </a:p>
          <a:p>
            <a:pPr marR="0" algn="ctr" defTabSz="914400">
              <a:buSzTx/>
              <a:buFontTx/>
              <a:defRPr/>
            </a:pPr>
            <a:r>
              <a:rPr kumimoji="0" lang="en-US" altLang="zh-CN" kern="1200" cap="none" spc="0" normalizeH="0" baseline="0" noProof="0">
                <a:latin typeface="Tahoma" panose="020B0804030504040204" charset="0"/>
                <a:ea typeface="宋体" pitchFamily="2" charset="-122"/>
                <a:cs typeface="宋体" pitchFamily="2" charset="-122"/>
              </a:rPr>
              <a:t>-1</a:t>
            </a:r>
            <a:endParaRPr kumimoji="0" lang="en-US" altLang="zh-CN" kern="1200" cap="none" spc="0" normalizeH="0" baseline="0" noProof="0">
              <a:latin typeface="Tahoma" panose="020B0804030504040204" charset="0"/>
              <a:ea typeface="宋体" pitchFamily="2" charset="-122"/>
              <a:cs typeface="宋体" pitchFamily="2" charset="-122"/>
            </a:endParaRPr>
          </a:p>
        </p:txBody>
      </p:sp>
      <p:sp>
        <p:nvSpPr>
          <p:cNvPr id="640011" name="Oval 11"/>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12" name="Oval 12"/>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13" name="Line 13"/>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14" name="Line 14"/>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15" name="Oval 15"/>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16" name="Oval 16"/>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17" name="Oval 17"/>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18" name="Oval 18"/>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19" name="Oval 19"/>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20" name="Oval 20"/>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21" name="Oval 21"/>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22" name="Oval 22"/>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23" name="Oval 23"/>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24" name="Oval 24"/>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25" name="Oval 25"/>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26" name="Oval 26"/>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27" name="Oval 27"/>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28" name="Oval 28"/>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29" name="Oval 29"/>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30" name="Oval 30"/>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31" name="Oval 31"/>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32" name="Oval 32"/>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33" name="Oval 33"/>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34" name="Oval 34"/>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35" name="Oval 35"/>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36" name="Oval 36"/>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37" name="Oval 37"/>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38" name="Oval 38"/>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39" name="Oval 39"/>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40" name="Oval 40"/>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41" name="Oval 41"/>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42" name="Oval 42"/>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43" name="Oval 43"/>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44" name="Oval 44"/>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45" name="Oval 45"/>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46" name="Oval 46"/>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47" name="Oval 47"/>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48" name="Oval 48"/>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0049" name="Text Box 49"/>
          <p:cNvSpPr txBox="1">
            <a:spLocks noChangeArrowheads="1"/>
          </p:cNvSpPr>
          <p:nvPr/>
        </p:nvSpPr>
        <p:spPr bwMode="auto">
          <a:xfrm>
            <a:off x="5486400" y="167640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804030504040204" charset="0"/>
                <a:ea typeface="宋体" pitchFamily="2" charset="-122"/>
                <a:cs typeface="宋体" pitchFamily="2" charset="-122"/>
              </a:rPr>
              <a:t>f</a:t>
            </a:r>
            <a:r>
              <a:rPr kumimoji="0" lang="en-US" altLang="zh-CN" i="1" kern="1200" cap="none" spc="0" normalizeH="0" baseline="0" noProof="0">
                <a:latin typeface="Tahoma" panose="020B0804030504040204" charset="0"/>
                <a:ea typeface="宋体" pitchFamily="2" charset="-122"/>
                <a:cs typeface="宋体" pitchFamily="2" charset="-122"/>
              </a:rPr>
              <a:t>(</a:t>
            </a:r>
            <a:r>
              <a:rPr kumimoji="0" lang="en-US" altLang="zh-CN" b="1" i="1" kern="1200" cap="none" spc="0" normalizeH="0" baseline="0" noProof="0">
                <a:latin typeface="Tahoma" panose="020B0804030504040204" charset="0"/>
                <a:ea typeface="宋体" pitchFamily="2" charset="-122"/>
                <a:cs typeface="宋体" pitchFamily="2" charset="-122"/>
              </a:rPr>
              <a:t>x</a:t>
            </a:r>
            <a:r>
              <a:rPr kumimoji="0" lang="en-US" altLang="zh-CN" i="1" kern="1200" cap="none" spc="0" normalizeH="0" baseline="0" noProof="0">
                <a:latin typeface="Tahoma" panose="020B0804030504040204" charset="0"/>
                <a:ea typeface="宋体" pitchFamily="2" charset="-122"/>
                <a:cs typeface="宋体" pitchFamily="2" charset="-122"/>
              </a:rPr>
              <a:t>,</a:t>
            </a:r>
            <a:r>
              <a:rPr kumimoji="0" lang="en-US" altLang="zh-CN" b="1" i="1" kern="1200" cap="none" spc="0" normalizeH="0" baseline="0" noProof="0">
                <a:solidFill>
                  <a:srgbClr val="00CC00"/>
                </a:solidFill>
                <a:latin typeface="Tahoma" panose="020B0804030504040204" charset="0"/>
                <a:ea typeface="宋体" pitchFamily="2" charset="-122"/>
                <a:cs typeface="宋体" pitchFamily="2" charset="-122"/>
              </a:rPr>
              <a:t>w</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,b</a:t>
            </a:r>
            <a:r>
              <a:rPr kumimoji="0" lang="en-US" altLang="zh-CN" i="1" kern="1200" cap="none" spc="0" normalizeH="0" baseline="0" noProof="0">
                <a:latin typeface="Tahoma" panose="020B0804030504040204" charset="0"/>
                <a:ea typeface="宋体" pitchFamily="2" charset="-122"/>
                <a:cs typeface="宋体" pitchFamily="2" charset="-122"/>
              </a:rPr>
              <a:t>) = sign(</a:t>
            </a:r>
            <a:r>
              <a:rPr kumimoji="0" lang="en-US" altLang="zh-CN" b="1" i="1" kern="1200" cap="none" spc="0" normalizeH="0" baseline="0" noProof="0">
                <a:solidFill>
                  <a:srgbClr val="00CC00"/>
                </a:solidFill>
                <a:latin typeface="Tahoma" panose="020B0804030504040204" charset="0"/>
                <a:ea typeface="宋体" pitchFamily="2" charset="-122"/>
                <a:cs typeface="宋体" pitchFamily="2" charset="-122"/>
              </a:rPr>
              <a:t>w</a:t>
            </a:r>
            <a:r>
              <a:rPr kumimoji="0" lang="en-US" altLang="zh-CN" b="1" i="1" kern="1200" cap="none" spc="0" normalizeH="0" baseline="0" noProof="0">
                <a:latin typeface="Tahoma" panose="020B0804030504040204" charset="0"/>
                <a:ea typeface="宋体" pitchFamily="2" charset="-122"/>
                <a:cs typeface="宋体" pitchFamily="2" charset="-122"/>
              </a:rPr>
              <a:t>. x</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 </a:t>
            </a:r>
            <a:r>
              <a:rPr kumimoji="0" lang="en-US" altLang="zh-CN" i="1" kern="1200" cap="none" spc="0" normalizeH="0" baseline="0" noProof="0">
                <a:latin typeface="Tahoma" panose="020B0804030504040204" charset="0"/>
                <a:ea typeface="宋体" pitchFamily="2" charset="-122"/>
                <a:cs typeface="宋体" pitchFamily="2" charset="-122"/>
              </a:rPr>
              <a:t>- </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b</a:t>
            </a:r>
            <a:r>
              <a:rPr kumimoji="0" lang="en-US" altLang="zh-CN" i="1" kern="1200" cap="none" spc="0" normalizeH="0" baseline="0" noProof="0">
                <a:latin typeface="Tahoma" panose="020B0804030504040204" charset="0"/>
                <a:ea typeface="宋体" pitchFamily="2" charset="-122"/>
                <a:cs typeface="宋体" pitchFamily="2" charset="-122"/>
              </a:rPr>
              <a:t>)</a:t>
            </a:r>
            <a:endParaRPr kumimoji="0" lang="en-US" altLang="zh-CN" i="1" kern="1200" cap="none" spc="0" normalizeH="0" baseline="0" noProof="0">
              <a:latin typeface="Tahoma" panose="020B0804030504040204" charset="0"/>
              <a:ea typeface="宋体" pitchFamily="2" charset="-122"/>
              <a:cs typeface="宋体" pitchFamily="2" charset="-122"/>
            </a:endParaRPr>
          </a:p>
        </p:txBody>
      </p:sp>
      <p:sp>
        <p:nvSpPr>
          <p:cNvPr id="640051" name="Text Box 51"/>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804030504040204" charset="0"/>
              <a:ea typeface="宋体" pitchFamily="2" charset="-122"/>
              <a:cs typeface="宋体" pitchFamily="2" charset="-122"/>
            </a:endParaRPr>
          </a:p>
        </p:txBody>
      </p:sp>
      <p:sp>
        <p:nvSpPr>
          <p:cNvPr id="640052" name="Text Box 52"/>
          <p:cNvSpPr txBox="1">
            <a:spLocks noChangeArrowheads="1"/>
          </p:cNvSpPr>
          <p:nvPr/>
        </p:nvSpPr>
        <p:spPr bwMode="auto">
          <a:xfrm>
            <a:off x="6329045" y="2788285"/>
            <a:ext cx="2743200" cy="1917700"/>
          </a:xfrm>
          <a:prstGeom prst="rect">
            <a:avLst/>
          </a:prstGeom>
          <a:noFill/>
          <a:ln>
            <a:noFill/>
          </a:ln>
          <a:effectLst/>
        </p:spPr>
        <p:txBody>
          <a:bodyPr>
            <a:spAutoFit/>
          </a:bodyPr>
          <a:lstStyle/>
          <a:p>
            <a:r>
              <a:rPr lang="zh-CN" altLang="en-US" sz="2400" dirty="0">
                <a:latin typeface="Tahoma" panose="020B0804030504040204" charset="0"/>
                <a:ea typeface="宋体" pitchFamily="2" charset="-122"/>
              </a:rPr>
              <a:t>线性分类器的</a:t>
            </a:r>
            <a:r>
              <a:rPr lang="zh-CN" altLang="en-US" sz="2400" dirty="0">
                <a:solidFill>
                  <a:schemeClr val="hlink"/>
                </a:solidFill>
                <a:latin typeface="Tahoma" panose="020B0804030504040204" charset="0"/>
                <a:ea typeface="宋体" pitchFamily="2" charset="-122"/>
              </a:rPr>
              <a:t>间隔（</a:t>
            </a:r>
            <a:r>
              <a:rPr lang="en-US" altLang="zh-CN" sz="2400" dirty="0">
                <a:solidFill>
                  <a:schemeClr val="hlink"/>
                </a:solidFill>
                <a:latin typeface="Tahoma" panose="020B0804030504040204" charset="0"/>
                <a:ea typeface="宋体" pitchFamily="2" charset="-122"/>
              </a:rPr>
              <a:t> margin）</a:t>
            </a:r>
            <a:r>
              <a:rPr lang="en-US" altLang="zh-CN" sz="2400" dirty="0">
                <a:latin typeface="Tahoma" panose="020B0804030504040204" charset="0"/>
                <a:ea typeface="宋体" pitchFamily="2" charset="-122"/>
              </a:rPr>
              <a:t>：</a:t>
            </a:r>
            <a:r>
              <a:rPr lang="zh-CN" altLang="en-US" sz="2400" dirty="0">
                <a:solidFill>
                  <a:srgbClr val="000000"/>
                </a:solidFill>
                <a:latin typeface="宋体" pitchFamily="2" charset="-122"/>
                <a:ea typeface="宋体" pitchFamily="2" charset="-122"/>
              </a:rPr>
              <a:t>到超平面最近的样本与此超平面之间的距离。</a:t>
            </a:r>
            <a:endParaRPr lang="en-US" altLang="zh-CN" sz="2400" dirty="0">
              <a:solidFill>
                <a:srgbClr val="000000"/>
              </a:solidFill>
              <a:latin typeface="宋体" pitchFamily="2" charset="-122"/>
              <a:ea typeface="宋体" pitchFamily="2"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77" name="Line 53"/>
          <p:cNvSpPr>
            <a:spLocks noChangeShapeType="1"/>
          </p:cNvSpPr>
          <p:nvPr/>
        </p:nvSpPr>
        <p:spPr bwMode="auto">
          <a:xfrm rot="-3472419">
            <a:off x="1239838" y="4076700"/>
            <a:ext cx="5410200" cy="0"/>
          </a:xfrm>
          <a:prstGeom prst="line">
            <a:avLst/>
          </a:prstGeom>
          <a:noFill/>
          <a:ln w="361950">
            <a:solidFill>
              <a:schemeClr val="accent2"/>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78" name="Line 54"/>
          <p:cNvSpPr>
            <a:spLocks noChangeShapeType="1"/>
          </p:cNvSpPr>
          <p:nvPr/>
        </p:nvSpPr>
        <p:spPr bwMode="auto">
          <a:xfrm rot="-3472419">
            <a:off x="1163638" y="4076700"/>
            <a:ext cx="5562600"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26" name="Rectangle 2"/>
          <p:cNvSpPr>
            <a:spLocks noGrp="1" noChangeArrowheads="1"/>
          </p:cNvSpPr>
          <p:nvPr>
            <p:ph type="title"/>
          </p:nvPr>
        </p:nvSpPr>
        <p:spPr>
          <a:xfrm>
            <a:off x="295910" y="233045"/>
            <a:ext cx="4648200" cy="685800"/>
          </a:xfrm>
        </p:spPr>
        <p:txBody>
          <a:bodyPr vert="horz" wrap="square" lIns="91440" tIns="45720" rIns="91440" bIns="45720" numCol="1" anchor="b" anchorCtr="0" compatLnSpc="1"/>
          <a:lstStyle/>
          <a:p>
            <a:r>
              <a:rPr lang="zh-CN" altLang="en-US" b="1" dirty="0">
                <a:ea typeface="宋体" pitchFamily="2" charset="-122"/>
              </a:rPr>
              <a:t>最大间隔</a:t>
            </a:r>
            <a:endParaRPr lang="zh-CN" altLang="en-US" b="1" dirty="0">
              <a:ea typeface="宋体" pitchFamily="2" charset="-122"/>
            </a:endParaRPr>
          </a:p>
        </p:txBody>
      </p:sp>
      <p:sp>
        <p:nvSpPr>
          <p:cNvPr id="641027"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        </a:t>
            </a:r>
            <a:endPar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endParaRPr>
          </a:p>
        </p:txBody>
      </p:sp>
      <p:sp>
        <p:nvSpPr>
          <p:cNvPr id="641028" name="Line 4"/>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29" name="Text Box 5"/>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804030504040204" charset="0"/>
                <a:ea typeface="宋体" pitchFamily="2" charset="-122"/>
                <a:cs typeface="宋体" pitchFamily="2" charset="-122"/>
              </a:rPr>
              <a:t>x</a:t>
            </a:r>
            <a:endParaRPr kumimoji="0" lang="en-US" altLang="zh-CN" sz="2800" b="1" i="1" kern="1200" cap="none" spc="0" normalizeH="0" baseline="0" noProof="0">
              <a:latin typeface="Tahoma" panose="020B0804030504040204" charset="0"/>
              <a:ea typeface="宋体" pitchFamily="2" charset="-122"/>
              <a:cs typeface="宋体" pitchFamily="2" charset="-122"/>
            </a:endParaRPr>
          </a:p>
        </p:txBody>
      </p:sp>
      <p:sp>
        <p:nvSpPr>
          <p:cNvPr id="641032" name="Line 8"/>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33" name="Text Box 9"/>
          <p:cNvSpPr txBox="1">
            <a:spLocks noChangeArrowheads="1"/>
          </p:cNvSpPr>
          <p:nvPr/>
        </p:nvSpPr>
        <p:spPr bwMode="auto">
          <a:xfrm>
            <a:off x="8305800" y="838200"/>
            <a:ext cx="381000" cy="579438"/>
          </a:xfrm>
          <a:prstGeom prst="rect">
            <a:avLst/>
          </a:prstGeom>
          <a:noFill/>
          <a:ln>
            <a:noFill/>
          </a:ln>
          <a:effectLst/>
        </p:spPr>
        <p:txBody>
          <a:bodyPr>
            <a:spAutoFit/>
          </a:bodyPr>
          <a:lstStyle/>
          <a:p>
            <a:pPr>
              <a:spcBef>
                <a:spcPct val="20000"/>
              </a:spcBef>
            </a:pPr>
            <a:r>
              <a:rPr lang="en-US" altLang="zh-CN" sz="3200" dirty="0">
                <a:latin typeface="Tahoma" panose="020B0804030504040204" charset="0"/>
                <a:ea typeface="宋体" pitchFamily="2" charset="-122"/>
              </a:rPr>
              <a:t>y</a:t>
            </a:r>
            <a:endParaRPr lang="en-US" altLang="zh-CN" sz="3200" baseline="30000" dirty="0">
              <a:latin typeface="Tahoma" panose="020B0804030504040204" charset="0"/>
              <a:ea typeface="宋体" pitchFamily="2" charset="-122"/>
            </a:endParaRPr>
          </a:p>
        </p:txBody>
      </p:sp>
      <p:sp>
        <p:nvSpPr>
          <p:cNvPr id="641034" name="Text Box 10"/>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804030504040204" charset="0"/>
                <a:ea typeface="宋体" pitchFamily="2" charset="-122"/>
                <a:cs typeface="宋体" pitchFamily="2" charset="-122"/>
              </a:rPr>
              <a:t>+1</a:t>
            </a:r>
            <a:endParaRPr kumimoji="0" lang="en-US" altLang="zh-CN" kern="1200" cap="none" spc="0" normalizeH="0" baseline="0" noProof="0">
              <a:latin typeface="Tahoma" panose="020B0804030504040204" charset="0"/>
              <a:ea typeface="宋体" pitchFamily="2" charset="-122"/>
              <a:cs typeface="宋体" pitchFamily="2" charset="-122"/>
            </a:endParaRPr>
          </a:p>
          <a:p>
            <a:pPr marR="0" algn="ctr" defTabSz="914400">
              <a:buSzTx/>
              <a:buFontTx/>
              <a:defRPr/>
            </a:pPr>
            <a:r>
              <a:rPr kumimoji="0" lang="en-US" altLang="zh-CN" kern="1200" cap="none" spc="0" normalizeH="0" baseline="0" noProof="0">
                <a:latin typeface="Tahoma" panose="020B0804030504040204" charset="0"/>
                <a:ea typeface="宋体" pitchFamily="2" charset="-122"/>
                <a:cs typeface="宋体" pitchFamily="2" charset="-122"/>
              </a:rPr>
              <a:t>-1</a:t>
            </a:r>
            <a:endParaRPr kumimoji="0" lang="en-US" altLang="zh-CN" kern="1200" cap="none" spc="0" normalizeH="0" baseline="0" noProof="0">
              <a:latin typeface="Tahoma" panose="020B0804030504040204" charset="0"/>
              <a:ea typeface="宋体" pitchFamily="2" charset="-122"/>
              <a:cs typeface="宋体" pitchFamily="2" charset="-122"/>
            </a:endParaRPr>
          </a:p>
        </p:txBody>
      </p:sp>
      <p:sp>
        <p:nvSpPr>
          <p:cNvPr id="641035" name="Oval 11"/>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36" name="Oval 12"/>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37" name="Line 13"/>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38" name="Line 14"/>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39" name="Oval 15"/>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40" name="Oval 16"/>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41" name="Oval 17"/>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42" name="Oval 18"/>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43" name="Oval 19"/>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44" name="Oval 20"/>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45" name="Oval 21"/>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46" name="Oval 22"/>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47" name="Oval 23"/>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48" name="Oval 24"/>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49" name="Oval 25"/>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50" name="Oval 26"/>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51" name="Oval 27"/>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52" name="Oval 28"/>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53" name="Oval 29"/>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54" name="Oval 30"/>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55" name="Oval 31"/>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56" name="Oval 32"/>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57" name="Oval 33"/>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58" name="Oval 34"/>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59" name="Oval 35"/>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60" name="Oval 36"/>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61" name="Oval 37"/>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62" name="Oval 38"/>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63" name="Oval 39"/>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64" name="Oval 40"/>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65" name="Oval 41"/>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66" name="Oval 42"/>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67" name="Oval 43"/>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68" name="Oval 44"/>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69" name="Oval 45"/>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70" name="Oval 46"/>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71" name="Oval 47"/>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72" name="Oval 48"/>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1073" name="Text Box 49"/>
          <p:cNvSpPr txBox="1">
            <a:spLocks noChangeArrowheads="1"/>
          </p:cNvSpPr>
          <p:nvPr/>
        </p:nvSpPr>
        <p:spPr bwMode="auto">
          <a:xfrm>
            <a:off x="5486400" y="138938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804030504040204" charset="0"/>
                <a:ea typeface="宋体" pitchFamily="2" charset="-122"/>
                <a:cs typeface="宋体" pitchFamily="2" charset="-122"/>
              </a:rPr>
              <a:t>f</a:t>
            </a:r>
            <a:r>
              <a:rPr kumimoji="0" lang="en-US" altLang="zh-CN" i="1" kern="1200" cap="none" spc="0" normalizeH="0" baseline="0" noProof="0">
                <a:latin typeface="Tahoma" panose="020B0804030504040204" charset="0"/>
                <a:ea typeface="宋体" pitchFamily="2" charset="-122"/>
                <a:cs typeface="宋体" pitchFamily="2" charset="-122"/>
              </a:rPr>
              <a:t>(</a:t>
            </a:r>
            <a:r>
              <a:rPr kumimoji="0" lang="en-US" altLang="zh-CN" b="1" i="1" kern="1200" cap="none" spc="0" normalizeH="0" baseline="0" noProof="0">
                <a:latin typeface="Tahoma" panose="020B0804030504040204" charset="0"/>
                <a:ea typeface="宋体" pitchFamily="2" charset="-122"/>
                <a:cs typeface="宋体" pitchFamily="2" charset="-122"/>
              </a:rPr>
              <a:t>x</a:t>
            </a:r>
            <a:r>
              <a:rPr kumimoji="0" lang="en-US" altLang="zh-CN" i="1" kern="1200" cap="none" spc="0" normalizeH="0" baseline="0" noProof="0">
                <a:latin typeface="Tahoma" panose="020B0804030504040204" charset="0"/>
                <a:ea typeface="宋体" pitchFamily="2" charset="-122"/>
                <a:cs typeface="宋体" pitchFamily="2" charset="-122"/>
              </a:rPr>
              <a:t>,</a:t>
            </a:r>
            <a:r>
              <a:rPr kumimoji="0" lang="en-US" altLang="zh-CN" b="1" i="1" kern="1200" cap="none" spc="0" normalizeH="0" baseline="0" noProof="0">
                <a:solidFill>
                  <a:srgbClr val="00CC00"/>
                </a:solidFill>
                <a:latin typeface="Tahoma" panose="020B0804030504040204" charset="0"/>
                <a:ea typeface="宋体" pitchFamily="2" charset="-122"/>
                <a:cs typeface="宋体" pitchFamily="2" charset="-122"/>
              </a:rPr>
              <a:t>w</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,b</a:t>
            </a:r>
            <a:r>
              <a:rPr kumimoji="0" lang="en-US" altLang="zh-CN" i="1" kern="1200" cap="none" spc="0" normalizeH="0" baseline="0" noProof="0">
                <a:latin typeface="Tahoma" panose="020B0804030504040204" charset="0"/>
                <a:ea typeface="宋体" pitchFamily="2" charset="-122"/>
                <a:cs typeface="宋体" pitchFamily="2" charset="-122"/>
              </a:rPr>
              <a:t>) = sign(</a:t>
            </a:r>
            <a:r>
              <a:rPr kumimoji="0" lang="en-US" altLang="zh-CN" b="1" i="1" kern="1200" cap="none" spc="0" normalizeH="0" baseline="0" noProof="0">
                <a:solidFill>
                  <a:srgbClr val="00CC00"/>
                </a:solidFill>
                <a:latin typeface="Tahoma" panose="020B0804030504040204" charset="0"/>
                <a:ea typeface="宋体" pitchFamily="2" charset="-122"/>
                <a:cs typeface="宋体" pitchFamily="2" charset="-122"/>
              </a:rPr>
              <a:t>w</a:t>
            </a:r>
            <a:r>
              <a:rPr kumimoji="0" lang="en-US" altLang="zh-CN" b="1" i="1" kern="1200" cap="none" spc="0" normalizeH="0" baseline="0" noProof="0">
                <a:latin typeface="Tahoma" panose="020B0804030504040204" charset="0"/>
                <a:ea typeface="宋体" pitchFamily="2" charset="-122"/>
                <a:cs typeface="宋体" pitchFamily="2" charset="-122"/>
              </a:rPr>
              <a:t>. x</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 </a:t>
            </a:r>
            <a:r>
              <a:rPr kumimoji="0" lang="en-US" altLang="zh-CN" i="1" kern="1200" cap="none" spc="0" normalizeH="0" baseline="0" noProof="0">
                <a:latin typeface="Tahoma" panose="020B0804030504040204" charset="0"/>
                <a:ea typeface="宋体" pitchFamily="2" charset="-122"/>
                <a:cs typeface="宋体" pitchFamily="2" charset="-122"/>
              </a:rPr>
              <a:t>- </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b</a:t>
            </a:r>
            <a:r>
              <a:rPr kumimoji="0" lang="en-US" altLang="zh-CN" i="1" kern="1200" cap="none" spc="0" normalizeH="0" baseline="0" noProof="0">
                <a:latin typeface="Tahoma" panose="020B0804030504040204" charset="0"/>
                <a:ea typeface="宋体" pitchFamily="2" charset="-122"/>
                <a:cs typeface="宋体" pitchFamily="2" charset="-122"/>
              </a:rPr>
              <a:t>)</a:t>
            </a:r>
            <a:endParaRPr kumimoji="0" lang="en-US" altLang="zh-CN" i="1" kern="1200" cap="none" spc="0" normalizeH="0" baseline="0" noProof="0">
              <a:latin typeface="Tahoma" panose="020B0804030504040204" charset="0"/>
              <a:ea typeface="宋体" pitchFamily="2" charset="-122"/>
              <a:cs typeface="宋体" pitchFamily="2" charset="-122"/>
            </a:endParaRPr>
          </a:p>
        </p:txBody>
      </p:sp>
      <p:sp>
        <p:nvSpPr>
          <p:cNvPr id="641074" name="Text Box 50"/>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804030504040204" charset="0"/>
              <a:ea typeface="宋体" pitchFamily="2" charset="-122"/>
              <a:cs typeface="宋体" pitchFamily="2" charset="-122"/>
            </a:endParaRPr>
          </a:p>
        </p:txBody>
      </p:sp>
      <p:sp>
        <p:nvSpPr>
          <p:cNvPr id="641075" name="Text Box 51"/>
          <p:cNvSpPr txBox="1">
            <a:spLocks noChangeArrowheads="1"/>
          </p:cNvSpPr>
          <p:nvPr/>
        </p:nvSpPr>
        <p:spPr bwMode="auto">
          <a:xfrm>
            <a:off x="6400800" y="2286000"/>
            <a:ext cx="2743200" cy="3378200"/>
          </a:xfrm>
          <a:prstGeom prst="rect">
            <a:avLst/>
          </a:prstGeom>
          <a:noFill/>
          <a:ln>
            <a:noFill/>
          </a:ln>
          <a:effectLst/>
        </p:spPr>
        <p:txBody>
          <a:bodyPr>
            <a:spAutoFit/>
          </a:bodyPr>
          <a:lstStyle/>
          <a:p>
            <a:r>
              <a:rPr lang="zh-CN" altLang="en-US" sz="2400" dirty="0">
                <a:latin typeface="Tahoma" panose="020B0804030504040204" charset="0"/>
                <a:ea typeface="宋体" pitchFamily="2" charset="-122"/>
              </a:rPr>
              <a:t>具有最大间隔的线性分类器叫做</a:t>
            </a:r>
            <a:r>
              <a:rPr lang="zh-CN" altLang="en-US" sz="2400" dirty="0">
                <a:solidFill>
                  <a:schemeClr val="hlink"/>
                </a:solidFill>
                <a:latin typeface="Tahoma" panose="020B0804030504040204" charset="0"/>
                <a:ea typeface="宋体" pitchFamily="2" charset="-122"/>
              </a:rPr>
              <a:t>最大间隔线性分类器</a:t>
            </a:r>
            <a:r>
              <a:rPr lang="zh-CN" altLang="en-US" sz="2400" dirty="0">
                <a:latin typeface="Tahoma" panose="020B0804030504040204" charset="0"/>
                <a:ea typeface="宋体" pitchFamily="2" charset="-122"/>
              </a:rPr>
              <a:t>。</a:t>
            </a:r>
            <a:endParaRPr lang="zh-CN" altLang="en-US" sz="2400" dirty="0">
              <a:latin typeface="Tahoma" panose="020B0804030504040204" charset="0"/>
              <a:ea typeface="宋体" pitchFamily="2" charset="-122"/>
            </a:endParaRPr>
          </a:p>
          <a:p>
            <a:endParaRPr lang="zh-CN" altLang="en-US" sz="2400" dirty="0">
              <a:latin typeface="Tahoma" panose="020B0804030504040204" charset="0"/>
              <a:ea typeface="宋体" pitchFamily="2" charset="-122"/>
            </a:endParaRPr>
          </a:p>
          <a:p>
            <a:r>
              <a:rPr lang="zh-CN" altLang="en-US" sz="2400" dirty="0">
                <a:latin typeface="Tahoma" panose="020B0804030504040204" charset="0"/>
                <a:ea typeface="宋体" pitchFamily="2" charset="-122"/>
              </a:rPr>
              <a:t>其就是一种最简单的支持向量机(</a:t>
            </a:r>
            <a:r>
              <a:rPr lang="en-US" altLang="zh-CN" sz="2400" dirty="0">
                <a:latin typeface="Tahoma" panose="020B0804030504040204" charset="0"/>
                <a:ea typeface="宋体" pitchFamily="2" charset="-122"/>
              </a:rPr>
              <a:t>SVM) (</a:t>
            </a:r>
            <a:r>
              <a:rPr lang="zh-CN" altLang="en-US" sz="2400" dirty="0">
                <a:latin typeface="Tahoma" panose="020B0804030504040204" charset="0"/>
                <a:ea typeface="宋体" pitchFamily="2" charset="-122"/>
              </a:rPr>
              <a:t>称为线性支持向量机，即</a:t>
            </a:r>
            <a:r>
              <a:rPr lang="en-US" altLang="zh-CN" sz="2400" dirty="0">
                <a:latin typeface="Tahoma" panose="020B0804030504040204" charset="0"/>
                <a:ea typeface="宋体" pitchFamily="2" charset="-122"/>
              </a:rPr>
              <a:t>LSVM)</a:t>
            </a:r>
            <a:endParaRPr lang="en-US" altLang="zh-CN" sz="2400" dirty="0">
              <a:latin typeface="Tahoma" panose="020B0804030504040204" charset="0"/>
              <a:ea typeface="宋体" pitchFamily="2" charset="-122"/>
            </a:endParaRPr>
          </a:p>
        </p:txBody>
      </p:sp>
      <p:sp>
        <p:nvSpPr>
          <p:cNvPr id="641080" name="AutoShape 56"/>
          <p:cNvSpPr>
            <a:spLocks noChangeArrowheads="1"/>
          </p:cNvSpPr>
          <p:nvPr/>
        </p:nvSpPr>
        <p:spPr bwMode="auto">
          <a:xfrm>
            <a:off x="4641850" y="5867400"/>
            <a:ext cx="1758950" cy="381000"/>
          </a:xfrm>
          <a:prstGeom prst="wedgeRectCallout">
            <a:avLst>
              <a:gd name="adj1" fmla="val 64713"/>
              <a:gd name="adj2" fmla="val -86250"/>
            </a:avLst>
          </a:prstGeom>
          <a:solidFill>
            <a:srgbClr val="CCFFCC"/>
          </a:solidFill>
          <a:ln w="12700">
            <a:solidFill>
              <a:schemeClr val="tx1"/>
            </a:solidFill>
            <a:miter lim="800000"/>
          </a:ln>
          <a:effectLst/>
        </p:spPr>
        <p:txBody>
          <a:bodyPr/>
          <a:lstStyle/>
          <a:p>
            <a:pPr algn="ctr"/>
            <a:r>
              <a:rPr lang="zh-CN" altLang="en-US" sz="1600" dirty="0">
                <a:latin typeface="Tahoma" panose="020B0804030504040204" charset="0"/>
                <a:ea typeface="宋体" pitchFamily="2" charset="-122"/>
              </a:rPr>
              <a:t>线性支持向量机</a:t>
            </a:r>
            <a:endParaRPr lang="en-US" altLang="zh-CN" sz="1600" dirty="0">
              <a:latin typeface="Tahoma" panose="020B0804030504040204" charset="0"/>
              <a:ea typeface="宋体" pitchFamily="2"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3528" y="332656"/>
            <a:ext cx="8496944" cy="4659737"/>
          </a:xfrm>
          <a:prstGeom prst="rect">
            <a:avLst/>
          </a:prstGeom>
          <a:noFill/>
        </p:spPr>
        <p:txBody>
          <a:bodyPr wrap="square">
            <a:spAutoFit/>
          </a:bodyPr>
          <a:lstStyle/>
          <a:p>
            <a:pPr algn="l"/>
            <a:r>
              <a:rPr lang="zh-CN" altLang="en-US" b="0" i="0" dirty="0">
                <a:solidFill>
                  <a:srgbClr val="121212"/>
                </a:solidFill>
                <a:effectLst/>
                <a:latin typeface="-apple-system"/>
              </a:rPr>
              <a:t>贝叶斯：</a:t>
            </a:r>
            <a:endParaRPr lang="zh-CN" altLang="en-US" b="0" i="0" dirty="0">
              <a:solidFill>
                <a:srgbClr val="121212"/>
              </a:solidFill>
              <a:effectLst/>
              <a:latin typeface="-apple-system"/>
            </a:endParaRPr>
          </a:p>
          <a:p>
            <a:pPr algn="l">
              <a:buFont typeface="Arial" panose="020B0604020202090204" pitchFamily="34" charset="0"/>
              <a:buChar char="•"/>
            </a:pPr>
            <a:r>
              <a:rPr lang="en-GB" altLang="zh-CN" b="0" i="0" dirty="0">
                <a:solidFill>
                  <a:srgbClr val="121212"/>
                </a:solidFill>
                <a:effectLst/>
                <a:latin typeface="-apple-system"/>
              </a:rPr>
              <a:t>P ( C=</a:t>
            </a:r>
            <a:r>
              <a:rPr lang="en-GB" altLang="zh-CN" b="0" i="0" dirty="0">
                <a:solidFill>
                  <a:srgbClr val="C00000"/>
                </a:solidFill>
                <a:effectLst/>
                <a:latin typeface="-apple-system"/>
              </a:rPr>
              <a:t>c</a:t>
            </a:r>
            <a:r>
              <a:rPr lang="en-GB" altLang="zh-CN" b="0" i="0" dirty="0">
                <a:solidFill>
                  <a:srgbClr val="121212"/>
                </a:solidFill>
                <a:effectLst/>
                <a:latin typeface="-apple-system"/>
              </a:rPr>
              <a:t> | X1=</a:t>
            </a:r>
            <a:r>
              <a:rPr lang="en-GB" altLang="zh-CN" dirty="0">
                <a:solidFill>
                  <a:srgbClr val="C00000"/>
                </a:solidFill>
                <a:latin typeface="-apple-system"/>
              </a:rPr>
              <a:t>x1</a:t>
            </a:r>
            <a:r>
              <a:rPr lang="en-GB" altLang="zh-CN" b="0" i="0" dirty="0">
                <a:solidFill>
                  <a:srgbClr val="121212"/>
                </a:solidFill>
                <a:effectLst/>
                <a:latin typeface="-apple-system"/>
              </a:rPr>
              <a:t>, X2=</a:t>
            </a:r>
            <a:r>
              <a:rPr lang="en-GB" altLang="zh-CN" dirty="0">
                <a:solidFill>
                  <a:srgbClr val="C00000"/>
                </a:solidFill>
                <a:latin typeface="-apple-system"/>
              </a:rPr>
              <a:t>x2</a:t>
            </a:r>
            <a:r>
              <a:rPr lang="en-GB" altLang="zh-CN" b="0" i="0" dirty="0">
                <a:solidFill>
                  <a:srgbClr val="121212"/>
                </a:solidFill>
                <a:effectLst/>
                <a:latin typeface="-apple-system"/>
              </a:rPr>
              <a:t>, X3=</a:t>
            </a:r>
            <a:r>
              <a:rPr lang="en-GB" altLang="zh-CN" dirty="0">
                <a:solidFill>
                  <a:srgbClr val="C00000"/>
                </a:solidFill>
                <a:latin typeface="-apple-system"/>
              </a:rPr>
              <a:t>x3</a:t>
            </a:r>
            <a:r>
              <a:rPr lang="en-GB" altLang="zh-CN" b="0" i="0" dirty="0">
                <a:solidFill>
                  <a:srgbClr val="121212"/>
                </a:solidFill>
                <a:effectLst/>
                <a:latin typeface="-apple-system"/>
              </a:rPr>
              <a:t> ) </a:t>
            </a:r>
            <a:r>
              <a:rPr lang="zh-CN" altLang="en-GB" b="0" i="0" dirty="0">
                <a:solidFill>
                  <a:srgbClr val="121212"/>
                </a:solidFill>
                <a:effectLst/>
                <a:latin typeface="-apple-system"/>
              </a:rPr>
              <a:t>，</a:t>
            </a:r>
            <a:r>
              <a:rPr lang="zh-CN" altLang="en-US" b="0" i="0" dirty="0">
                <a:solidFill>
                  <a:srgbClr val="121212"/>
                </a:solidFill>
                <a:effectLst/>
                <a:latin typeface="-apple-system"/>
              </a:rPr>
              <a:t>代表当一个样本</a:t>
            </a:r>
            <a:r>
              <a:rPr lang="en-GB" altLang="zh-CN" b="0" i="0" dirty="0">
                <a:solidFill>
                  <a:srgbClr val="121212"/>
                </a:solidFill>
                <a:effectLst/>
                <a:latin typeface="-apple-system"/>
              </a:rPr>
              <a:t>X1</a:t>
            </a:r>
            <a:r>
              <a:rPr lang="zh-CN" altLang="en-GB" b="0" i="0" dirty="0">
                <a:solidFill>
                  <a:srgbClr val="121212"/>
                </a:solidFill>
                <a:effectLst/>
                <a:latin typeface="-apple-system"/>
              </a:rPr>
              <a:t>、</a:t>
            </a:r>
            <a:r>
              <a:rPr lang="en-GB" altLang="zh-CN" b="0" i="0" dirty="0">
                <a:solidFill>
                  <a:srgbClr val="121212"/>
                </a:solidFill>
                <a:effectLst/>
                <a:latin typeface="-apple-system"/>
              </a:rPr>
              <a:t>X2</a:t>
            </a:r>
            <a:r>
              <a:rPr lang="zh-CN" altLang="en-GB" b="0" i="0" dirty="0">
                <a:solidFill>
                  <a:srgbClr val="121212"/>
                </a:solidFill>
                <a:effectLst/>
                <a:latin typeface="-apple-system"/>
              </a:rPr>
              <a:t>、</a:t>
            </a:r>
            <a:r>
              <a:rPr lang="en-GB" altLang="zh-CN" b="0" i="0" dirty="0">
                <a:solidFill>
                  <a:srgbClr val="121212"/>
                </a:solidFill>
                <a:effectLst/>
                <a:latin typeface="-apple-system"/>
              </a:rPr>
              <a:t>X3</a:t>
            </a:r>
            <a:r>
              <a:rPr lang="zh-CN" altLang="en-US" b="0" i="0" dirty="0">
                <a:solidFill>
                  <a:srgbClr val="121212"/>
                </a:solidFill>
                <a:effectLst/>
                <a:latin typeface="-apple-system"/>
              </a:rPr>
              <a:t>三个变量值分别为</a:t>
            </a:r>
            <a:r>
              <a:rPr lang="en-GB" altLang="zh-CN" b="0" i="0" dirty="0">
                <a:solidFill>
                  <a:srgbClr val="121212"/>
                </a:solidFill>
                <a:effectLst/>
                <a:latin typeface="-apple-system"/>
              </a:rPr>
              <a:t>x1</a:t>
            </a:r>
            <a:r>
              <a:rPr lang="zh-CN" altLang="en-GB" b="0" i="0" dirty="0">
                <a:solidFill>
                  <a:srgbClr val="121212"/>
                </a:solidFill>
                <a:effectLst/>
                <a:latin typeface="-apple-system"/>
              </a:rPr>
              <a:t>、</a:t>
            </a:r>
            <a:r>
              <a:rPr lang="en-GB" altLang="zh-CN" b="0" i="0" dirty="0">
                <a:solidFill>
                  <a:srgbClr val="121212"/>
                </a:solidFill>
                <a:effectLst/>
                <a:latin typeface="-apple-system"/>
              </a:rPr>
              <a:t>x2</a:t>
            </a:r>
            <a:r>
              <a:rPr lang="zh-CN" altLang="en-GB" b="0" i="0" dirty="0">
                <a:solidFill>
                  <a:srgbClr val="121212"/>
                </a:solidFill>
                <a:effectLst/>
                <a:latin typeface="-apple-system"/>
              </a:rPr>
              <a:t>、</a:t>
            </a:r>
            <a:r>
              <a:rPr lang="en-GB" altLang="zh-CN" b="0" i="0" dirty="0">
                <a:solidFill>
                  <a:srgbClr val="121212"/>
                </a:solidFill>
                <a:effectLst/>
                <a:latin typeface="-apple-system"/>
              </a:rPr>
              <a:t>x3</a:t>
            </a:r>
            <a:r>
              <a:rPr lang="zh-CN" altLang="en-US" b="0" i="0" dirty="0">
                <a:solidFill>
                  <a:srgbClr val="121212"/>
                </a:solidFill>
                <a:effectLst/>
                <a:latin typeface="-apple-system"/>
              </a:rPr>
              <a:t>时，该样本类别为</a:t>
            </a:r>
            <a:r>
              <a:rPr lang="en-GB" altLang="zh-CN" b="0" i="0" dirty="0">
                <a:solidFill>
                  <a:srgbClr val="121212"/>
                </a:solidFill>
                <a:effectLst/>
                <a:latin typeface="-apple-system"/>
              </a:rPr>
              <a:t>c</a:t>
            </a:r>
            <a:r>
              <a:rPr lang="zh-CN" altLang="en-US" b="0" i="0" dirty="0">
                <a:solidFill>
                  <a:srgbClr val="121212"/>
                </a:solidFill>
                <a:effectLst/>
                <a:latin typeface="-apple-system"/>
              </a:rPr>
              <a:t>的概率。</a:t>
            </a:r>
            <a:endParaRPr lang="zh-CN" altLang="en-US" b="0" i="0" dirty="0">
              <a:solidFill>
                <a:srgbClr val="121212"/>
              </a:solidFill>
              <a:effectLst/>
              <a:latin typeface="-apple-system"/>
            </a:endParaRPr>
          </a:p>
          <a:p>
            <a:pPr algn="l">
              <a:buFont typeface="Arial" panose="020B0604020202090204" pitchFamily="34" charset="0"/>
              <a:buChar char="•"/>
            </a:pPr>
            <a:r>
              <a:rPr lang="en-GB" altLang="zh-CN" b="0" i="0" dirty="0">
                <a:solidFill>
                  <a:srgbClr val="121212"/>
                </a:solidFill>
                <a:effectLst/>
                <a:latin typeface="-apple-system"/>
              </a:rPr>
              <a:t>P(C=1|X1,X2,X3) &gt; P(C=2|X1,X2,X3)</a:t>
            </a:r>
            <a:r>
              <a:rPr lang="zh-CN" altLang="en-GB" b="0" i="0" dirty="0">
                <a:solidFill>
                  <a:srgbClr val="121212"/>
                </a:solidFill>
                <a:effectLst/>
                <a:latin typeface="-apple-system"/>
              </a:rPr>
              <a:t>，</a:t>
            </a:r>
            <a:r>
              <a:rPr lang="zh-CN" altLang="en-US" b="0" i="0" dirty="0">
                <a:solidFill>
                  <a:srgbClr val="121212"/>
                </a:solidFill>
                <a:effectLst/>
                <a:latin typeface="-apple-system"/>
              </a:rPr>
              <a:t>说明给定数据的</a:t>
            </a:r>
            <a:r>
              <a:rPr lang="en-GB" altLang="zh-CN" b="0" i="0" dirty="0">
                <a:solidFill>
                  <a:srgbClr val="121212"/>
                </a:solidFill>
                <a:effectLst/>
                <a:latin typeface="-apple-system"/>
              </a:rPr>
              <a:t>X1</a:t>
            </a:r>
            <a:r>
              <a:rPr lang="zh-CN" altLang="en-GB" b="0" i="0" dirty="0">
                <a:solidFill>
                  <a:srgbClr val="121212"/>
                </a:solidFill>
                <a:effectLst/>
                <a:latin typeface="-apple-system"/>
              </a:rPr>
              <a:t>、</a:t>
            </a:r>
            <a:r>
              <a:rPr lang="en-GB" altLang="zh-CN" b="0" i="0" dirty="0">
                <a:solidFill>
                  <a:srgbClr val="121212"/>
                </a:solidFill>
                <a:effectLst/>
                <a:latin typeface="-apple-system"/>
              </a:rPr>
              <a:t>X2</a:t>
            </a:r>
            <a:r>
              <a:rPr lang="zh-CN" altLang="en-GB" b="0" i="0" dirty="0">
                <a:solidFill>
                  <a:srgbClr val="121212"/>
                </a:solidFill>
                <a:effectLst/>
                <a:latin typeface="-apple-system"/>
              </a:rPr>
              <a:t>、</a:t>
            </a:r>
            <a:r>
              <a:rPr lang="en-GB" altLang="zh-CN" b="0" i="0" dirty="0">
                <a:solidFill>
                  <a:srgbClr val="121212"/>
                </a:solidFill>
                <a:effectLst/>
                <a:latin typeface="-apple-system"/>
              </a:rPr>
              <a:t>X3</a:t>
            </a:r>
            <a:r>
              <a:rPr lang="zh-CN" altLang="en-US" b="0" i="0" dirty="0">
                <a:solidFill>
                  <a:srgbClr val="121212"/>
                </a:solidFill>
                <a:effectLst/>
                <a:latin typeface="-apple-system"/>
              </a:rPr>
              <a:t>后，数据属于类别</a:t>
            </a:r>
            <a:r>
              <a:rPr lang="en-US" altLang="zh-CN" b="0" i="0" dirty="0">
                <a:solidFill>
                  <a:srgbClr val="121212"/>
                </a:solidFill>
                <a:effectLst/>
                <a:latin typeface="-apple-system"/>
              </a:rPr>
              <a:t>1</a:t>
            </a:r>
            <a:r>
              <a:rPr lang="zh-CN" altLang="en-US" b="0" i="0" dirty="0">
                <a:solidFill>
                  <a:srgbClr val="121212"/>
                </a:solidFill>
                <a:effectLst/>
                <a:latin typeface="-apple-system"/>
              </a:rPr>
              <a:t>的概率要大于属于类别</a:t>
            </a:r>
            <a:r>
              <a:rPr lang="en-US" altLang="zh-CN" b="0" i="0" dirty="0">
                <a:solidFill>
                  <a:srgbClr val="121212"/>
                </a:solidFill>
                <a:effectLst/>
                <a:latin typeface="-apple-system"/>
              </a:rPr>
              <a:t>2</a:t>
            </a:r>
            <a:r>
              <a:rPr lang="zh-CN" altLang="en-US" b="0" i="0" dirty="0">
                <a:solidFill>
                  <a:srgbClr val="121212"/>
                </a:solidFill>
                <a:effectLst/>
                <a:latin typeface="-apple-system"/>
              </a:rPr>
              <a:t>，即</a:t>
            </a:r>
            <a:r>
              <a:rPr lang="zh-CN" altLang="en-US" b="1" i="0" dirty="0">
                <a:solidFill>
                  <a:srgbClr val="121212"/>
                </a:solidFill>
                <a:effectLst/>
                <a:latin typeface="-apple-system"/>
              </a:rPr>
              <a:t>说明现有样本支持未知样本属于类别</a:t>
            </a:r>
            <a:r>
              <a:rPr lang="en-US" altLang="zh-CN" b="1" i="0" dirty="0">
                <a:solidFill>
                  <a:srgbClr val="121212"/>
                </a:solidFill>
                <a:effectLst/>
                <a:latin typeface="-apple-system"/>
              </a:rPr>
              <a:t>1</a:t>
            </a:r>
            <a:r>
              <a:rPr lang="zh-CN" altLang="en-US" b="1" i="0" dirty="0">
                <a:solidFill>
                  <a:srgbClr val="121212"/>
                </a:solidFill>
                <a:effectLst/>
                <a:latin typeface="-apple-system"/>
              </a:rPr>
              <a:t>，判定为类别</a:t>
            </a:r>
            <a:r>
              <a:rPr lang="en-US" altLang="zh-CN" b="1" i="0" dirty="0">
                <a:solidFill>
                  <a:srgbClr val="121212"/>
                </a:solidFill>
                <a:effectLst/>
                <a:latin typeface="-apple-system"/>
              </a:rPr>
              <a:t>1</a:t>
            </a:r>
            <a:r>
              <a:rPr lang="zh-CN" altLang="en-US" b="0" i="0" dirty="0">
                <a:solidFill>
                  <a:srgbClr val="121212"/>
                </a:solidFill>
                <a:effectLst/>
                <a:latin typeface="-apple-system"/>
              </a:rPr>
              <a:t>。</a:t>
            </a:r>
            <a:endParaRPr lang="zh-CN" altLang="en-US" b="0" i="0" dirty="0">
              <a:solidFill>
                <a:srgbClr val="121212"/>
              </a:solidFill>
              <a:effectLst/>
              <a:latin typeface="-apple-system"/>
            </a:endParaRPr>
          </a:p>
          <a:p>
            <a:pPr algn="l">
              <a:buFont typeface="Arial" panose="020B0604020202090204" pitchFamily="34" charset="0"/>
              <a:buChar char="•"/>
            </a:pPr>
            <a:r>
              <a:rPr lang="en-GB" altLang="zh-CN" b="0" i="0" dirty="0">
                <a:solidFill>
                  <a:srgbClr val="121212"/>
                </a:solidFill>
                <a:effectLst/>
                <a:latin typeface="-apple-system"/>
              </a:rPr>
              <a:t>P(C=1|X1,X2,X3)&lt;P(C=2|X1,X2,X3)</a:t>
            </a:r>
            <a:r>
              <a:rPr lang="zh-CN" altLang="en-GB" b="0" i="0" dirty="0">
                <a:solidFill>
                  <a:srgbClr val="121212"/>
                </a:solidFill>
                <a:effectLst/>
                <a:latin typeface="-apple-system"/>
              </a:rPr>
              <a:t>，</a:t>
            </a:r>
            <a:r>
              <a:rPr lang="zh-CN" altLang="en-US" b="0" i="0" dirty="0">
                <a:solidFill>
                  <a:srgbClr val="121212"/>
                </a:solidFill>
                <a:effectLst/>
                <a:latin typeface="-apple-system"/>
              </a:rPr>
              <a:t>则说明现有样本支持未知样本属于类别</a:t>
            </a:r>
            <a:r>
              <a:rPr lang="en-US" altLang="zh-CN" b="0" i="0" dirty="0">
                <a:solidFill>
                  <a:srgbClr val="121212"/>
                </a:solidFill>
                <a:effectLst/>
                <a:latin typeface="-apple-system"/>
              </a:rPr>
              <a:t>2</a:t>
            </a:r>
            <a:r>
              <a:rPr lang="zh-CN" altLang="en-US" b="0" i="0" dirty="0">
                <a:solidFill>
                  <a:srgbClr val="121212"/>
                </a:solidFill>
                <a:effectLst/>
                <a:latin typeface="-apple-system"/>
              </a:rPr>
              <a:t>，判定为类别</a:t>
            </a:r>
            <a:r>
              <a:rPr lang="en-US" altLang="zh-CN" b="0" i="0" dirty="0">
                <a:solidFill>
                  <a:srgbClr val="121212"/>
                </a:solidFill>
                <a:effectLst/>
                <a:latin typeface="-apple-system"/>
              </a:rPr>
              <a:t>2</a:t>
            </a:r>
            <a:endParaRPr lang="en-US" altLang="zh-CN" b="0" i="0" dirty="0">
              <a:solidFill>
                <a:srgbClr val="121212"/>
              </a:solidFill>
              <a:effectLst/>
              <a:latin typeface="-apple-system"/>
            </a:endParaRPr>
          </a:p>
        </p:txBody>
      </p:sp>
    </p:spTree>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176" name="Line 128"/>
          <p:cNvSpPr>
            <a:spLocks noChangeShapeType="1"/>
          </p:cNvSpPr>
          <p:nvPr/>
        </p:nvSpPr>
        <p:spPr bwMode="auto">
          <a:xfrm rot="-3472419">
            <a:off x="1239838" y="4076700"/>
            <a:ext cx="5410200" cy="0"/>
          </a:xfrm>
          <a:prstGeom prst="line">
            <a:avLst/>
          </a:prstGeom>
          <a:noFill/>
          <a:ln w="361950">
            <a:solidFill>
              <a:schemeClr val="accent2"/>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177" name="Line 129"/>
          <p:cNvSpPr>
            <a:spLocks noChangeShapeType="1"/>
          </p:cNvSpPr>
          <p:nvPr/>
        </p:nvSpPr>
        <p:spPr bwMode="auto">
          <a:xfrm rot="-3472419">
            <a:off x="1163638" y="4076700"/>
            <a:ext cx="5562600"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179" name="Rectangle 131"/>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        </a:t>
            </a:r>
            <a:endPar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endParaRPr>
          </a:p>
        </p:txBody>
      </p:sp>
      <p:sp>
        <p:nvSpPr>
          <p:cNvPr id="642180" name="Line 132"/>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181" name="Text Box 133"/>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804030504040204" charset="0"/>
                <a:ea typeface="宋体" pitchFamily="2" charset="-122"/>
                <a:cs typeface="宋体" pitchFamily="2" charset="-122"/>
              </a:rPr>
              <a:t>x</a:t>
            </a:r>
            <a:endParaRPr kumimoji="0" lang="en-US" altLang="zh-CN" sz="2800" b="1" i="1" kern="1200" cap="none" spc="0" normalizeH="0" baseline="0" noProof="0">
              <a:latin typeface="Tahoma" panose="020B0804030504040204" charset="0"/>
              <a:ea typeface="宋体" pitchFamily="2" charset="-122"/>
              <a:cs typeface="宋体" pitchFamily="2" charset="-122"/>
            </a:endParaRPr>
          </a:p>
        </p:txBody>
      </p:sp>
      <p:sp>
        <p:nvSpPr>
          <p:cNvPr id="642183" name="Line 135"/>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184" name="Text Box 136"/>
          <p:cNvSpPr txBox="1">
            <a:spLocks noChangeArrowheads="1"/>
          </p:cNvSpPr>
          <p:nvPr/>
        </p:nvSpPr>
        <p:spPr bwMode="auto">
          <a:xfrm>
            <a:off x="8305800" y="838200"/>
            <a:ext cx="838200" cy="579438"/>
          </a:xfrm>
          <a:prstGeom prst="rect">
            <a:avLst/>
          </a:prstGeom>
          <a:noFill/>
          <a:ln>
            <a:noFill/>
          </a:ln>
          <a:effectLst/>
        </p:spPr>
        <p:txBody>
          <a:bodyPr>
            <a:spAutoFit/>
          </a:bodyPr>
          <a:lstStyle/>
          <a:p>
            <a:pPr>
              <a:spcBef>
                <a:spcPct val="20000"/>
              </a:spcBef>
            </a:pPr>
            <a:r>
              <a:rPr lang="en-US" altLang="zh-CN" sz="3200" dirty="0">
                <a:latin typeface="Tahoma" panose="020B0804030504040204" charset="0"/>
                <a:ea typeface="宋体" pitchFamily="2" charset="-122"/>
              </a:rPr>
              <a:t>y</a:t>
            </a:r>
            <a:endParaRPr lang="en-US" altLang="zh-CN" sz="3200" baseline="30000" dirty="0">
              <a:latin typeface="Tahoma" panose="020B0804030504040204" charset="0"/>
              <a:ea typeface="宋体" pitchFamily="2" charset="-122"/>
            </a:endParaRPr>
          </a:p>
        </p:txBody>
      </p:sp>
      <p:sp>
        <p:nvSpPr>
          <p:cNvPr id="642185" name="Text Box 137"/>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804030504040204" charset="0"/>
                <a:ea typeface="宋体" pitchFamily="2" charset="-122"/>
                <a:cs typeface="宋体" pitchFamily="2" charset="-122"/>
              </a:rPr>
              <a:t>+1</a:t>
            </a:r>
            <a:endParaRPr kumimoji="0" lang="en-US" altLang="zh-CN" kern="1200" cap="none" spc="0" normalizeH="0" baseline="0" noProof="0">
              <a:latin typeface="Tahoma" panose="020B0804030504040204" charset="0"/>
              <a:ea typeface="宋体" pitchFamily="2" charset="-122"/>
              <a:cs typeface="宋体" pitchFamily="2" charset="-122"/>
            </a:endParaRPr>
          </a:p>
          <a:p>
            <a:pPr marR="0" algn="ctr" defTabSz="914400">
              <a:buSzTx/>
              <a:buFontTx/>
              <a:defRPr/>
            </a:pPr>
            <a:r>
              <a:rPr kumimoji="0" lang="en-US" altLang="zh-CN" kern="1200" cap="none" spc="0" normalizeH="0" baseline="0" noProof="0">
                <a:latin typeface="Tahoma" panose="020B0804030504040204" charset="0"/>
                <a:ea typeface="宋体" pitchFamily="2" charset="-122"/>
                <a:cs typeface="宋体" pitchFamily="2" charset="-122"/>
              </a:rPr>
              <a:t>-1</a:t>
            </a:r>
            <a:endParaRPr kumimoji="0" lang="en-US" altLang="zh-CN" kern="1200" cap="none" spc="0" normalizeH="0" baseline="0" noProof="0">
              <a:latin typeface="Tahoma" panose="020B0804030504040204" charset="0"/>
              <a:ea typeface="宋体" pitchFamily="2" charset="-122"/>
              <a:cs typeface="宋体" pitchFamily="2" charset="-122"/>
            </a:endParaRPr>
          </a:p>
        </p:txBody>
      </p:sp>
      <p:sp>
        <p:nvSpPr>
          <p:cNvPr id="642186" name="Oval 138"/>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187" name="Oval 139"/>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188" name="Line 140"/>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189" name="Line 141"/>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190" name="Oval 142"/>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191" name="Oval 143"/>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192" name="Oval 144"/>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193" name="Oval 145"/>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194" name="Oval 146"/>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195" name="Oval 147"/>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196" name="Oval 148"/>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197" name="Oval 149"/>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198" name="Oval 150"/>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199" name="Oval 151"/>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00" name="Oval 152"/>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01" name="Oval 153"/>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02" name="Oval 154"/>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03" name="Oval 155"/>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04" name="Oval 156"/>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05" name="Oval 157"/>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06" name="Oval 158"/>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07" name="Oval 159"/>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08" name="Oval 160"/>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09" name="Oval 161"/>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10" name="Oval 162"/>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11" name="Oval 163"/>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12" name="Oval 164"/>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13" name="Oval 165"/>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14" name="Oval 166"/>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15" name="Oval 167"/>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16" name="Oval 168"/>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17" name="Oval 169"/>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18" name="Oval 170"/>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19" name="Oval 171"/>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20" name="Oval 172"/>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21" name="Oval 173"/>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22" name="Oval 174"/>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23" name="Oval 175"/>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24" name="Text Box 176"/>
          <p:cNvSpPr txBox="1">
            <a:spLocks noChangeArrowheads="1"/>
          </p:cNvSpPr>
          <p:nvPr/>
        </p:nvSpPr>
        <p:spPr bwMode="auto">
          <a:xfrm>
            <a:off x="5701665" y="1317625"/>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804030504040204" charset="0"/>
                <a:ea typeface="宋体" pitchFamily="2" charset="-122"/>
                <a:cs typeface="宋体" pitchFamily="2" charset="-122"/>
              </a:rPr>
              <a:t>f</a:t>
            </a:r>
            <a:r>
              <a:rPr kumimoji="0" lang="en-US" altLang="zh-CN" i="1" kern="1200" cap="none" spc="0" normalizeH="0" baseline="0" noProof="0">
                <a:latin typeface="Tahoma" panose="020B0804030504040204" charset="0"/>
                <a:ea typeface="宋体" pitchFamily="2" charset="-122"/>
                <a:cs typeface="宋体" pitchFamily="2" charset="-122"/>
              </a:rPr>
              <a:t>(</a:t>
            </a:r>
            <a:r>
              <a:rPr kumimoji="0" lang="en-US" altLang="zh-CN" b="1" i="1" kern="1200" cap="none" spc="0" normalizeH="0" baseline="0" noProof="0">
                <a:latin typeface="Tahoma" panose="020B0804030504040204" charset="0"/>
                <a:ea typeface="宋体" pitchFamily="2" charset="-122"/>
                <a:cs typeface="宋体" pitchFamily="2" charset="-122"/>
              </a:rPr>
              <a:t>x</a:t>
            </a:r>
            <a:r>
              <a:rPr kumimoji="0" lang="en-US" altLang="zh-CN" i="1" kern="1200" cap="none" spc="0" normalizeH="0" baseline="0" noProof="0">
                <a:latin typeface="Tahoma" panose="020B0804030504040204" charset="0"/>
                <a:ea typeface="宋体" pitchFamily="2" charset="-122"/>
                <a:cs typeface="宋体" pitchFamily="2" charset="-122"/>
              </a:rPr>
              <a:t>,</a:t>
            </a:r>
            <a:r>
              <a:rPr kumimoji="0" lang="en-US" altLang="zh-CN" b="1" i="1" kern="1200" cap="none" spc="0" normalizeH="0" baseline="0" noProof="0">
                <a:solidFill>
                  <a:srgbClr val="00CC00"/>
                </a:solidFill>
                <a:latin typeface="Tahoma" panose="020B0804030504040204" charset="0"/>
                <a:ea typeface="宋体" pitchFamily="2" charset="-122"/>
                <a:cs typeface="宋体" pitchFamily="2" charset="-122"/>
              </a:rPr>
              <a:t>w</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,b</a:t>
            </a:r>
            <a:r>
              <a:rPr kumimoji="0" lang="en-US" altLang="zh-CN" i="1" kern="1200" cap="none" spc="0" normalizeH="0" baseline="0" noProof="0">
                <a:latin typeface="Tahoma" panose="020B0804030504040204" charset="0"/>
                <a:ea typeface="宋体" pitchFamily="2" charset="-122"/>
                <a:cs typeface="宋体" pitchFamily="2" charset="-122"/>
              </a:rPr>
              <a:t>) = sign(</a:t>
            </a:r>
            <a:r>
              <a:rPr kumimoji="0" lang="en-US" altLang="zh-CN" b="1" i="1" kern="1200" cap="none" spc="0" normalizeH="0" baseline="0" noProof="0">
                <a:solidFill>
                  <a:srgbClr val="00CC00"/>
                </a:solidFill>
                <a:latin typeface="Tahoma" panose="020B0804030504040204" charset="0"/>
                <a:ea typeface="宋体" pitchFamily="2" charset="-122"/>
                <a:cs typeface="宋体" pitchFamily="2" charset="-122"/>
              </a:rPr>
              <a:t>w</a:t>
            </a:r>
            <a:r>
              <a:rPr kumimoji="0" lang="en-US" altLang="zh-CN" b="1" i="1" kern="1200" cap="none" spc="0" normalizeH="0" baseline="0" noProof="0">
                <a:latin typeface="Tahoma" panose="020B0804030504040204" charset="0"/>
                <a:ea typeface="宋体" pitchFamily="2" charset="-122"/>
                <a:cs typeface="宋体" pitchFamily="2" charset="-122"/>
              </a:rPr>
              <a:t>. x</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 </a:t>
            </a:r>
            <a:r>
              <a:rPr kumimoji="0" lang="en-US" altLang="zh-CN" i="1" kern="1200" cap="none" spc="0" normalizeH="0" baseline="0" noProof="0">
                <a:latin typeface="Tahoma" panose="020B0804030504040204" charset="0"/>
                <a:ea typeface="宋体" pitchFamily="2" charset="-122"/>
                <a:cs typeface="宋体" pitchFamily="2" charset="-122"/>
              </a:rPr>
              <a:t>- </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b</a:t>
            </a:r>
            <a:r>
              <a:rPr kumimoji="0" lang="en-US" altLang="zh-CN" i="1" kern="1200" cap="none" spc="0" normalizeH="0" baseline="0" noProof="0">
                <a:latin typeface="Tahoma" panose="020B0804030504040204" charset="0"/>
                <a:ea typeface="宋体" pitchFamily="2" charset="-122"/>
                <a:cs typeface="宋体" pitchFamily="2" charset="-122"/>
              </a:rPr>
              <a:t>)</a:t>
            </a:r>
            <a:endParaRPr kumimoji="0" lang="en-US" altLang="zh-CN" i="1" kern="1200" cap="none" spc="0" normalizeH="0" baseline="0" noProof="0">
              <a:latin typeface="Tahoma" panose="020B0804030504040204" charset="0"/>
              <a:ea typeface="宋体" pitchFamily="2" charset="-122"/>
              <a:cs typeface="宋体" pitchFamily="2" charset="-122"/>
            </a:endParaRPr>
          </a:p>
        </p:txBody>
      </p:sp>
      <p:sp>
        <p:nvSpPr>
          <p:cNvPr id="642225" name="Text Box 177"/>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804030504040204" charset="0"/>
              <a:ea typeface="宋体" pitchFamily="2" charset="-122"/>
              <a:cs typeface="宋体" pitchFamily="2" charset="-122"/>
            </a:endParaRPr>
          </a:p>
        </p:txBody>
      </p:sp>
      <p:sp>
        <p:nvSpPr>
          <p:cNvPr id="642227" name="Text Box 179"/>
          <p:cNvSpPr txBox="1">
            <a:spLocks noChangeArrowheads="1"/>
          </p:cNvSpPr>
          <p:nvPr/>
        </p:nvSpPr>
        <p:spPr bwMode="auto">
          <a:xfrm>
            <a:off x="0" y="3675063"/>
            <a:ext cx="2293938" cy="1311275"/>
          </a:xfrm>
          <a:prstGeom prst="rect">
            <a:avLst/>
          </a:prstGeom>
          <a:noFill/>
          <a:ln>
            <a:noFill/>
          </a:ln>
          <a:effectLst/>
        </p:spPr>
        <p:txBody>
          <a:bodyPr>
            <a:spAutoFit/>
          </a:bodyPr>
          <a:lstStyle/>
          <a:p>
            <a:r>
              <a:rPr lang="zh-CN" altLang="en-US" dirty="0">
                <a:solidFill>
                  <a:srgbClr val="00CC00"/>
                </a:solidFill>
                <a:latin typeface="Tahoma" panose="020B0804030504040204" charset="0"/>
                <a:ea typeface="宋体" pitchFamily="2" charset="-122"/>
              </a:rPr>
              <a:t>支持向量(</a:t>
            </a:r>
            <a:r>
              <a:rPr lang="en-US" altLang="zh-CN" dirty="0">
                <a:solidFill>
                  <a:srgbClr val="00CC00"/>
                </a:solidFill>
                <a:latin typeface="Tahoma" panose="020B0804030504040204" charset="0"/>
                <a:ea typeface="宋体" pitchFamily="2" charset="-122"/>
              </a:rPr>
              <a:t>Support Vectors) :</a:t>
            </a:r>
            <a:r>
              <a:rPr lang="zh-CN" altLang="en-US" dirty="0">
                <a:latin typeface="Tahoma" panose="020B0804030504040204" charset="0"/>
                <a:ea typeface="宋体" pitchFamily="2" charset="-122"/>
              </a:rPr>
              <a:t>是那些距离超平面最近的点。</a:t>
            </a:r>
            <a:endParaRPr lang="zh-CN" altLang="en-US" dirty="0">
              <a:latin typeface="Tahoma" panose="020B0804030504040204" charset="0"/>
              <a:ea typeface="宋体" pitchFamily="2" charset="-122"/>
            </a:endParaRPr>
          </a:p>
        </p:txBody>
      </p:sp>
      <p:sp>
        <p:nvSpPr>
          <p:cNvPr id="13362" name="Freeform 180"/>
          <p:cNvSpPr/>
          <p:nvPr/>
        </p:nvSpPr>
        <p:spPr>
          <a:xfrm>
            <a:off x="2112963" y="3725863"/>
            <a:ext cx="1708150" cy="155575"/>
          </a:xfrm>
          <a:custGeom>
            <a:avLst/>
            <a:gdLst/>
            <a:ahLst/>
            <a:cxnLst>
              <a:cxn ang="0">
                <a:pos x="0" y="155575"/>
              </a:cxn>
              <a:cxn ang="0">
                <a:pos x="165100" y="61913"/>
              </a:cxn>
              <a:cxn ang="0">
                <a:pos x="336550" y="0"/>
              </a:cxn>
              <a:cxn ang="0">
                <a:pos x="517525" y="17463"/>
              </a:cxn>
              <a:cxn ang="0">
                <a:pos x="612775" y="61913"/>
              </a:cxn>
              <a:cxn ang="0">
                <a:pos x="612775" y="61913"/>
              </a:cxn>
              <a:cxn ang="0">
                <a:pos x="811213" y="130175"/>
              </a:cxn>
              <a:cxn ang="0">
                <a:pos x="1570038" y="87313"/>
              </a:cxn>
              <a:cxn ang="0">
                <a:pos x="1708150" y="69850"/>
              </a:cxn>
            </a:cxnLst>
            <a:rect l="0" t="0" r="0" b="0"/>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00CC00">
                <a:alpha val="100000"/>
              </a:srgbClr>
            </a:solidFill>
            <a:prstDash val="solid"/>
            <a:round/>
            <a:headEnd type="none" w="med" len="med"/>
            <a:tailEnd type="triangle" w="med" len="med"/>
          </a:ln>
        </p:spPr>
        <p:txBody>
          <a:bodyPr/>
          <a:lstStyle/>
          <a:p>
            <a:endParaRPr lang="zh-CN" altLang="en-US"/>
          </a:p>
        </p:txBody>
      </p:sp>
      <p:sp>
        <p:nvSpPr>
          <p:cNvPr id="13363" name="Freeform 181"/>
          <p:cNvSpPr/>
          <p:nvPr/>
        </p:nvSpPr>
        <p:spPr>
          <a:xfrm>
            <a:off x="2079625" y="3317875"/>
            <a:ext cx="2293938" cy="485775"/>
          </a:xfrm>
          <a:custGeom>
            <a:avLst/>
            <a:gdLst/>
            <a:ahLst/>
            <a:cxnLst>
              <a:cxn ang="0">
                <a:pos x="0" y="485775"/>
              </a:cxn>
              <a:cxn ang="0">
                <a:pos x="25400" y="477838"/>
              </a:cxn>
              <a:cxn ang="0">
                <a:pos x="42863" y="425450"/>
              </a:cxn>
              <a:cxn ang="0">
                <a:pos x="76200" y="374650"/>
              </a:cxn>
              <a:cxn ang="0">
                <a:pos x="198438" y="271463"/>
              </a:cxn>
              <a:cxn ang="0">
                <a:pos x="361950" y="166688"/>
              </a:cxn>
              <a:cxn ang="0">
                <a:pos x="473075" y="115888"/>
              </a:cxn>
              <a:cxn ang="0">
                <a:pos x="1008063" y="3175"/>
              </a:cxn>
              <a:cxn ang="0">
                <a:pos x="1655763" y="28575"/>
              </a:cxn>
              <a:cxn ang="0">
                <a:pos x="1776413" y="63500"/>
              </a:cxn>
              <a:cxn ang="0">
                <a:pos x="1931988" y="133350"/>
              </a:cxn>
              <a:cxn ang="0">
                <a:pos x="2120900" y="209550"/>
              </a:cxn>
              <a:cxn ang="0">
                <a:pos x="2293938" y="261938"/>
              </a:cxn>
            </a:cxnLst>
            <a:rect l="0" t="0" r="0" b="0"/>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00CC00">
                <a:alpha val="100000"/>
              </a:srgbClr>
            </a:solidFill>
            <a:prstDash val="solid"/>
            <a:round/>
            <a:headEnd type="none" w="med" len="med"/>
            <a:tailEnd type="triangle" w="med" len="med"/>
          </a:ln>
        </p:spPr>
        <p:txBody>
          <a:bodyPr/>
          <a:lstStyle/>
          <a:p>
            <a:endParaRPr lang="zh-CN" altLang="en-US"/>
          </a:p>
        </p:txBody>
      </p:sp>
      <p:sp>
        <p:nvSpPr>
          <p:cNvPr id="13364" name="Freeform 182"/>
          <p:cNvSpPr/>
          <p:nvPr/>
        </p:nvSpPr>
        <p:spPr>
          <a:xfrm>
            <a:off x="2105025" y="3994150"/>
            <a:ext cx="1733550" cy="449263"/>
          </a:xfrm>
          <a:custGeom>
            <a:avLst/>
            <a:gdLst/>
            <a:ahLst/>
            <a:cxnLst>
              <a:cxn ang="0">
                <a:pos x="0" y="0"/>
              </a:cxn>
              <a:cxn ang="0">
                <a:pos x="206375" y="85725"/>
              </a:cxn>
              <a:cxn ang="0">
                <a:pos x="517525" y="233363"/>
              </a:cxn>
              <a:cxn ang="0">
                <a:pos x="630238" y="276225"/>
              </a:cxn>
              <a:cxn ang="0">
                <a:pos x="836613" y="344488"/>
              </a:cxn>
              <a:cxn ang="0">
                <a:pos x="1733550" y="431800"/>
              </a:cxn>
            </a:cxnLst>
            <a:rect l="0" t="0" r="0" b="0"/>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00CC00">
                <a:alpha val="100000"/>
              </a:srgbClr>
            </a:solidFill>
            <a:prstDash val="solid"/>
            <a:round/>
            <a:headEnd type="none" w="med" len="med"/>
            <a:tailEnd type="triangle" w="med" len="med"/>
          </a:ln>
        </p:spPr>
        <p:txBody>
          <a:bodyPr/>
          <a:lstStyle/>
          <a:p>
            <a:endParaRPr lang="zh-CN" altLang="en-US"/>
          </a:p>
        </p:txBody>
      </p:sp>
      <p:sp>
        <p:nvSpPr>
          <p:cNvPr id="642231" name="Oval 183"/>
          <p:cNvSpPr>
            <a:spLocks noChangeArrowheads="1"/>
          </p:cNvSpPr>
          <p:nvPr/>
        </p:nvSpPr>
        <p:spPr bwMode="auto">
          <a:xfrm>
            <a:off x="4341813" y="3579813"/>
            <a:ext cx="152400" cy="152400"/>
          </a:xfrm>
          <a:prstGeom prst="ellipse">
            <a:avLst/>
          </a:prstGeom>
          <a:noFill/>
          <a:ln w="38100">
            <a:solidFill>
              <a:srgbClr val="00CC00"/>
            </a:solidFill>
            <a:prstDash val="dash"/>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32" name="Oval 184"/>
          <p:cNvSpPr>
            <a:spLocks noChangeArrowheads="1"/>
          </p:cNvSpPr>
          <p:nvPr/>
        </p:nvSpPr>
        <p:spPr bwMode="auto">
          <a:xfrm>
            <a:off x="3844925" y="3689350"/>
            <a:ext cx="152400" cy="152400"/>
          </a:xfrm>
          <a:prstGeom prst="ellipse">
            <a:avLst/>
          </a:prstGeom>
          <a:noFill/>
          <a:ln w="38100">
            <a:solidFill>
              <a:srgbClr val="00CC00"/>
            </a:solidFill>
            <a:prstDash val="dash"/>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33" name="Oval 185"/>
          <p:cNvSpPr>
            <a:spLocks noChangeArrowheads="1"/>
          </p:cNvSpPr>
          <p:nvPr/>
        </p:nvSpPr>
        <p:spPr bwMode="auto">
          <a:xfrm>
            <a:off x="3833813" y="4384675"/>
            <a:ext cx="152400" cy="152400"/>
          </a:xfrm>
          <a:prstGeom prst="ellipse">
            <a:avLst/>
          </a:prstGeom>
          <a:noFill/>
          <a:ln w="38100">
            <a:solidFill>
              <a:srgbClr val="00CC00"/>
            </a:solidFill>
            <a:prstDash val="dash"/>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2235" name="Text Box 187"/>
          <p:cNvSpPr txBox="1">
            <a:spLocks noChangeArrowheads="1"/>
          </p:cNvSpPr>
          <p:nvPr/>
        </p:nvSpPr>
        <p:spPr bwMode="auto">
          <a:xfrm>
            <a:off x="6400800" y="2286000"/>
            <a:ext cx="2743200" cy="3378200"/>
          </a:xfrm>
          <a:prstGeom prst="rect">
            <a:avLst/>
          </a:prstGeom>
          <a:noFill/>
          <a:ln>
            <a:noFill/>
          </a:ln>
          <a:effectLst/>
        </p:spPr>
        <p:txBody>
          <a:bodyPr>
            <a:spAutoFit/>
          </a:bodyPr>
          <a:lstStyle/>
          <a:p>
            <a:r>
              <a:rPr lang="zh-CN" altLang="en-US" sz="2400" dirty="0">
                <a:latin typeface="Tahoma" panose="020B0804030504040204" charset="0"/>
                <a:ea typeface="宋体" pitchFamily="2" charset="-122"/>
              </a:rPr>
              <a:t>具有最大间隔的线性分类器叫做</a:t>
            </a:r>
            <a:r>
              <a:rPr lang="zh-CN" altLang="en-US" sz="2400" dirty="0">
                <a:solidFill>
                  <a:schemeClr val="hlink"/>
                </a:solidFill>
                <a:latin typeface="Tahoma" panose="020B0804030504040204" charset="0"/>
                <a:ea typeface="宋体" pitchFamily="2" charset="-122"/>
              </a:rPr>
              <a:t>最大间隔线性分类器</a:t>
            </a:r>
            <a:r>
              <a:rPr lang="zh-CN" altLang="en-US" sz="2400" dirty="0">
                <a:latin typeface="Tahoma" panose="020B0804030504040204" charset="0"/>
                <a:ea typeface="宋体" pitchFamily="2" charset="-122"/>
              </a:rPr>
              <a:t>。</a:t>
            </a:r>
            <a:endParaRPr lang="zh-CN" altLang="en-US" sz="2400" dirty="0">
              <a:latin typeface="Tahoma" panose="020B0804030504040204" charset="0"/>
              <a:ea typeface="宋体" pitchFamily="2" charset="-122"/>
            </a:endParaRPr>
          </a:p>
          <a:p>
            <a:endParaRPr lang="zh-CN" altLang="en-US" sz="2400" dirty="0">
              <a:latin typeface="Tahoma" panose="020B0804030504040204" charset="0"/>
              <a:ea typeface="宋体" pitchFamily="2" charset="-122"/>
            </a:endParaRPr>
          </a:p>
          <a:p>
            <a:r>
              <a:rPr lang="zh-CN" altLang="en-US" sz="2400" dirty="0">
                <a:latin typeface="Tahoma" panose="020B0804030504040204" charset="0"/>
                <a:ea typeface="宋体" pitchFamily="2" charset="-122"/>
              </a:rPr>
              <a:t>其就是一种最简单的支持向量机(</a:t>
            </a:r>
            <a:r>
              <a:rPr lang="en-US" altLang="zh-CN" sz="2400" dirty="0">
                <a:latin typeface="Tahoma" panose="020B0804030504040204" charset="0"/>
                <a:ea typeface="宋体" pitchFamily="2" charset="-122"/>
              </a:rPr>
              <a:t>SVM) (</a:t>
            </a:r>
            <a:r>
              <a:rPr lang="zh-CN" altLang="en-US" sz="2400" dirty="0">
                <a:latin typeface="Tahoma" panose="020B0804030504040204" charset="0"/>
                <a:ea typeface="宋体" pitchFamily="2" charset="-122"/>
              </a:rPr>
              <a:t>称为线性支持向量机，即</a:t>
            </a:r>
            <a:r>
              <a:rPr lang="en-US" altLang="zh-CN" sz="2400" dirty="0">
                <a:latin typeface="Tahoma" panose="020B0804030504040204" charset="0"/>
                <a:ea typeface="宋体" pitchFamily="2" charset="-122"/>
              </a:rPr>
              <a:t>LSVM)</a:t>
            </a:r>
            <a:endParaRPr lang="en-US" altLang="zh-CN" sz="2400" dirty="0">
              <a:latin typeface="Tahoma" panose="020B0804030504040204" charset="0"/>
              <a:ea typeface="宋体" pitchFamily="2" charset="-122"/>
            </a:endParaRPr>
          </a:p>
        </p:txBody>
      </p:sp>
      <p:sp>
        <p:nvSpPr>
          <p:cNvPr id="642236" name="AutoShape 188"/>
          <p:cNvSpPr>
            <a:spLocks noChangeArrowheads="1"/>
          </p:cNvSpPr>
          <p:nvPr/>
        </p:nvSpPr>
        <p:spPr bwMode="auto">
          <a:xfrm>
            <a:off x="4641850" y="5867400"/>
            <a:ext cx="1758950" cy="381000"/>
          </a:xfrm>
          <a:prstGeom prst="wedgeRectCallout">
            <a:avLst>
              <a:gd name="adj1" fmla="val 64713"/>
              <a:gd name="adj2" fmla="val -86250"/>
            </a:avLst>
          </a:prstGeom>
          <a:solidFill>
            <a:srgbClr val="CCFFCC"/>
          </a:solidFill>
          <a:ln w="12700">
            <a:solidFill>
              <a:schemeClr val="tx1"/>
            </a:solidFill>
            <a:miter lim="800000"/>
          </a:ln>
          <a:effectLst/>
        </p:spPr>
        <p:txBody>
          <a:bodyPr/>
          <a:lstStyle/>
          <a:p>
            <a:pPr algn="ctr"/>
            <a:r>
              <a:rPr lang="zh-CN" altLang="en-US" sz="1600" dirty="0">
                <a:latin typeface="Tahoma" panose="020B0804030504040204" charset="0"/>
                <a:ea typeface="宋体" pitchFamily="2" charset="-122"/>
              </a:rPr>
              <a:t>线性支持向量机</a:t>
            </a:r>
            <a:endParaRPr lang="en-US" altLang="zh-CN" sz="1600" dirty="0">
              <a:latin typeface="Tahoma" panose="020B0804030504040204" charset="0"/>
              <a:ea typeface="宋体" pitchFamily="2" charset="-122"/>
            </a:endParaRPr>
          </a:p>
        </p:txBody>
      </p:sp>
      <p:sp>
        <p:nvSpPr>
          <p:cNvPr id="642237" name="Rectangle 189"/>
          <p:cNvSpPr>
            <a:spLocks noGrp="1" noChangeArrowheads="1"/>
          </p:cNvSpPr>
          <p:nvPr>
            <p:ph type="title"/>
          </p:nvPr>
        </p:nvSpPr>
        <p:spPr>
          <a:xfrm>
            <a:off x="295910" y="233045"/>
            <a:ext cx="4648200" cy="685800"/>
          </a:xfrm>
        </p:spPr>
        <p:txBody>
          <a:bodyPr vert="horz" wrap="square" lIns="91440" tIns="45720" rIns="91440" bIns="45720" numCol="1" anchor="b" anchorCtr="0" compatLnSpc="1"/>
          <a:lstStyle/>
          <a:p>
            <a:r>
              <a:rPr lang="zh-CN" altLang="en-US" b="1" dirty="0">
                <a:ea typeface="宋体" pitchFamily="2" charset="-122"/>
              </a:rPr>
              <a:t>最大间隔</a:t>
            </a:r>
            <a:endParaRPr lang="zh-CN" altLang="en-US" b="1" dirty="0">
              <a:ea typeface="宋体" pitchFamily="2"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Line 2"/>
          <p:cNvSpPr>
            <a:spLocks noChangeShapeType="1"/>
          </p:cNvSpPr>
          <p:nvPr/>
        </p:nvSpPr>
        <p:spPr bwMode="auto">
          <a:xfrm rot="-3472419">
            <a:off x="1239838" y="4076700"/>
            <a:ext cx="5410200" cy="0"/>
          </a:xfrm>
          <a:prstGeom prst="line">
            <a:avLst/>
          </a:prstGeom>
          <a:noFill/>
          <a:ln w="361950">
            <a:solidFill>
              <a:schemeClr val="accent2"/>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075" name="Line 3"/>
          <p:cNvSpPr>
            <a:spLocks noChangeShapeType="1"/>
          </p:cNvSpPr>
          <p:nvPr/>
        </p:nvSpPr>
        <p:spPr bwMode="auto">
          <a:xfrm rot="-3472419">
            <a:off x="1163638" y="4076700"/>
            <a:ext cx="5562600"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076" name="Rectangle 4"/>
          <p:cNvSpPr>
            <a:spLocks noGrp="1" noChangeArrowheads="1"/>
          </p:cNvSpPr>
          <p:nvPr>
            <p:ph type="title"/>
          </p:nvPr>
        </p:nvSpPr>
        <p:spPr>
          <a:xfrm>
            <a:off x="372110" y="233045"/>
            <a:ext cx="8534400" cy="685800"/>
          </a:xfrm>
        </p:spPr>
        <p:txBody>
          <a:bodyPr vert="horz" wrap="square" lIns="91440" tIns="45720" rIns="91440" bIns="45720" numCol="1" anchor="b" anchorCtr="0" compatLnSpc="1"/>
          <a:lstStyle/>
          <a:p>
            <a:r>
              <a:rPr lang="zh-CN" altLang="en-US">
                <a:ea typeface="宋体" pitchFamily="2" charset="-122"/>
              </a:rPr>
              <a:t>最大间隔</a:t>
            </a:r>
            <a:endParaRPr lang="zh-CN" altLang="en-US">
              <a:ea typeface="宋体" pitchFamily="2" charset="-122"/>
            </a:endParaRPr>
          </a:p>
        </p:txBody>
      </p:sp>
      <p:sp>
        <p:nvSpPr>
          <p:cNvPr id="643084" name="Text Box 12"/>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804030504040204" charset="0"/>
                <a:ea typeface="宋体" pitchFamily="2" charset="-122"/>
                <a:cs typeface="宋体" pitchFamily="2" charset="-122"/>
              </a:rPr>
              <a:t>+1</a:t>
            </a:r>
            <a:endParaRPr kumimoji="0" lang="en-US" altLang="zh-CN" kern="1200" cap="none" spc="0" normalizeH="0" baseline="0" noProof="0">
              <a:latin typeface="Tahoma" panose="020B0804030504040204" charset="0"/>
              <a:ea typeface="宋体" pitchFamily="2" charset="-122"/>
              <a:cs typeface="宋体" pitchFamily="2" charset="-122"/>
            </a:endParaRPr>
          </a:p>
          <a:p>
            <a:pPr marR="0" algn="ctr" defTabSz="914400">
              <a:buSzTx/>
              <a:buFontTx/>
              <a:defRPr/>
            </a:pPr>
            <a:r>
              <a:rPr kumimoji="0" lang="en-US" altLang="zh-CN" kern="1200" cap="none" spc="0" normalizeH="0" baseline="0" noProof="0">
                <a:latin typeface="Tahoma" panose="020B0804030504040204" charset="0"/>
                <a:ea typeface="宋体" pitchFamily="2" charset="-122"/>
                <a:cs typeface="宋体" pitchFamily="2" charset="-122"/>
              </a:rPr>
              <a:t>-1</a:t>
            </a:r>
            <a:endParaRPr kumimoji="0" lang="en-US" altLang="zh-CN" kern="1200" cap="none" spc="0" normalizeH="0" baseline="0" noProof="0">
              <a:latin typeface="Tahoma" panose="020B0804030504040204" charset="0"/>
              <a:ea typeface="宋体" pitchFamily="2" charset="-122"/>
              <a:cs typeface="宋体" pitchFamily="2" charset="-122"/>
            </a:endParaRPr>
          </a:p>
        </p:txBody>
      </p:sp>
      <p:sp>
        <p:nvSpPr>
          <p:cNvPr id="643085" name="Oval 13"/>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086" name="Oval 14"/>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087" name="Line 15"/>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088" name="Line 16"/>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089" name="Oval 17"/>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090" name="Oval 18"/>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091" name="Oval 19"/>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092" name="Oval 20"/>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093" name="Oval 21"/>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094" name="Oval 22"/>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095" name="Oval 23"/>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096" name="Oval 24"/>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097" name="Oval 25"/>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098" name="Oval 26"/>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099" name="Oval 27"/>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00" name="Oval 28"/>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01" name="Oval 29"/>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02" name="Oval 30"/>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03" name="Oval 31"/>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04" name="Oval 32"/>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05" name="Oval 33"/>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06" name="Oval 34"/>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07" name="Oval 35"/>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08" name="Oval 36"/>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09" name="Oval 37"/>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10" name="Oval 38"/>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11" name="Oval 39"/>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12" name="Oval 40"/>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13" name="Oval 41"/>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14" name="Oval 42"/>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15" name="Oval 43"/>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16" name="Oval 44"/>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17" name="Oval 45"/>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18" name="Oval 46"/>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19" name="Oval 47"/>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20" name="Oval 48"/>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21" name="Oval 49"/>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22" name="Oval 50"/>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23" name="Text Box 51"/>
          <p:cNvSpPr txBox="1">
            <a:spLocks noChangeArrowheads="1"/>
          </p:cNvSpPr>
          <p:nvPr/>
        </p:nvSpPr>
        <p:spPr bwMode="auto">
          <a:xfrm>
            <a:off x="5486400" y="167640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804030504040204" charset="0"/>
                <a:ea typeface="宋体" pitchFamily="2" charset="-122"/>
                <a:cs typeface="宋体" pitchFamily="2" charset="-122"/>
              </a:rPr>
              <a:t>f</a:t>
            </a:r>
            <a:r>
              <a:rPr kumimoji="0" lang="en-US" altLang="zh-CN" i="1" kern="1200" cap="none" spc="0" normalizeH="0" baseline="0" noProof="0">
                <a:latin typeface="Tahoma" panose="020B0804030504040204" charset="0"/>
                <a:ea typeface="宋体" pitchFamily="2" charset="-122"/>
                <a:cs typeface="宋体" pitchFamily="2" charset="-122"/>
              </a:rPr>
              <a:t>(</a:t>
            </a:r>
            <a:r>
              <a:rPr kumimoji="0" lang="en-US" altLang="zh-CN" b="1" i="1" kern="1200" cap="none" spc="0" normalizeH="0" baseline="0" noProof="0">
                <a:latin typeface="Tahoma" panose="020B0804030504040204" charset="0"/>
                <a:ea typeface="宋体" pitchFamily="2" charset="-122"/>
                <a:cs typeface="宋体" pitchFamily="2" charset="-122"/>
              </a:rPr>
              <a:t>x</a:t>
            </a:r>
            <a:r>
              <a:rPr kumimoji="0" lang="en-US" altLang="zh-CN" i="1" kern="1200" cap="none" spc="0" normalizeH="0" baseline="0" noProof="0">
                <a:latin typeface="Tahoma" panose="020B0804030504040204" charset="0"/>
                <a:ea typeface="宋体" pitchFamily="2" charset="-122"/>
                <a:cs typeface="宋体" pitchFamily="2" charset="-122"/>
              </a:rPr>
              <a:t>,</a:t>
            </a:r>
            <a:r>
              <a:rPr kumimoji="0" lang="en-US" altLang="zh-CN" b="1" i="1" kern="1200" cap="none" spc="0" normalizeH="0" baseline="0" noProof="0">
                <a:solidFill>
                  <a:srgbClr val="00CC00"/>
                </a:solidFill>
                <a:latin typeface="Tahoma" panose="020B0804030504040204" charset="0"/>
                <a:ea typeface="宋体" pitchFamily="2" charset="-122"/>
                <a:cs typeface="宋体" pitchFamily="2" charset="-122"/>
              </a:rPr>
              <a:t>w</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,b</a:t>
            </a:r>
            <a:r>
              <a:rPr kumimoji="0" lang="en-US" altLang="zh-CN" i="1" kern="1200" cap="none" spc="0" normalizeH="0" baseline="0" noProof="0">
                <a:latin typeface="Tahoma" panose="020B0804030504040204" charset="0"/>
                <a:ea typeface="宋体" pitchFamily="2" charset="-122"/>
                <a:cs typeface="宋体" pitchFamily="2" charset="-122"/>
              </a:rPr>
              <a:t>) = sign(</a:t>
            </a:r>
            <a:r>
              <a:rPr kumimoji="0" lang="en-US" altLang="zh-CN" b="1" i="1" kern="1200" cap="none" spc="0" normalizeH="0" baseline="0" noProof="0">
                <a:solidFill>
                  <a:srgbClr val="00CC00"/>
                </a:solidFill>
                <a:latin typeface="Tahoma" panose="020B0804030504040204" charset="0"/>
                <a:ea typeface="宋体" pitchFamily="2" charset="-122"/>
                <a:cs typeface="宋体" pitchFamily="2" charset="-122"/>
              </a:rPr>
              <a:t>w</a:t>
            </a:r>
            <a:r>
              <a:rPr kumimoji="0" lang="en-US" altLang="zh-CN" b="1" i="1" kern="1200" cap="none" spc="0" normalizeH="0" baseline="0" noProof="0">
                <a:latin typeface="Tahoma" panose="020B0804030504040204" charset="0"/>
                <a:ea typeface="宋体" pitchFamily="2" charset="-122"/>
                <a:cs typeface="宋体" pitchFamily="2" charset="-122"/>
              </a:rPr>
              <a:t>. x</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 </a:t>
            </a:r>
            <a:r>
              <a:rPr kumimoji="0" lang="en-US" altLang="zh-CN" i="1" kern="1200" cap="none" spc="0" normalizeH="0" baseline="0" noProof="0">
                <a:latin typeface="Tahoma" panose="020B0804030504040204" charset="0"/>
                <a:ea typeface="宋体" pitchFamily="2" charset="-122"/>
                <a:cs typeface="宋体" pitchFamily="2" charset="-122"/>
              </a:rPr>
              <a:t>- </a:t>
            </a:r>
            <a:r>
              <a:rPr kumimoji="0" lang="en-US" altLang="zh-CN" i="1" kern="1200" cap="none" spc="0" normalizeH="0" baseline="0" noProof="0">
                <a:solidFill>
                  <a:srgbClr val="00CC00"/>
                </a:solidFill>
                <a:latin typeface="Tahoma" panose="020B0804030504040204" charset="0"/>
                <a:ea typeface="宋体" pitchFamily="2" charset="-122"/>
                <a:cs typeface="宋体" pitchFamily="2" charset="-122"/>
              </a:rPr>
              <a:t>b</a:t>
            </a:r>
            <a:r>
              <a:rPr kumimoji="0" lang="en-US" altLang="zh-CN" i="1" kern="1200" cap="none" spc="0" normalizeH="0" baseline="0" noProof="0">
                <a:latin typeface="Tahoma" panose="020B0804030504040204" charset="0"/>
                <a:ea typeface="宋体" pitchFamily="2" charset="-122"/>
                <a:cs typeface="宋体" pitchFamily="2" charset="-122"/>
              </a:rPr>
              <a:t>)</a:t>
            </a:r>
            <a:endParaRPr kumimoji="0" lang="en-US" altLang="zh-CN" i="1" kern="1200" cap="none" spc="0" normalizeH="0" baseline="0" noProof="0">
              <a:latin typeface="Tahoma" panose="020B0804030504040204" charset="0"/>
              <a:ea typeface="宋体" pitchFamily="2" charset="-122"/>
              <a:cs typeface="宋体" pitchFamily="2" charset="-122"/>
            </a:endParaRPr>
          </a:p>
        </p:txBody>
      </p:sp>
      <p:sp>
        <p:nvSpPr>
          <p:cNvPr id="643124" name="Text Box 52"/>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804030504040204" charset="0"/>
              <a:ea typeface="宋体" pitchFamily="2" charset="-122"/>
              <a:cs typeface="宋体" pitchFamily="2" charset="-122"/>
            </a:endParaRPr>
          </a:p>
        </p:txBody>
      </p:sp>
      <p:sp>
        <p:nvSpPr>
          <p:cNvPr id="14381" name="Freeform 56"/>
          <p:cNvSpPr/>
          <p:nvPr/>
        </p:nvSpPr>
        <p:spPr>
          <a:xfrm>
            <a:off x="2112963" y="3725863"/>
            <a:ext cx="1708150" cy="155575"/>
          </a:xfrm>
          <a:custGeom>
            <a:avLst/>
            <a:gdLst/>
            <a:ahLst/>
            <a:cxnLst>
              <a:cxn ang="0">
                <a:pos x="0" y="155575"/>
              </a:cxn>
              <a:cxn ang="0">
                <a:pos x="165100" y="61913"/>
              </a:cxn>
              <a:cxn ang="0">
                <a:pos x="336550" y="0"/>
              </a:cxn>
              <a:cxn ang="0">
                <a:pos x="517525" y="17463"/>
              </a:cxn>
              <a:cxn ang="0">
                <a:pos x="612775" y="61913"/>
              </a:cxn>
              <a:cxn ang="0">
                <a:pos x="612775" y="61913"/>
              </a:cxn>
              <a:cxn ang="0">
                <a:pos x="811213" y="130175"/>
              </a:cxn>
              <a:cxn ang="0">
                <a:pos x="1570038" y="87313"/>
              </a:cxn>
              <a:cxn ang="0">
                <a:pos x="1708150" y="69850"/>
              </a:cxn>
            </a:cxnLst>
            <a:rect l="0" t="0" r="0" b="0"/>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00CC00">
                <a:alpha val="100000"/>
              </a:srgbClr>
            </a:solidFill>
            <a:prstDash val="solid"/>
            <a:round/>
            <a:headEnd type="none" w="med" len="med"/>
            <a:tailEnd type="triangle" w="med" len="med"/>
          </a:ln>
        </p:spPr>
        <p:txBody>
          <a:bodyPr/>
          <a:lstStyle/>
          <a:p>
            <a:endParaRPr lang="zh-CN" altLang="en-US"/>
          </a:p>
        </p:txBody>
      </p:sp>
      <p:sp>
        <p:nvSpPr>
          <p:cNvPr id="14382" name="Freeform 57"/>
          <p:cNvSpPr/>
          <p:nvPr/>
        </p:nvSpPr>
        <p:spPr>
          <a:xfrm>
            <a:off x="2079625" y="3317875"/>
            <a:ext cx="2293938" cy="485775"/>
          </a:xfrm>
          <a:custGeom>
            <a:avLst/>
            <a:gdLst/>
            <a:ahLst/>
            <a:cxnLst>
              <a:cxn ang="0">
                <a:pos x="0" y="485775"/>
              </a:cxn>
              <a:cxn ang="0">
                <a:pos x="25400" y="477838"/>
              </a:cxn>
              <a:cxn ang="0">
                <a:pos x="42863" y="425450"/>
              </a:cxn>
              <a:cxn ang="0">
                <a:pos x="76200" y="374650"/>
              </a:cxn>
              <a:cxn ang="0">
                <a:pos x="198438" y="271463"/>
              </a:cxn>
              <a:cxn ang="0">
                <a:pos x="361950" y="166688"/>
              </a:cxn>
              <a:cxn ang="0">
                <a:pos x="473075" y="115888"/>
              </a:cxn>
              <a:cxn ang="0">
                <a:pos x="1008063" y="3175"/>
              </a:cxn>
              <a:cxn ang="0">
                <a:pos x="1655763" y="28575"/>
              </a:cxn>
              <a:cxn ang="0">
                <a:pos x="1776413" y="63500"/>
              </a:cxn>
              <a:cxn ang="0">
                <a:pos x="1931988" y="133350"/>
              </a:cxn>
              <a:cxn ang="0">
                <a:pos x="2120900" y="209550"/>
              </a:cxn>
              <a:cxn ang="0">
                <a:pos x="2293938" y="261938"/>
              </a:cxn>
            </a:cxnLst>
            <a:rect l="0" t="0" r="0" b="0"/>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00CC00">
                <a:alpha val="100000"/>
              </a:srgbClr>
            </a:solidFill>
            <a:prstDash val="solid"/>
            <a:round/>
            <a:headEnd type="none" w="med" len="med"/>
            <a:tailEnd type="triangle" w="med" len="med"/>
          </a:ln>
        </p:spPr>
        <p:txBody>
          <a:bodyPr/>
          <a:lstStyle/>
          <a:p>
            <a:endParaRPr lang="zh-CN" altLang="en-US"/>
          </a:p>
        </p:txBody>
      </p:sp>
      <p:sp>
        <p:nvSpPr>
          <p:cNvPr id="14383" name="Freeform 58"/>
          <p:cNvSpPr/>
          <p:nvPr/>
        </p:nvSpPr>
        <p:spPr>
          <a:xfrm>
            <a:off x="2105025" y="3994150"/>
            <a:ext cx="1733550" cy="449263"/>
          </a:xfrm>
          <a:custGeom>
            <a:avLst/>
            <a:gdLst/>
            <a:ahLst/>
            <a:cxnLst>
              <a:cxn ang="0">
                <a:pos x="0" y="0"/>
              </a:cxn>
              <a:cxn ang="0">
                <a:pos x="206375" y="85725"/>
              </a:cxn>
              <a:cxn ang="0">
                <a:pos x="517525" y="233363"/>
              </a:cxn>
              <a:cxn ang="0">
                <a:pos x="630238" y="276225"/>
              </a:cxn>
              <a:cxn ang="0">
                <a:pos x="836613" y="344488"/>
              </a:cxn>
              <a:cxn ang="0">
                <a:pos x="1733550" y="431800"/>
              </a:cxn>
            </a:cxnLst>
            <a:rect l="0" t="0" r="0" b="0"/>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00CC00">
                <a:alpha val="100000"/>
              </a:srgbClr>
            </a:solidFill>
            <a:prstDash val="solid"/>
            <a:round/>
            <a:headEnd type="none" w="med" len="med"/>
            <a:tailEnd type="triangle" w="med" len="med"/>
          </a:ln>
        </p:spPr>
        <p:txBody>
          <a:bodyPr/>
          <a:lstStyle/>
          <a:p>
            <a:endParaRPr lang="zh-CN" altLang="en-US"/>
          </a:p>
        </p:txBody>
      </p:sp>
      <p:sp>
        <p:nvSpPr>
          <p:cNvPr id="643131" name="Oval 59"/>
          <p:cNvSpPr>
            <a:spLocks noChangeArrowheads="1"/>
          </p:cNvSpPr>
          <p:nvPr/>
        </p:nvSpPr>
        <p:spPr bwMode="auto">
          <a:xfrm>
            <a:off x="4341813" y="3579813"/>
            <a:ext cx="152400" cy="152400"/>
          </a:xfrm>
          <a:prstGeom prst="ellipse">
            <a:avLst/>
          </a:prstGeom>
          <a:noFill/>
          <a:ln w="38100">
            <a:solidFill>
              <a:srgbClr val="00CC00"/>
            </a:solidFill>
            <a:prstDash val="dash"/>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32" name="Oval 60"/>
          <p:cNvSpPr>
            <a:spLocks noChangeArrowheads="1"/>
          </p:cNvSpPr>
          <p:nvPr/>
        </p:nvSpPr>
        <p:spPr bwMode="auto">
          <a:xfrm>
            <a:off x="3844925" y="3689350"/>
            <a:ext cx="152400" cy="152400"/>
          </a:xfrm>
          <a:prstGeom prst="ellipse">
            <a:avLst/>
          </a:prstGeom>
          <a:noFill/>
          <a:ln w="38100">
            <a:solidFill>
              <a:srgbClr val="00CC00"/>
            </a:solidFill>
            <a:prstDash val="dash"/>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33" name="Oval 61"/>
          <p:cNvSpPr>
            <a:spLocks noChangeArrowheads="1"/>
          </p:cNvSpPr>
          <p:nvPr/>
        </p:nvSpPr>
        <p:spPr bwMode="auto">
          <a:xfrm>
            <a:off x="3833813" y="4384675"/>
            <a:ext cx="152400" cy="152400"/>
          </a:xfrm>
          <a:prstGeom prst="ellipse">
            <a:avLst/>
          </a:prstGeom>
          <a:noFill/>
          <a:ln w="38100">
            <a:solidFill>
              <a:srgbClr val="00CC00"/>
            </a:solidFill>
            <a:prstDash val="dash"/>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3135" name="Text Box 63"/>
          <p:cNvSpPr txBox="1">
            <a:spLocks noChangeArrowheads="1"/>
          </p:cNvSpPr>
          <p:nvPr/>
        </p:nvSpPr>
        <p:spPr bwMode="auto">
          <a:xfrm>
            <a:off x="5572125" y="1406525"/>
            <a:ext cx="3365500" cy="396875"/>
          </a:xfrm>
          <a:prstGeom prst="rect">
            <a:avLst/>
          </a:prstGeom>
          <a:noFill/>
          <a:ln>
            <a:noFill/>
          </a:ln>
          <a:effectLst/>
        </p:spPr>
        <p:txBody>
          <a:bodyPr>
            <a:spAutoFit/>
          </a:bodyPr>
          <a:lstStyle/>
          <a:p>
            <a:pPr marR="0" algn="ctr" defTabSz="914400">
              <a:buSzTx/>
              <a:buFontTx/>
              <a:defRPr/>
            </a:pPr>
            <a:endParaRPr kumimoji="0" lang="zh-CN" altLang="en-US" kern="1200" cap="none" spc="0" normalizeH="0" baseline="0" noProof="0">
              <a:latin typeface="Tahoma" panose="020B0804030504040204" charset="0"/>
              <a:ea typeface="宋体" pitchFamily="2" charset="-122"/>
              <a:cs typeface="宋体" pitchFamily="2" charset="-122"/>
            </a:endParaRPr>
          </a:p>
        </p:txBody>
      </p:sp>
      <p:sp>
        <p:nvSpPr>
          <p:cNvPr id="643145" name="Text Box 73"/>
          <p:cNvSpPr txBox="1">
            <a:spLocks noChangeArrowheads="1"/>
          </p:cNvSpPr>
          <p:nvPr/>
        </p:nvSpPr>
        <p:spPr bwMode="auto">
          <a:xfrm>
            <a:off x="0" y="3675063"/>
            <a:ext cx="2293938" cy="1311275"/>
          </a:xfrm>
          <a:prstGeom prst="rect">
            <a:avLst/>
          </a:prstGeom>
          <a:noFill/>
          <a:ln>
            <a:noFill/>
          </a:ln>
          <a:effectLst/>
        </p:spPr>
        <p:txBody>
          <a:bodyPr>
            <a:spAutoFit/>
          </a:bodyPr>
          <a:lstStyle/>
          <a:p>
            <a:r>
              <a:rPr lang="zh-CN" altLang="en-US" dirty="0">
                <a:solidFill>
                  <a:srgbClr val="00CC00"/>
                </a:solidFill>
                <a:latin typeface="Tahoma" panose="020B0804030504040204" charset="0"/>
                <a:ea typeface="宋体" pitchFamily="2" charset="-122"/>
              </a:rPr>
              <a:t>支持向量(</a:t>
            </a:r>
            <a:r>
              <a:rPr lang="en-US" altLang="zh-CN" dirty="0">
                <a:solidFill>
                  <a:srgbClr val="00CC00"/>
                </a:solidFill>
                <a:latin typeface="Tahoma" panose="020B0804030504040204" charset="0"/>
                <a:ea typeface="宋体" pitchFamily="2" charset="-122"/>
              </a:rPr>
              <a:t>Support Vectors) :</a:t>
            </a:r>
            <a:r>
              <a:rPr lang="zh-CN" altLang="en-US" dirty="0">
                <a:latin typeface="Tahoma" panose="020B0804030504040204" charset="0"/>
                <a:ea typeface="宋体" pitchFamily="2" charset="-122"/>
              </a:rPr>
              <a:t>是那些距离超平面最近的点。</a:t>
            </a:r>
            <a:endParaRPr lang="zh-CN" altLang="en-US" dirty="0">
              <a:latin typeface="Tahoma" panose="020B0804030504040204" charset="0"/>
              <a:ea typeface="宋体" pitchFamily="2" charset="-122"/>
            </a:endParaRPr>
          </a:p>
        </p:txBody>
      </p:sp>
      <p:sp>
        <p:nvSpPr>
          <p:cNvPr id="643146" name="Text Box 74"/>
          <p:cNvSpPr txBox="1">
            <a:spLocks noChangeArrowheads="1"/>
          </p:cNvSpPr>
          <p:nvPr/>
        </p:nvSpPr>
        <p:spPr bwMode="auto">
          <a:xfrm>
            <a:off x="6400800" y="2286000"/>
            <a:ext cx="2743200" cy="3378200"/>
          </a:xfrm>
          <a:prstGeom prst="rect">
            <a:avLst/>
          </a:prstGeom>
          <a:noFill/>
          <a:ln>
            <a:noFill/>
          </a:ln>
          <a:effectLst/>
        </p:spPr>
        <p:txBody>
          <a:bodyPr>
            <a:spAutoFit/>
          </a:bodyPr>
          <a:lstStyle/>
          <a:p>
            <a:r>
              <a:rPr lang="zh-CN" altLang="en-US" sz="2400" dirty="0">
                <a:latin typeface="Tahoma" panose="020B0804030504040204" charset="0"/>
                <a:ea typeface="宋体" pitchFamily="2" charset="-122"/>
              </a:rPr>
              <a:t>具有最大间隔的线性分类器叫做</a:t>
            </a:r>
            <a:r>
              <a:rPr lang="zh-CN" altLang="en-US" sz="2400" dirty="0">
                <a:solidFill>
                  <a:schemeClr val="hlink"/>
                </a:solidFill>
                <a:latin typeface="Tahoma" panose="020B0804030504040204" charset="0"/>
                <a:ea typeface="宋体" pitchFamily="2" charset="-122"/>
              </a:rPr>
              <a:t>最大间隔线性分类器</a:t>
            </a:r>
            <a:r>
              <a:rPr lang="zh-CN" altLang="en-US" sz="2400" dirty="0">
                <a:latin typeface="Tahoma" panose="020B0804030504040204" charset="0"/>
                <a:ea typeface="宋体" pitchFamily="2" charset="-122"/>
              </a:rPr>
              <a:t>。</a:t>
            </a:r>
            <a:endParaRPr lang="zh-CN" altLang="en-US" sz="2400" dirty="0">
              <a:latin typeface="Tahoma" panose="020B0804030504040204" charset="0"/>
              <a:ea typeface="宋体" pitchFamily="2" charset="-122"/>
            </a:endParaRPr>
          </a:p>
          <a:p>
            <a:endParaRPr lang="zh-CN" altLang="en-US" sz="2400" dirty="0">
              <a:latin typeface="Tahoma" panose="020B0804030504040204" charset="0"/>
              <a:ea typeface="宋体" pitchFamily="2" charset="-122"/>
            </a:endParaRPr>
          </a:p>
          <a:p>
            <a:r>
              <a:rPr lang="zh-CN" altLang="en-US" sz="2400" dirty="0">
                <a:latin typeface="Tahoma" panose="020B0804030504040204" charset="0"/>
                <a:ea typeface="宋体" pitchFamily="2" charset="-122"/>
              </a:rPr>
              <a:t>其就是一种最简单的支持向量机(</a:t>
            </a:r>
            <a:r>
              <a:rPr lang="en-US" altLang="zh-CN" sz="2400" dirty="0">
                <a:latin typeface="Tahoma" panose="020B0804030504040204" charset="0"/>
                <a:ea typeface="宋体" pitchFamily="2" charset="-122"/>
              </a:rPr>
              <a:t>SVM) (</a:t>
            </a:r>
            <a:r>
              <a:rPr lang="zh-CN" altLang="en-US" sz="2400" dirty="0">
                <a:latin typeface="Tahoma" panose="020B0804030504040204" charset="0"/>
                <a:ea typeface="宋体" pitchFamily="2" charset="-122"/>
              </a:rPr>
              <a:t>称为线性支持向量机，即</a:t>
            </a:r>
            <a:r>
              <a:rPr lang="en-US" altLang="zh-CN" sz="2400" dirty="0">
                <a:latin typeface="Tahoma" panose="020B0804030504040204" charset="0"/>
                <a:ea typeface="宋体" pitchFamily="2" charset="-122"/>
              </a:rPr>
              <a:t>LSVM)</a:t>
            </a:r>
            <a:endParaRPr lang="en-US" altLang="zh-CN" sz="2400" dirty="0">
              <a:latin typeface="Tahoma" panose="020B0804030504040204" charset="0"/>
              <a:ea typeface="宋体" pitchFamily="2" charset="-122"/>
            </a:endParaRPr>
          </a:p>
        </p:txBody>
      </p:sp>
      <p:sp>
        <p:nvSpPr>
          <p:cNvPr id="643147" name="AutoShape 75"/>
          <p:cNvSpPr>
            <a:spLocks noChangeArrowheads="1"/>
          </p:cNvSpPr>
          <p:nvPr/>
        </p:nvSpPr>
        <p:spPr bwMode="auto">
          <a:xfrm>
            <a:off x="4641850" y="5867400"/>
            <a:ext cx="1758950" cy="381000"/>
          </a:xfrm>
          <a:prstGeom prst="wedgeRectCallout">
            <a:avLst>
              <a:gd name="adj1" fmla="val 64713"/>
              <a:gd name="adj2" fmla="val -86250"/>
            </a:avLst>
          </a:prstGeom>
          <a:solidFill>
            <a:srgbClr val="CCFFCC"/>
          </a:solidFill>
          <a:ln w="12700">
            <a:solidFill>
              <a:schemeClr val="tx1"/>
            </a:solidFill>
            <a:miter lim="800000"/>
          </a:ln>
          <a:effectLst/>
        </p:spPr>
        <p:txBody>
          <a:bodyPr/>
          <a:lstStyle/>
          <a:p>
            <a:pPr algn="ctr"/>
            <a:r>
              <a:rPr lang="zh-CN" altLang="en-US" sz="1600" dirty="0">
                <a:latin typeface="Tahoma" panose="020B0804030504040204" charset="0"/>
                <a:ea typeface="宋体" pitchFamily="2" charset="-122"/>
              </a:rPr>
              <a:t>线性支持向量机</a:t>
            </a:r>
            <a:endParaRPr lang="en-US" altLang="zh-CN" sz="1600" dirty="0">
              <a:latin typeface="Tahoma" panose="020B0804030504040204" charset="0"/>
              <a:ea typeface="宋体" pitchFamily="2" charset="-122"/>
            </a:endParaRPr>
          </a:p>
        </p:txBody>
      </p:sp>
      <p:sp>
        <p:nvSpPr>
          <p:cNvPr id="643136" name="Text Box 64"/>
          <p:cNvSpPr txBox="1">
            <a:spLocks noChangeArrowheads="1"/>
          </p:cNvSpPr>
          <p:nvPr/>
        </p:nvSpPr>
        <p:spPr bwMode="auto">
          <a:xfrm>
            <a:off x="4162425" y="1409700"/>
            <a:ext cx="4968875" cy="1814830"/>
          </a:xfrm>
          <a:prstGeom prst="rect">
            <a:avLst/>
          </a:prstGeom>
          <a:solidFill>
            <a:srgbClr val="CCFFCC"/>
          </a:solidFill>
          <a:ln w="28575">
            <a:solidFill>
              <a:schemeClr val="tx1"/>
            </a:solidFill>
            <a:miter lim="800000"/>
          </a:ln>
          <a:effectLst/>
        </p:spPr>
        <p:txBody>
          <a:bodyPr>
            <a:spAutoFit/>
          </a:bodyPr>
          <a:lstStyle/>
          <a:p>
            <a:r>
              <a:rPr lang="zh-CN" altLang="en-US" sz="2000" dirty="0">
                <a:latin typeface="Tahoma" panose="020B0804030504040204" charset="0"/>
                <a:ea typeface="宋体" pitchFamily="2" charset="-122"/>
              </a:rPr>
              <a:t> </a:t>
            </a:r>
            <a:endParaRPr lang="zh-CN" altLang="en-US" sz="2000" dirty="0">
              <a:latin typeface="Tahoma" panose="020B0804030504040204" charset="0"/>
              <a:ea typeface="宋体" pitchFamily="2" charset="-122"/>
            </a:endParaRPr>
          </a:p>
          <a:p>
            <a:r>
              <a:rPr lang="zh-CN" altLang="en-US" sz="2000" dirty="0">
                <a:latin typeface="Tahoma" panose="020B0804030504040204" charset="0"/>
                <a:ea typeface="宋体" pitchFamily="2" charset="-122"/>
              </a:rPr>
              <a:t>学习得到线性分类器，其对未知样本的预测能力与分类器间隔有如下关系：</a:t>
            </a:r>
            <a:endParaRPr lang="zh-CN" altLang="en-US" sz="2000" dirty="0">
              <a:latin typeface="Tahoma" panose="020B0804030504040204" charset="0"/>
              <a:ea typeface="宋体" pitchFamily="2" charset="-122"/>
            </a:endParaRPr>
          </a:p>
          <a:p>
            <a:pPr marL="457200" indent="-457200">
              <a:buAutoNum type="arabicPeriod"/>
            </a:pPr>
            <a:endParaRPr lang="zh-CN" altLang="en-US" sz="2000" dirty="0">
              <a:latin typeface="Tahoma" panose="020B0804030504040204" charset="0"/>
              <a:ea typeface="宋体" pitchFamily="2" charset="-122"/>
            </a:endParaRPr>
          </a:p>
          <a:p>
            <a:pPr marL="457200" indent="-457200">
              <a:buAutoNum type="arabicPeriod"/>
            </a:pPr>
            <a:endParaRPr lang="zh-CN" altLang="en-US" sz="2000" dirty="0">
              <a:latin typeface="Tahoma" panose="020B0804030504040204" charset="0"/>
              <a:ea typeface="宋体" pitchFamily="2" charset="-122"/>
            </a:endParaRPr>
          </a:p>
        </p:txBody>
      </p:sp>
      <p:graphicFrame>
        <p:nvGraphicFramePr>
          <p:cNvPr id="14392" name="Object 72"/>
          <p:cNvGraphicFramePr>
            <a:graphicFrameLocks noChangeAspect="1"/>
          </p:cNvGraphicFramePr>
          <p:nvPr/>
        </p:nvGraphicFramePr>
        <p:xfrm>
          <a:off x="5105400" y="2375535"/>
          <a:ext cx="3321050" cy="752475"/>
        </p:xfrm>
        <a:graphic>
          <a:graphicData uri="http://schemas.openxmlformats.org/presentationml/2006/ole">
            <mc:AlternateContent xmlns:mc="http://schemas.openxmlformats.org/markup-compatibility/2006">
              <mc:Choice xmlns:v="urn:schemas-microsoft-com:vml" Requires="v">
                <p:oleObj spid="_x0000_s2" name="" r:id="rId1" imgW="1854200" imgH="419100" progId="Equation.3">
                  <p:embed/>
                </p:oleObj>
              </mc:Choice>
              <mc:Fallback>
                <p:oleObj name="" r:id="rId1" imgW="1854200" imgH="419100" progId="Equation.3">
                  <p:embed/>
                  <p:pic>
                    <p:nvPicPr>
                      <p:cNvPr id="0" name="图片 3075"/>
                      <p:cNvPicPr/>
                      <p:nvPr/>
                    </p:nvPicPr>
                    <p:blipFill>
                      <a:blip r:embed="rId2"/>
                      <a:stretch>
                        <a:fillRect/>
                      </a:stretch>
                    </p:blipFill>
                    <p:spPr>
                      <a:xfrm>
                        <a:off x="5105400" y="2375535"/>
                        <a:ext cx="3321050" cy="752475"/>
                      </a:xfrm>
                      <a:prstGeom prst="rect">
                        <a:avLst/>
                      </a:prstGeom>
                      <a:noFill/>
                      <a:ln w="38100">
                        <a:noFill/>
                        <a:miter/>
                      </a:ln>
                    </p:spPr>
                  </p:pic>
                </p:oleObj>
              </mc:Fallback>
            </mc:AlternateContent>
          </a:graphicData>
        </a:graphic>
      </p:graphicFrame>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idx="1"/>
          </p:nvPr>
        </p:nvSpPr>
        <p:spPr>
          <a:xfrm>
            <a:off x="914400" y="1219200"/>
            <a:ext cx="7758113" cy="2133600"/>
          </a:xfrm>
        </p:spPr>
        <p:txBody>
          <a:bodyPr/>
          <a:lstStyle/>
          <a:p>
            <a:pPr>
              <a:buFont typeface="Wingdings" panose="05000000000000000000" pitchFamily="2" charset="2"/>
              <a:buChar char="Ø"/>
            </a:pPr>
            <a:r>
              <a:rPr lang="zh-CN" altLang="en-US" sz="2000" dirty="0">
                <a:ea typeface="宋体" pitchFamily="2" charset="-122"/>
              </a:rPr>
              <a:t>原则：分割的间隙越大越好，把两个类别的点分得越开越好</a:t>
            </a:r>
            <a:endParaRPr lang="zh-CN" altLang="en-US" sz="2000" dirty="0">
              <a:ea typeface="宋体" pitchFamily="2" charset="-122"/>
            </a:endParaRPr>
          </a:p>
          <a:p>
            <a:pPr>
              <a:buFont typeface="Wingdings" panose="05000000000000000000" pitchFamily="2" charset="2"/>
              <a:buChar char="Ø"/>
            </a:pPr>
            <a:r>
              <a:rPr lang="zh-CN" altLang="en-US" sz="2000" dirty="0">
                <a:ea typeface="宋体" pitchFamily="2" charset="-122"/>
              </a:rPr>
              <a:t>在</a:t>
            </a:r>
            <a:r>
              <a:rPr lang="en-US" altLang="zh-CN" sz="2000" dirty="0">
                <a:ea typeface="宋体" pitchFamily="2" charset="-122"/>
              </a:rPr>
              <a:t>SVM</a:t>
            </a:r>
            <a:r>
              <a:rPr lang="zh-CN" altLang="en-US" sz="2000" dirty="0">
                <a:ea typeface="宋体" pitchFamily="2" charset="-122"/>
              </a:rPr>
              <a:t>中，这种最大的分隔间隙称为</a:t>
            </a:r>
            <a:r>
              <a:rPr lang="en-US" altLang="zh-CN" sz="2000" dirty="0">
                <a:ea typeface="宋体" pitchFamily="2" charset="-122"/>
              </a:rPr>
              <a:t>Maximum Marginal</a:t>
            </a:r>
            <a:r>
              <a:rPr lang="zh-CN" altLang="en-US" sz="2000" dirty="0">
                <a:ea typeface="宋体" pitchFamily="2" charset="-122"/>
              </a:rPr>
              <a:t>，是</a:t>
            </a:r>
            <a:r>
              <a:rPr lang="en-US" altLang="zh-CN" sz="2000" dirty="0">
                <a:ea typeface="宋体" pitchFamily="2" charset="-122"/>
              </a:rPr>
              <a:t>SVM</a:t>
            </a:r>
            <a:r>
              <a:rPr lang="zh-CN" altLang="en-US" sz="2000" dirty="0">
                <a:ea typeface="宋体" pitchFamily="2" charset="-122"/>
              </a:rPr>
              <a:t>的一个理论基础。</a:t>
            </a:r>
            <a:endParaRPr lang="zh-CN" altLang="en-US" sz="2000" dirty="0">
              <a:ea typeface="宋体" pitchFamily="2" charset="-122"/>
            </a:endParaRPr>
          </a:p>
          <a:p>
            <a:pPr>
              <a:buFont typeface="Wingdings" panose="05000000000000000000" pitchFamily="2" charset="2"/>
              <a:buNone/>
            </a:pPr>
            <a:r>
              <a:rPr lang="zh-CN" altLang="en-US" sz="2400" dirty="0">
                <a:ea typeface="宋体" pitchFamily="2" charset="-122"/>
              </a:rPr>
              <a:t>   </a:t>
            </a:r>
            <a:endParaRPr lang="zh-CN" altLang="en-US" sz="2400" dirty="0">
              <a:ea typeface="宋体" pitchFamily="2" charset="-122"/>
            </a:endParaRPr>
          </a:p>
        </p:txBody>
      </p:sp>
      <p:pic>
        <p:nvPicPr>
          <p:cNvPr id="12292" name="Picture 5" descr="360截图2011111809250892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2805" y="4653136"/>
            <a:ext cx="43434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6" descr="360截图201111180924548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805" y="2628462"/>
            <a:ext cx="4343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Text Box 7"/>
          <p:cNvSpPr txBox="1">
            <a:spLocks noChangeArrowheads="1"/>
          </p:cNvSpPr>
          <p:nvPr/>
        </p:nvSpPr>
        <p:spPr bwMode="auto">
          <a:xfrm>
            <a:off x="5943600" y="3657600"/>
            <a:ext cx="2438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entury Gothic" panose="020B0502020202020204" pitchFamily="34" charset="0"/>
                <a:ea typeface="宋体" pitchFamily="2" charset="-122"/>
              </a:defRPr>
            </a:lvl1pPr>
            <a:lvl2pPr marL="742950" indent="-285750" eaLnBrk="0" hangingPunct="0">
              <a:defRPr>
                <a:solidFill>
                  <a:schemeClr val="tx1"/>
                </a:solidFill>
                <a:latin typeface="Century Gothic" panose="020B0502020202020204" pitchFamily="34" charset="0"/>
                <a:ea typeface="宋体" pitchFamily="2" charset="-122"/>
              </a:defRPr>
            </a:lvl2pPr>
            <a:lvl3pPr marL="1143000" indent="-228600" eaLnBrk="0" hangingPunct="0">
              <a:defRPr>
                <a:solidFill>
                  <a:schemeClr val="tx1"/>
                </a:solidFill>
                <a:latin typeface="Century Gothic" panose="020B0502020202020204" pitchFamily="34" charset="0"/>
                <a:ea typeface="宋体" pitchFamily="2" charset="-122"/>
              </a:defRPr>
            </a:lvl3pPr>
            <a:lvl4pPr marL="1600200" indent="-228600" eaLnBrk="0" hangingPunct="0">
              <a:defRPr>
                <a:solidFill>
                  <a:schemeClr val="tx1"/>
                </a:solidFill>
                <a:latin typeface="Century Gothic" panose="020B0502020202020204" pitchFamily="34" charset="0"/>
                <a:ea typeface="宋体" pitchFamily="2" charset="-122"/>
              </a:defRPr>
            </a:lvl4pPr>
            <a:lvl5pPr marL="2057400" indent="-228600" eaLnBrk="0" hangingPunct="0">
              <a:defRPr>
                <a:solidFill>
                  <a:schemeClr val="tx1"/>
                </a:solidFill>
                <a:latin typeface="Century Gothic" panose="020B0502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宋体" pitchFamily="2" charset="-122"/>
              </a:defRPr>
            </a:lvl9pPr>
          </a:lstStyle>
          <a:p>
            <a:pPr eaLnBrk="1" hangingPunct="1">
              <a:spcBef>
                <a:spcPct val="50000"/>
              </a:spcBef>
            </a:pPr>
            <a:endParaRPr lang="zh-CN" altLang="en-US"/>
          </a:p>
        </p:txBody>
      </p:sp>
      <p:sp>
        <p:nvSpPr>
          <p:cNvPr id="12295" name="Text Box 8"/>
          <p:cNvSpPr txBox="1">
            <a:spLocks noChangeArrowheads="1"/>
          </p:cNvSpPr>
          <p:nvPr/>
        </p:nvSpPr>
        <p:spPr bwMode="auto">
          <a:xfrm>
            <a:off x="5269158" y="2628462"/>
            <a:ext cx="3594949"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entury Gothic" panose="020B0502020202020204" pitchFamily="34" charset="0"/>
                <a:ea typeface="宋体" pitchFamily="2" charset="-122"/>
              </a:defRPr>
            </a:lvl1pPr>
            <a:lvl2pPr marL="742950" indent="-285750" eaLnBrk="0" hangingPunct="0">
              <a:defRPr>
                <a:solidFill>
                  <a:schemeClr val="tx1"/>
                </a:solidFill>
                <a:latin typeface="Century Gothic" panose="020B0502020202020204" pitchFamily="34" charset="0"/>
                <a:ea typeface="宋体" pitchFamily="2" charset="-122"/>
              </a:defRPr>
            </a:lvl2pPr>
            <a:lvl3pPr marL="1143000" indent="-228600" eaLnBrk="0" hangingPunct="0">
              <a:defRPr>
                <a:solidFill>
                  <a:schemeClr val="tx1"/>
                </a:solidFill>
                <a:latin typeface="Century Gothic" panose="020B0502020202020204" pitchFamily="34" charset="0"/>
                <a:ea typeface="宋体" pitchFamily="2" charset="-122"/>
              </a:defRPr>
            </a:lvl3pPr>
            <a:lvl4pPr marL="1600200" indent="-228600" eaLnBrk="0" hangingPunct="0">
              <a:defRPr>
                <a:solidFill>
                  <a:schemeClr val="tx1"/>
                </a:solidFill>
                <a:latin typeface="Century Gothic" panose="020B0502020202020204" pitchFamily="34" charset="0"/>
                <a:ea typeface="宋体" pitchFamily="2" charset="-122"/>
              </a:defRPr>
            </a:lvl4pPr>
            <a:lvl5pPr marL="2057400" indent="-228600" eaLnBrk="0" hangingPunct="0">
              <a:defRPr>
                <a:solidFill>
                  <a:schemeClr val="tx1"/>
                </a:solidFill>
                <a:latin typeface="Century Gothic" panose="020B0502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宋体" pitchFamily="2" charset="-122"/>
              </a:defRPr>
            </a:lvl9pPr>
          </a:lstStyle>
          <a:p>
            <a:pPr eaLnBrk="1" hangingPunct="1">
              <a:spcBef>
                <a:spcPct val="20000"/>
              </a:spcBef>
              <a:buClr>
                <a:schemeClr val="hlink"/>
              </a:buClr>
              <a:buFont typeface="Wingdings" panose="05000000000000000000" pitchFamily="2" charset="2"/>
              <a:buNone/>
            </a:pPr>
            <a:r>
              <a:rPr lang="en-US" altLang="zh-CN" sz="2000" dirty="0">
                <a:latin typeface="+mn-lt"/>
              </a:rPr>
              <a:t>Classifier Boundary</a:t>
            </a:r>
            <a:r>
              <a:rPr lang="zh-CN" altLang="en-US" sz="2000" dirty="0">
                <a:latin typeface="+mn-lt"/>
              </a:rPr>
              <a:t>就是</a:t>
            </a:r>
            <a:r>
              <a:rPr lang="en-US" altLang="zh-CN" sz="2000" dirty="0">
                <a:latin typeface="+mn-lt"/>
              </a:rPr>
              <a:t>f(x)</a:t>
            </a:r>
            <a:r>
              <a:rPr lang="zh-CN" altLang="en-US" sz="2000" dirty="0">
                <a:latin typeface="+mn-lt"/>
              </a:rPr>
              <a:t>，红色和蓝色的线（</a:t>
            </a:r>
            <a:r>
              <a:rPr lang="en-US" altLang="zh-CN" sz="2000" dirty="0">
                <a:latin typeface="+mn-lt"/>
              </a:rPr>
              <a:t>plus plane</a:t>
            </a:r>
            <a:r>
              <a:rPr lang="zh-CN" altLang="en-US" sz="2000" dirty="0">
                <a:latin typeface="+mn-lt"/>
              </a:rPr>
              <a:t>与</a:t>
            </a:r>
            <a:r>
              <a:rPr lang="en-US" altLang="zh-CN" sz="2000" dirty="0">
                <a:latin typeface="+mn-lt"/>
              </a:rPr>
              <a:t>minus plane</a:t>
            </a:r>
            <a:r>
              <a:rPr lang="zh-CN" altLang="en-US" sz="2000" dirty="0">
                <a:latin typeface="+mn-lt"/>
              </a:rPr>
              <a:t>）就是</a:t>
            </a:r>
            <a:r>
              <a:rPr lang="en-US" altLang="zh-CN" sz="2000" dirty="0">
                <a:latin typeface="+mn-lt"/>
              </a:rPr>
              <a:t>support vector</a:t>
            </a:r>
            <a:r>
              <a:rPr lang="zh-CN" altLang="en-US" sz="2000" dirty="0">
                <a:latin typeface="+mn-lt"/>
              </a:rPr>
              <a:t>所在的面</a:t>
            </a:r>
            <a:endParaRPr lang="en-US" altLang="zh-CN" sz="2000" dirty="0">
              <a:latin typeface="+mn-lt"/>
            </a:endParaRPr>
          </a:p>
          <a:p>
            <a:pPr eaLnBrk="1" hangingPunct="1">
              <a:spcBef>
                <a:spcPct val="20000"/>
              </a:spcBef>
              <a:buClr>
                <a:schemeClr val="hlink"/>
              </a:buClr>
              <a:buFont typeface="Wingdings" panose="05000000000000000000" pitchFamily="2" charset="2"/>
              <a:buNone/>
            </a:pPr>
            <a:endParaRPr lang="en-US" altLang="zh-CN" sz="2000" dirty="0">
              <a:latin typeface="+mn-lt"/>
            </a:endParaRPr>
          </a:p>
          <a:p>
            <a:pPr eaLnBrk="1" hangingPunct="1">
              <a:spcBef>
                <a:spcPct val="20000"/>
              </a:spcBef>
              <a:buClr>
                <a:schemeClr val="hlink"/>
              </a:buClr>
              <a:buFont typeface="Wingdings" panose="05000000000000000000" pitchFamily="2" charset="2"/>
              <a:buNone/>
            </a:pPr>
            <a:endParaRPr lang="en-US" altLang="zh-CN" sz="2000" dirty="0">
              <a:latin typeface="+mn-lt"/>
            </a:endParaRPr>
          </a:p>
          <a:p>
            <a:pPr eaLnBrk="1" hangingPunct="1">
              <a:spcBef>
                <a:spcPct val="20000"/>
              </a:spcBef>
              <a:buClr>
                <a:schemeClr val="hlink"/>
              </a:buClr>
              <a:buFont typeface="Wingdings" panose="05000000000000000000" pitchFamily="2" charset="2"/>
              <a:buNone/>
            </a:pPr>
            <a:endParaRPr lang="zh-CN" altLang="en-US" sz="2000" dirty="0">
              <a:latin typeface="+mn-lt"/>
            </a:endParaRPr>
          </a:p>
          <a:p>
            <a:pPr eaLnBrk="1" hangingPunct="1"/>
            <a:r>
              <a:rPr lang="zh-CN" altLang="en-US" sz="2000" dirty="0">
                <a:latin typeface="+mn-lt"/>
              </a:rPr>
              <a:t>红色、蓝色线之间的间隙就是我们要最大化的分类间的间隙</a:t>
            </a:r>
            <a:endParaRPr lang="zh-CN" altLang="en-US" sz="2000" dirty="0">
              <a:latin typeface="+mn-lt"/>
            </a:endParaRPr>
          </a:p>
          <a:p>
            <a:pPr eaLnBrk="1" hangingPunct="1">
              <a:spcBef>
                <a:spcPct val="50000"/>
              </a:spcBef>
            </a:pPr>
            <a:endParaRPr lang="zh-CN" altLang="en-US" dirty="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7" name="Rectangle 3"/>
          <p:cNvSpPr>
            <a:spLocks noGrp="1" noChangeArrowheads="1"/>
          </p:cNvSpPr>
          <p:nvPr>
            <p:ph type="body" sz="half" idx="1"/>
          </p:nvPr>
        </p:nvSpPr>
        <p:spPr>
          <a:xfrm>
            <a:off x="304800" y="3429000"/>
            <a:ext cx="8229600" cy="990600"/>
          </a:xfrm>
        </p:spPr>
        <p:txBody>
          <a:bodyPr vert="horz" wrap="square" lIns="91440" tIns="45720" rIns="91440" bIns="45720" numCol="1" anchor="t" anchorCtr="0" compatLnSpc="1"/>
          <a:lstStyle/>
          <a:p>
            <a:pPr>
              <a:buClr>
                <a:schemeClr val="tx1"/>
              </a:buClr>
              <a:buSzTx/>
              <a:buFontTx/>
            </a:pPr>
            <a:r>
              <a:rPr lang="en-US" altLang="zh-CN" sz="2400" dirty="0">
                <a:ea typeface="宋体" pitchFamily="2" charset="-122"/>
              </a:rPr>
              <a:t>Plus-plane   =    </a:t>
            </a:r>
            <a:r>
              <a:rPr lang="en-US" altLang="zh-CN" sz="2400" i="1" dirty="0">
                <a:ea typeface="宋体" pitchFamily="2" charset="-122"/>
              </a:rPr>
              <a:t>{ </a:t>
            </a:r>
            <a:r>
              <a:rPr lang="en-US" altLang="zh-CN" sz="2400" b="1" i="1" dirty="0">
                <a:ea typeface="宋体" pitchFamily="2" charset="-122"/>
              </a:rPr>
              <a:t>x</a:t>
            </a:r>
            <a:r>
              <a:rPr lang="en-US" altLang="zh-CN" sz="2400" i="1" dirty="0">
                <a:ea typeface="宋体" pitchFamily="2" charset="-122"/>
              </a:rPr>
              <a:t> : </a:t>
            </a:r>
            <a:r>
              <a:rPr lang="en-US" altLang="zh-CN" sz="2400" b="1" i="1" dirty="0">
                <a:ea typeface="宋体" pitchFamily="2" charset="-122"/>
              </a:rPr>
              <a:t>w</a:t>
            </a:r>
            <a:r>
              <a:rPr lang="en-US" altLang="zh-CN" sz="2400" i="1" dirty="0">
                <a:ea typeface="宋体" pitchFamily="2" charset="-122"/>
              </a:rPr>
              <a:t> . </a:t>
            </a:r>
            <a:r>
              <a:rPr lang="en-US" altLang="zh-CN" sz="2400" b="1" i="1" dirty="0">
                <a:ea typeface="宋体" pitchFamily="2" charset="-122"/>
              </a:rPr>
              <a:t>x</a:t>
            </a:r>
            <a:r>
              <a:rPr lang="en-US" altLang="zh-CN" sz="2400" i="1" dirty="0">
                <a:ea typeface="宋体" pitchFamily="2" charset="-122"/>
              </a:rPr>
              <a:t> + b = +1 }</a:t>
            </a:r>
            <a:endParaRPr lang="en-US" altLang="zh-CN" sz="2400" i="1" dirty="0">
              <a:ea typeface="宋体" pitchFamily="2" charset="-122"/>
            </a:endParaRPr>
          </a:p>
          <a:p>
            <a:pPr>
              <a:buClr>
                <a:schemeClr val="tx1"/>
              </a:buClr>
              <a:buSzTx/>
              <a:buFontTx/>
            </a:pPr>
            <a:r>
              <a:rPr lang="en-US" altLang="zh-CN" sz="2400" dirty="0">
                <a:ea typeface="宋体" pitchFamily="2" charset="-122"/>
              </a:rPr>
              <a:t>Minus-plane =   </a:t>
            </a:r>
            <a:r>
              <a:rPr lang="en-US" altLang="zh-CN" sz="2400" i="1" dirty="0">
                <a:ea typeface="宋体" pitchFamily="2" charset="-122"/>
              </a:rPr>
              <a:t>{ </a:t>
            </a:r>
            <a:r>
              <a:rPr lang="en-US" altLang="zh-CN" sz="2400" b="1" i="1" dirty="0">
                <a:ea typeface="宋体" pitchFamily="2" charset="-122"/>
              </a:rPr>
              <a:t>x</a:t>
            </a:r>
            <a:r>
              <a:rPr lang="en-US" altLang="zh-CN" sz="2400" i="1" dirty="0">
                <a:ea typeface="宋体" pitchFamily="2" charset="-122"/>
              </a:rPr>
              <a:t> : </a:t>
            </a:r>
            <a:r>
              <a:rPr lang="en-US" altLang="zh-CN" sz="2400" b="1" i="1" dirty="0">
                <a:ea typeface="宋体" pitchFamily="2" charset="-122"/>
              </a:rPr>
              <a:t>w</a:t>
            </a:r>
            <a:r>
              <a:rPr lang="en-US" altLang="zh-CN" sz="2400" i="1" dirty="0">
                <a:ea typeface="宋体" pitchFamily="2" charset="-122"/>
              </a:rPr>
              <a:t> . </a:t>
            </a:r>
            <a:r>
              <a:rPr lang="en-US" altLang="zh-CN" sz="2400" b="1" i="1" dirty="0">
                <a:ea typeface="宋体" pitchFamily="2" charset="-122"/>
              </a:rPr>
              <a:t>x</a:t>
            </a:r>
            <a:r>
              <a:rPr lang="en-US" altLang="zh-CN" sz="2400" i="1" dirty="0">
                <a:ea typeface="宋体" pitchFamily="2" charset="-122"/>
              </a:rPr>
              <a:t> + b = -1 }</a:t>
            </a:r>
            <a:endParaRPr lang="en-US" altLang="zh-CN" sz="2400" i="1" dirty="0">
              <a:ea typeface="宋体" pitchFamily="2" charset="-122"/>
            </a:endParaRPr>
          </a:p>
          <a:p>
            <a:pPr>
              <a:buClr>
                <a:schemeClr val="tx1"/>
              </a:buClr>
              <a:buSzTx/>
              <a:buFontTx/>
            </a:pPr>
            <a:endParaRPr lang="zh-CN" altLang="en-US" sz="2400" i="1" dirty="0">
              <a:ea typeface="宋体" pitchFamily="2" charset="-122"/>
            </a:endParaRPr>
          </a:p>
        </p:txBody>
      </p:sp>
      <p:graphicFrame>
        <p:nvGraphicFramePr>
          <p:cNvPr id="646272" name="Group 128"/>
          <p:cNvGraphicFramePr>
            <a:graphicFrameLocks noGrp="1"/>
          </p:cNvGraphicFramePr>
          <p:nvPr>
            <p:ph sz="half" idx="1"/>
          </p:nvPr>
        </p:nvGraphicFramePr>
        <p:xfrm>
          <a:off x="762000" y="4495800"/>
          <a:ext cx="7278688" cy="1676400"/>
        </p:xfrm>
        <a:graphic>
          <a:graphicData uri="http://schemas.openxmlformats.org/drawingml/2006/table">
            <a:tbl>
              <a:tblPr/>
              <a:tblGrid>
                <a:gridCol w="1819275"/>
                <a:gridCol w="1820863"/>
                <a:gridCol w="627062"/>
                <a:gridCol w="3011488"/>
              </a:tblGrid>
              <a:tr h="5588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0" i="0" u="none" strike="noStrike" cap="none" normalizeH="0" baseline="0">
                          <a:ln>
                            <a:noFill/>
                          </a:ln>
                          <a:solidFill>
                            <a:schemeClr val="tx1"/>
                          </a:solidFill>
                          <a:effectLst/>
                          <a:latin typeface="Tahoma" panose="020B0804030504040204" charset="0"/>
                          <a:ea typeface="宋体" pitchFamily="2" charset="-122"/>
                          <a:cs typeface="宋体" pitchFamily="2" charset="-122"/>
                        </a:rPr>
                        <a:t>Classify as..</a:t>
                      </a:r>
                      <a:endParaRPr kumimoji="0" lang="en-US" altLang="zh-CN" sz="2400" b="0" i="0" u="none" strike="noStrike" cap="none" normalizeH="0" baseline="0">
                        <a:ln>
                          <a:noFill/>
                        </a:ln>
                        <a:solidFill>
                          <a:schemeClr val="tx1"/>
                        </a:solidFill>
                        <a:effectLst/>
                        <a:latin typeface="Tahoma" panose="020B0804030504040204" charset="0"/>
                        <a:ea typeface="宋体" pitchFamily="2" charset="-122"/>
                        <a:cs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0" i="0" u="none" strike="noStrike" cap="none" normalizeH="0" baseline="0">
                          <a:ln>
                            <a:noFill/>
                          </a:ln>
                          <a:solidFill>
                            <a:schemeClr val="hlink"/>
                          </a:solidFill>
                          <a:effectLst/>
                          <a:latin typeface="Tahoma" panose="020B0804030504040204" charset="0"/>
                          <a:ea typeface="宋体" pitchFamily="2" charset="-122"/>
                          <a:cs typeface="宋体" pitchFamily="2" charset="-122"/>
                        </a:rPr>
                        <a:t>+1</a:t>
                      </a:r>
                      <a:endParaRPr kumimoji="0" lang="en-US" altLang="zh-CN" sz="2400" b="0" i="0" u="none" strike="noStrike" cap="none" normalizeH="0" baseline="0">
                        <a:ln>
                          <a:noFill/>
                        </a:ln>
                        <a:solidFill>
                          <a:schemeClr val="hlink"/>
                        </a:solidFill>
                        <a:effectLst/>
                        <a:latin typeface="Tahoma" panose="020B0804030504040204" charset="0"/>
                        <a:ea typeface="宋体" pitchFamily="2" charset="-122"/>
                        <a:cs typeface="宋体" pitchFamily="2" charset="-122"/>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0" i="0" u="none" strike="noStrike" cap="none" normalizeH="0" baseline="0">
                          <a:ln>
                            <a:noFill/>
                          </a:ln>
                          <a:solidFill>
                            <a:schemeClr val="hlink"/>
                          </a:solidFill>
                          <a:effectLst/>
                          <a:latin typeface="Tahoma" panose="020B0804030504040204" charset="0"/>
                          <a:ea typeface="宋体" pitchFamily="2" charset="-122"/>
                          <a:cs typeface="宋体" pitchFamily="2" charset="-122"/>
                        </a:rPr>
                        <a:t>if</a:t>
                      </a:r>
                      <a:endParaRPr kumimoji="0" lang="en-US" altLang="zh-CN" sz="2400" b="0" i="0" u="none" strike="noStrike" cap="none" normalizeH="0" baseline="0">
                        <a:ln>
                          <a:noFill/>
                        </a:ln>
                        <a:solidFill>
                          <a:schemeClr val="hlink"/>
                        </a:solidFill>
                        <a:effectLst/>
                        <a:latin typeface="Tahoma" panose="020B0804030504040204" charset="0"/>
                        <a:ea typeface="宋体" pitchFamily="2" charset="-122"/>
                        <a:cs typeface="宋体" pitchFamily="2" charset="-122"/>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1" i="1" u="none" strike="noStrike" cap="none" normalizeH="0" baseline="0">
                          <a:ln>
                            <a:noFill/>
                          </a:ln>
                          <a:solidFill>
                            <a:schemeClr val="hlink"/>
                          </a:solidFill>
                          <a:effectLst/>
                          <a:latin typeface="Tahoma" panose="020B0804030504040204" charset="0"/>
                          <a:ea typeface="宋体" pitchFamily="2" charset="-122"/>
                          <a:cs typeface="宋体" pitchFamily="2" charset="-122"/>
                        </a:rPr>
                        <a:t>w</a:t>
                      </a:r>
                      <a:r>
                        <a:rPr kumimoji="0" lang="en-US" altLang="zh-CN" sz="2400" b="0" i="1" u="none" strike="noStrike" cap="none" normalizeH="0" baseline="0">
                          <a:ln>
                            <a:noFill/>
                          </a:ln>
                          <a:solidFill>
                            <a:schemeClr val="hlink"/>
                          </a:solidFill>
                          <a:effectLst/>
                          <a:latin typeface="Tahoma" panose="020B0804030504040204" charset="0"/>
                          <a:ea typeface="宋体" pitchFamily="2" charset="-122"/>
                          <a:cs typeface="宋体" pitchFamily="2" charset="-122"/>
                        </a:rPr>
                        <a:t> . </a:t>
                      </a:r>
                      <a:r>
                        <a:rPr kumimoji="0" lang="en-US" altLang="zh-CN" sz="2400" b="1" i="1" u="none" strike="noStrike" cap="none" normalizeH="0" baseline="0">
                          <a:ln>
                            <a:noFill/>
                          </a:ln>
                          <a:solidFill>
                            <a:schemeClr val="hlink"/>
                          </a:solidFill>
                          <a:effectLst/>
                          <a:latin typeface="Tahoma" panose="020B0804030504040204" charset="0"/>
                          <a:ea typeface="宋体" pitchFamily="2" charset="-122"/>
                          <a:cs typeface="宋体" pitchFamily="2" charset="-122"/>
                        </a:rPr>
                        <a:t>x</a:t>
                      </a:r>
                      <a:r>
                        <a:rPr kumimoji="0" lang="en-US" altLang="zh-CN" sz="2400" b="0" i="1" u="none" strike="noStrike" cap="none" normalizeH="0" baseline="0">
                          <a:ln>
                            <a:noFill/>
                          </a:ln>
                          <a:solidFill>
                            <a:schemeClr val="hlink"/>
                          </a:solidFill>
                          <a:effectLst/>
                          <a:latin typeface="Tahoma" panose="020B0804030504040204" charset="0"/>
                          <a:ea typeface="宋体" pitchFamily="2" charset="-122"/>
                          <a:cs typeface="宋体" pitchFamily="2" charset="-122"/>
                        </a:rPr>
                        <a:t> + b &gt;= 1</a:t>
                      </a:r>
                      <a:endParaRPr kumimoji="0" lang="en-US" altLang="zh-CN" sz="2400" b="0" i="1" u="none" strike="noStrike" cap="none" normalizeH="0" baseline="0">
                        <a:ln>
                          <a:noFill/>
                        </a:ln>
                        <a:solidFill>
                          <a:schemeClr val="hlink"/>
                        </a:solidFill>
                        <a:effectLst/>
                        <a:latin typeface="Tahoma" panose="020B0804030504040204" charset="0"/>
                        <a:ea typeface="宋体" pitchFamily="2" charset="-122"/>
                        <a:cs typeface="宋体" pitchFamily="2" charset="-122"/>
                      </a:endParaRPr>
                    </a:p>
                  </a:txBody>
                  <a:tcPr horzOverflow="overflow">
                    <a:lnL>
                      <a:noFill/>
                    </a:lnL>
                    <a:lnR cap="flat">
                      <a:noFill/>
                    </a:lnR>
                    <a:lnT cap="flat">
                      <a:noFill/>
                    </a:lnT>
                    <a:lnB>
                      <a:noFill/>
                    </a:lnB>
                    <a:lnTlToBr>
                      <a:noFill/>
                    </a:lnTlToBr>
                    <a:lnBlToTr>
                      <a:noFill/>
                    </a:lnBlToTr>
                    <a:noFill/>
                  </a:tcPr>
                </a:tc>
              </a:tr>
              <a:tr h="5588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endParaRPr kumimoji="0" lang="zh-CN" altLang="en-US" sz="2400" b="0" i="0" u="none" strike="noStrike" cap="none" normalizeH="0" baseline="0">
                        <a:ln>
                          <a:noFill/>
                        </a:ln>
                        <a:solidFill>
                          <a:schemeClr val="tx1"/>
                        </a:solidFill>
                        <a:effectLst/>
                        <a:latin typeface="Tahoma" panose="020B0804030504040204" charset="0"/>
                        <a:ea typeface="宋体" pitchFamily="2" charset="-122"/>
                        <a:cs typeface="宋体" pitchFamily="2" charset="-122"/>
                      </a:endParaRP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0" i="0" u="none" strike="noStrike" cap="none" normalizeH="0" baseline="0">
                          <a:ln>
                            <a:noFill/>
                          </a:ln>
                          <a:solidFill>
                            <a:schemeClr val="folHlink"/>
                          </a:solidFill>
                          <a:effectLst/>
                          <a:latin typeface="Tahoma" panose="020B0804030504040204" charset="0"/>
                          <a:ea typeface="宋体" pitchFamily="2" charset="-122"/>
                          <a:cs typeface="宋体" pitchFamily="2" charset="-122"/>
                        </a:rPr>
                        <a:t>-1</a:t>
                      </a:r>
                      <a:endParaRPr kumimoji="0" lang="en-US" altLang="zh-CN" sz="2400" b="0" i="0" u="none" strike="noStrike" cap="none" normalizeH="0" baseline="0">
                        <a:ln>
                          <a:noFill/>
                        </a:ln>
                        <a:solidFill>
                          <a:schemeClr val="folHlink"/>
                        </a:solidFill>
                        <a:effectLst/>
                        <a:latin typeface="Tahoma" panose="020B0804030504040204" charset="0"/>
                        <a:ea typeface="宋体" pitchFamily="2" charset="-122"/>
                        <a:cs typeface="宋体" pitchFamily="2"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0" i="0" u="none" strike="noStrike" cap="none" normalizeH="0" baseline="0">
                          <a:ln>
                            <a:noFill/>
                          </a:ln>
                          <a:solidFill>
                            <a:schemeClr val="folHlink"/>
                          </a:solidFill>
                          <a:effectLst/>
                          <a:latin typeface="Tahoma" panose="020B0804030504040204" charset="0"/>
                          <a:ea typeface="宋体" pitchFamily="2" charset="-122"/>
                          <a:cs typeface="宋体" pitchFamily="2" charset="-122"/>
                        </a:rPr>
                        <a:t>if</a:t>
                      </a:r>
                      <a:endParaRPr kumimoji="0" lang="en-US" altLang="zh-CN" sz="2400" b="0" i="0" u="none" strike="noStrike" cap="none" normalizeH="0" baseline="0">
                        <a:ln>
                          <a:noFill/>
                        </a:ln>
                        <a:solidFill>
                          <a:schemeClr val="folHlink"/>
                        </a:solidFill>
                        <a:effectLst/>
                        <a:latin typeface="Tahoma" panose="020B0804030504040204" charset="0"/>
                        <a:ea typeface="宋体" pitchFamily="2" charset="-122"/>
                        <a:cs typeface="宋体" pitchFamily="2"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1" i="1" u="none" strike="noStrike" cap="none" normalizeH="0" baseline="0">
                          <a:ln>
                            <a:noFill/>
                          </a:ln>
                          <a:solidFill>
                            <a:schemeClr val="folHlink"/>
                          </a:solidFill>
                          <a:effectLst/>
                          <a:latin typeface="Tahoma" panose="020B0804030504040204" charset="0"/>
                          <a:ea typeface="宋体" pitchFamily="2" charset="-122"/>
                          <a:cs typeface="宋体" pitchFamily="2" charset="-122"/>
                        </a:rPr>
                        <a:t>w</a:t>
                      </a:r>
                      <a:r>
                        <a:rPr kumimoji="0" lang="en-US" altLang="zh-CN" sz="2400" b="0" i="1" u="none" strike="noStrike" cap="none" normalizeH="0" baseline="0">
                          <a:ln>
                            <a:noFill/>
                          </a:ln>
                          <a:solidFill>
                            <a:schemeClr val="folHlink"/>
                          </a:solidFill>
                          <a:effectLst/>
                          <a:latin typeface="Tahoma" panose="020B0804030504040204" charset="0"/>
                          <a:ea typeface="宋体" pitchFamily="2" charset="-122"/>
                          <a:cs typeface="宋体" pitchFamily="2" charset="-122"/>
                        </a:rPr>
                        <a:t> . </a:t>
                      </a:r>
                      <a:r>
                        <a:rPr kumimoji="0" lang="en-US" altLang="zh-CN" sz="2400" b="1" i="1" u="none" strike="noStrike" cap="none" normalizeH="0" baseline="0">
                          <a:ln>
                            <a:noFill/>
                          </a:ln>
                          <a:solidFill>
                            <a:schemeClr val="folHlink"/>
                          </a:solidFill>
                          <a:effectLst/>
                          <a:latin typeface="Tahoma" panose="020B0804030504040204" charset="0"/>
                          <a:ea typeface="宋体" pitchFamily="2" charset="-122"/>
                          <a:cs typeface="宋体" pitchFamily="2" charset="-122"/>
                        </a:rPr>
                        <a:t>x</a:t>
                      </a:r>
                      <a:r>
                        <a:rPr kumimoji="0" lang="en-US" altLang="zh-CN" sz="2400" b="0" i="1" u="none" strike="noStrike" cap="none" normalizeH="0" baseline="0">
                          <a:ln>
                            <a:noFill/>
                          </a:ln>
                          <a:solidFill>
                            <a:schemeClr val="folHlink"/>
                          </a:solidFill>
                          <a:effectLst/>
                          <a:latin typeface="Tahoma" panose="020B0804030504040204" charset="0"/>
                          <a:ea typeface="宋体" pitchFamily="2" charset="-122"/>
                          <a:cs typeface="宋体" pitchFamily="2" charset="-122"/>
                        </a:rPr>
                        <a:t> + b &lt;= -1</a:t>
                      </a:r>
                      <a:endParaRPr kumimoji="0" lang="en-US" altLang="zh-CN" sz="2400" b="0" i="1" u="none" strike="noStrike" cap="none" normalizeH="0" baseline="0">
                        <a:ln>
                          <a:noFill/>
                        </a:ln>
                        <a:solidFill>
                          <a:schemeClr val="folHlink"/>
                        </a:solidFill>
                        <a:effectLst/>
                        <a:latin typeface="Tahoma" panose="020B0804030504040204" charset="0"/>
                        <a:ea typeface="宋体" pitchFamily="2" charset="-122"/>
                        <a:cs typeface="宋体" pitchFamily="2" charset="-122"/>
                      </a:endParaRPr>
                    </a:p>
                  </a:txBody>
                  <a:tcPr horzOverflow="overflow">
                    <a:lnL>
                      <a:noFill/>
                    </a:lnL>
                    <a:lnR cap="flat">
                      <a:noFill/>
                    </a:lnR>
                    <a:lnT>
                      <a:noFill/>
                    </a:lnT>
                    <a:lnB>
                      <a:noFill/>
                    </a:lnB>
                    <a:lnTlToBr>
                      <a:noFill/>
                    </a:lnTlToBr>
                    <a:lnBlToTr>
                      <a:noFill/>
                    </a:lnBlToTr>
                    <a:noFill/>
                  </a:tcPr>
                </a:tc>
              </a:tr>
              <a:tr h="5588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endParaRPr kumimoji="0" lang="zh-CN" altLang="en-US" sz="2400" b="0" i="0" u="none" strike="noStrike" cap="none" normalizeH="0" baseline="0">
                        <a:ln>
                          <a:noFill/>
                        </a:ln>
                        <a:solidFill>
                          <a:schemeClr val="tx1"/>
                        </a:solidFill>
                        <a:effectLst/>
                        <a:latin typeface="Tahoma" panose="020B0804030504040204" charset="0"/>
                        <a:ea typeface="宋体" pitchFamily="2" charset="-122"/>
                        <a:cs typeface="宋体" pitchFamily="2" charset="-122"/>
                      </a:endParaRPr>
                    </a:p>
                  </a:txBody>
                  <a:tcPr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zh-CN" altLang="en-US" sz="2400" b="0" i="0" u="none" strike="noStrike" cap="none" normalizeH="0" baseline="0">
                          <a:ln>
                            <a:noFill/>
                          </a:ln>
                          <a:solidFill>
                            <a:schemeClr val="tx1"/>
                          </a:solidFill>
                          <a:effectLst/>
                          <a:latin typeface="Tahoma" panose="020B0804030504040204" charset="0"/>
                          <a:ea typeface="宋体" pitchFamily="2" charset="-122"/>
                          <a:cs typeface="宋体" pitchFamily="2" charset="-122"/>
                        </a:rPr>
                        <a:t>不可分情况</a:t>
                      </a:r>
                      <a:endParaRPr kumimoji="0" lang="zh-CN" altLang="en-US" sz="2400" b="0" i="0" u="none" strike="noStrike" cap="none" normalizeH="0" baseline="0">
                        <a:ln>
                          <a:noFill/>
                        </a:ln>
                        <a:solidFill>
                          <a:schemeClr val="tx1"/>
                        </a:solidFill>
                        <a:effectLst/>
                        <a:latin typeface="Tahoma" panose="020B0804030504040204" charset="0"/>
                        <a:ea typeface="宋体" pitchFamily="2" charset="-122"/>
                        <a:cs typeface="宋体" pitchFamily="2" charset="-122"/>
                      </a:endParaRP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0" i="0" u="none" strike="noStrike" cap="none" normalizeH="0" baseline="0">
                          <a:ln>
                            <a:noFill/>
                          </a:ln>
                          <a:solidFill>
                            <a:schemeClr val="tx1"/>
                          </a:solidFill>
                          <a:effectLst/>
                          <a:latin typeface="Tahoma" panose="020B0804030504040204" charset="0"/>
                          <a:ea typeface="宋体" pitchFamily="2" charset="-122"/>
                          <a:cs typeface="宋体" pitchFamily="2" charset="-122"/>
                        </a:rPr>
                        <a:t>if</a:t>
                      </a:r>
                      <a:endParaRPr kumimoji="0" lang="en-US" altLang="zh-CN" sz="2400" b="0" i="0" u="none" strike="noStrike" cap="none" normalizeH="0" baseline="0">
                        <a:ln>
                          <a:noFill/>
                        </a:ln>
                        <a:solidFill>
                          <a:schemeClr val="tx1"/>
                        </a:solidFill>
                        <a:effectLst/>
                        <a:latin typeface="Tahoma" panose="020B0804030504040204" charset="0"/>
                        <a:ea typeface="宋体" pitchFamily="2" charset="-122"/>
                        <a:cs typeface="宋体" pitchFamily="2" charset="-122"/>
                      </a:endParaRP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0" i="1" u="none" strike="noStrike" cap="none" normalizeH="0" baseline="0">
                          <a:ln>
                            <a:noFill/>
                          </a:ln>
                          <a:solidFill>
                            <a:schemeClr val="tx1"/>
                          </a:solidFill>
                          <a:effectLst/>
                          <a:latin typeface="Tahoma" panose="020B0804030504040204" charset="0"/>
                          <a:ea typeface="宋体" pitchFamily="2" charset="-122"/>
                          <a:cs typeface="宋体" pitchFamily="2" charset="-122"/>
                        </a:rPr>
                        <a:t>-1 &lt; </a:t>
                      </a:r>
                      <a:r>
                        <a:rPr kumimoji="0" lang="en-US" altLang="zh-CN" sz="2400" b="1" i="1" u="none" strike="noStrike" cap="none" normalizeH="0" baseline="0">
                          <a:ln>
                            <a:noFill/>
                          </a:ln>
                          <a:solidFill>
                            <a:schemeClr val="tx1"/>
                          </a:solidFill>
                          <a:effectLst/>
                          <a:latin typeface="Tahoma" panose="020B0804030504040204" charset="0"/>
                          <a:ea typeface="宋体" pitchFamily="2" charset="-122"/>
                          <a:cs typeface="宋体" pitchFamily="2" charset="-122"/>
                        </a:rPr>
                        <a:t>w</a:t>
                      </a:r>
                      <a:r>
                        <a:rPr kumimoji="0" lang="en-US" altLang="zh-CN" sz="2400" b="0" i="1" u="none" strike="noStrike" cap="none" normalizeH="0" baseline="0">
                          <a:ln>
                            <a:noFill/>
                          </a:ln>
                          <a:solidFill>
                            <a:schemeClr val="tx1"/>
                          </a:solidFill>
                          <a:effectLst/>
                          <a:latin typeface="Tahoma" panose="020B0804030504040204" charset="0"/>
                          <a:ea typeface="宋体" pitchFamily="2" charset="-122"/>
                          <a:cs typeface="宋体" pitchFamily="2" charset="-122"/>
                        </a:rPr>
                        <a:t> . </a:t>
                      </a:r>
                      <a:r>
                        <a:rPr kumimoji="0" lang="en-US" altLang="zh-CN" sz="2400" b="1" i="1" u="none" strike="noStrike" cap="none" normalizeH="0" baseline="0">
                          <a:ln>
                            <a:noFill/>
                          </a:ln>
                          <a:solidFill>
                            <a:schemeClr val="tx1"/>
                          </a:solidFill>
                          <a:effectLst/>
                          <a:latin typeface="Tahoma" panose="020B0804030504040204" charset="0"/>
                          <a:ea typeface="宋体" pitchFamily="2" charset="-122"/>
                          <a:cs typeface="宋体" pitchFamily="2" charset="-122"/>
                        </a:rPr>
                        <a:t>x</a:t>
                      </a:r>
                      <a:r>
                        <a:rPr kumimoji="0" lang="en-US" altLang="zh-CN" sz="2400" b="0" i="1" u="none" strike="noStrike" cap="none" normalizeH="0" baseline="0">
                          <a:ln>
                            <a:noFill/>
                          </a:ln>
                          <a:solidFill>
                            <a:schemeClr val="tx1"/>
                          </a:solidFill>
                          <a:effectLst/>
                          <a:latin typeface="Tahoma" panose="020B0804030504040204" charset="0"/>
                          <a:ea typeface="宋体" pitchFamily="2" charset="-122"/>
                          <a:cs typeface="宋体" pitchFamily="2" charset="-122"/>
                        </a:rPr>
                        <a:t> + b &lt; 1</a:t>
                      </a:r>
                      <a:endParaRPr kumimoji="0" lang="en-US" altLang="zh-CN" sz="2400" b="0" i="1" u="none" strike="noStrike" cap="none" normalizeH="0" baseline="0">
                        <a:ln>
                          <a:noFill/>
                        </a:ln>
                        <a:solidFill>
                          <a:schemeClr val="tx1"/>
                        </a:solidFill>
                        <a:effectLst/>
                        <a:latin typeface="Tahoma" panose="020B0804030504040204" charset="0"/>
                        <a:ea typeface="宋体" pitchFamily="2" charset="-122"/>
                        <a:cs typeface="宋体" pitchFamily="2" charset="-122"/>
                      </a:endParaRPr>
                    </a:p>
                  </a:txBody>
                  <a:tcPr horzOverflow="overflow">
                    <a:lnL>
                      <a:noFill/>
                    </a:lnL>
                    <a:lnR cap="flat">
                      <a:noFill/>
                    </a:lnR>
                    <a:lnT>
                      <a:noFill/>
                    </a:lnT>
                    <a:lnB cap="flat">
                      <a:noFill/>
                    </a:lnB>
                    <a:lnTlToBr>
                      <a:noFill/>
                    </a:lnTlToBr>
                    <a:lnBlToTr>
                      <a:noFill/>
                    </a:lnBlToTr>
                    <a:noFill/>
                  </a:tcPr>
                </a:tc>
              </a:tr>
            </a:tbl>
          </a:graphicData>
        </a:graphic>
      </p:graphicFrame>
      <p:sp>
        <p:nvSpPr>
          <p:cNvPr id="646260" name="Rectangle 116"/>
          <p:cNvSpPr>
            <a:spLocks noGrp="1" noChangeArrowheads="1"/>
          </p:cNvSpPr>
          <p:nvPr>
            <p:ph type="title"/>
          </p:nvPr>
        </p:nvSpPr>
        <p:spPr/>
        <p:txBody>
          <a:bodyPr vert="horz" wrap="square" lIns="91440" tIns="45720" rIns="91440" bIns="45720" numCol="1" anchor="b" anchorCtr="0" compatLnSpc="1"/>
          <a:lstStyle/>
          <a:p>
            <a:r>
              <a:rPr lang="zh-CN" altLang="en-US" sz="3200" b="1" dirty="0">
                <a:ea typeface="宋体" pitchFamily="2" charset="-122"/>
              </a:rPr>
              <a:t>具体化分类超平面及其间隔</a:t>
            </a:r>
            <a:endParaRPr lang="zh-CN" altLang="en-US" sz="3200" b="1" dirty="0">
              <a:ea typeface="宋体" pitchFamily="2" charset="-122"/>
            </a:endParaRPr>
          </a:p>
        </p:txBody>
      </p:sp>
      <p:sp>
        <p:nvSpPr>
          <p:cNvPr id="646261" name="Line 117"/>
          <p:cNvSpPr>
            <a:spLocks noChangeShapeType="1"/>
          </p:cNvSpPr>
          <p:nvPr/>
        </p:nvSpPr>
        <p:spPr bwMode="auto">
          <a:xfrm rot="-23199335">
            <a:off x="1758950" y="2014538"/>
            <a:ext cx="2971800" cy="0"/>
          </a:xfrm>
          <a:prstGeom prst="line">
            <a:avLst/>
          </a:prstGeom>
          <a:noFill/>
          <a:ln w="12700">
            <a:solidFill>
              <a:schemeClr va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6262" name="Line 118"/>
          <p:cNvSpPr>
            <a:spLocks noChangeShapeType="1"/>
          </p:cNvSpPr>
          <p:nvPr/>
        </p:nvSpPr>
        <p:spPr bwMode="auto">
          <a:xfrm rot="-23199335">
            <a:off x="1905000" y="2305050"/>
            <a:ext cx="2971800"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6263" name="Line 119"/>
          <p:cNvSpPr>
            <a:spLocks noChangeShapeType="1"/>
          </p:cNvSpPr>
          <p:nvPr/>
        </p:nvSpPr>
        <p:spPr bwMode="auto">
          <a:xfrm rot="-23199335">
            <a:off x="2049463" y="2593975"/>
            <a:ext cx="2971800" cy="0"/>
          </a:xfrm>
          <a:prstGeom prst="line">
            <a:avLst/>
          </a:prstGeom>
          <a:noFill/>
          <a:ln w="12700">
            <a:solidFill>
              <a:schemeClr val="fo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46264" name="Text Box 120"/>
          <p:cNvSpPr txBox="1">
            <a:spLocks noChangeArrowheads="1"/>
          </p:cNvSpPr>
          <p:nvPr/>
        </p:nvSpPr>
        <p:spPr bwMode="auto">
          <a:xfrm>
            <a:off x="5029200" y="1143000"/>
            <a:ext cx="1447800" cy="396875"/>
          </a:xfrm>
          <a:prstGeom prst="rect">
            <a:avLst/>
          </a:prstGeom>
          <a:noFill/>
          <a:ln>
            <a:noFill/>
          </a:ln>
          <a:effectLst/>
        </p:spPr>
        <p:txBody>
          <a:bodyPr>
            <a:spAutoFit/>
          </a:bodyPr>
          <a:lstStyle>
            <a:lvl1pPr marL="342900" indent="-342900">
              <a:spcBef>
                <a:spcPct val="0"/>
              </a:spcBef>
              <a:defRPr sz="2400">
                <a:solidFill>
                  <a:schemeClr val="tx1"/>
                </a:solidFill>
                <a:latin typeface="Tahoma" panose="020B0804030504040204" charset="0"/>
                <a:ea typeface="宋体" pitchFamily="2" charset="-122"/>
              </a:defRPr>
            </a:lvl1pPr>
            <a:lvl2pPr>
              <a:spcBef>
                <a:spcPct val="0"/>
              </a:spcBef>
              <a:defRPr sz="2400">
                <a:solidFill>
                  <a:schemeClr val="tx1"/>
                </a:solidFill>
                <a:latin typeface="Tahoma" panose="020B0804030504040204" charset="0"/>
                <a:ea typeface="宋体" pitchFamily="2" charset="-122"/>
              </a:defRPr>
            </a:lvl2pPr>
            <a:lvl3pPr>
              <a:spcBef>
                <a:spcPct val="0"/>
              </a:spcBef>
              <a:defRPr sz="2400">
                <a:solidFill>
                  <a:schemeClr val="tx1"/>
                </a:solidFill>
                <a:latin typeface="Tahoma" panose="020B0804030504040204" charset="0"/>
                <a:ea typeface="宋体" pitchFamily="2" charset="-122"/>
              </a:defRPr>
            </a:lvl3pPr>
            <a:lvl4pPr>
              <a:spcBef>
                <a:spcPct val="0"/>
              </a:spcBef>
              <a:defRPr sz="2400">
                <a:solidFill>
                  <a:schemeClr val="tx1"/>
                </a:solidFill>
                <a:latin typeface="Tahoma" panose="020B0804030504040204" charset="0"/>
                <a:ea typeface="宋体" pitchFamily="2" charset="-122"/>
              </a:defRPr>
            </a:lvl4pPr>
            <a:lvl5pPr>
              <a:spcBef>
                <a:spcPct val="0"/>
              </a:spcBef>
              <a:defRPr sz="2400">
                <a:solidFill>
                  <a:schemeClr val="tx1"/>
                </a:solidFill>
                <a:latin typeface="Tahoma" panose="020B0804030504040204" charset="0"/>
                <a:ea typeface="宋体" pitchFamily="2" charset="-122"/>
              </a:defRPr>
            </a:lvl5pPr>
            <a:lvl6pPr fontAlgn="base">
              <a:spcBef>
                <a:spcPct val="0"/>
              </a:spcBef>
              <a:spcAft>
                <a:spcPct val="0"/>
              </a:spcAft>
              <a:defRPr sz="2400">
                <a:solidFill>
                  <a:schemeClr val="tx1"/>
                </a:solidFill>
                <a:latin typeface="Tahoma" panose="020B0804030504040204" charset="0"/>
                <a:ea typeface="宋体" pitchFamily="2" charset="-122"/>
              </a:defRPr>
            </a:lvl6pPr>
            <a:lvl7pPr fontAlgn="base">
              <a:spcBef>
                <a:spcPct val="0"/>
              </a:spcBef>
              <a:spcAft>
                <a:spcPct val="0"/>
              </a:spcAft>
              <a:defRPr sz="2400">
                <a:solidFill>
                  <a:schemeClr val="tx1"/>
                </a:solidFill>
                <a:latin typeface="Tahoma" panose="020B0804030504040204" charset="0"/>
                <a:ea typeface="宋体" pitchFamily="2" charset="-122"/>
              </a:defRPr>
            </a:lvl7pPr>
            <a:lvl8pPr fontAlgn="base">
              <a:spcBef>
                <a:spcPct val="0"/>
              </a:spcBef>
              <a:spcAft>
                <a:spcPct val="0"/>
              </a:spcAft>
              <a:defRPr sz="2400">
                <a:solidFill>
                  <a:schemeClr val="tx1"/>
                </a:solidFill>
                <a:latin typeface="Tahoma" panose="020B0804030504040204" charset="0"/>
                <a:ea typeface="宋体" pitchFamily="2" charset="-122"/>
              </a:defRPr>
            </a:lvl8pPr>
            <a:lvl9pPr fontAlgn="base">
              <a:spcBef>
                <a:spcPct val="0"/>
              </a:spcBef>
              <a:spcAft>
                <a:spcPct val="0"/>
              </a:spcAft>
              <a:defRPr sz="2400">
                <a:solidFill>
                  <a:schemeClr val="tx1"/>
                </a:solidFill>
                <a:latin typeface="Tahoma" panose="020B0804030504040204" charset="0"/>
                <a:ea typeface="宋体"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0" i="0" u="none" strike="noStrike" kern="1200" cap="none" spc="0" normalizeH="0" baseline="0" noProof="0">
                <a:ln>
                  <a:noFill/>
                </a:ln>
                <a:solidFill>
                  <a:schemeClr val="hlink"/>
                </a:solidFill>
                <a:effectLst/>
                <a:uLnTx/>
                <a:uFillTx/>
                <a:latin typeface="Tahoma" panose="020B0804030504040204" charset="0"/>
                <a:ea typeface="宋体" pitchFamily="2" charset="-122"/>
                <a:cs typeface="宋体" pitchFamily="2" charset="-122"/>
              </a:rPr>
              <a:t>Plus-Plane</a:t>
            </a:r>
            <a:endParaRPr kumimoji="0" lang="en-US" altLang="zh-CN" sz="2000" b="0" i="0" u="none" strike="noStrike" kern="1200" cap="none" spc="0" normalizeH="0" baseline="0" noProof="0">
              <a:ln>
                <a:noFill/>
              </a:ln>
              <a:solidFill>
                <a:schemeClr val="hlink"/>
              </a:solidFill>
              <a:effectLst/>
              <a:uLnTx/>
              <a:uFillTx/>
              <a:latin typeface="Tahoma" panose="020B0804030504040204" charset="0"/>
              <a:ea typeface="宋体" pitchFamily="2" charset="-122"/>
              <a:cs typeface="宋体" pitchFamily="2" charset="-122"/>
            </a:endParaRPr>
          </a:p>
        </p:txBody>
      </p:sp>
      <p:sp>
        <p:nvSpPr>
          <p:cNvPr id="646265" name="Text Box 121"/>
          <p:cNvSpPr txBox="1">
            <a:spLocks noChangeArrowheads="1"/>
          </p:cNvSpPr>
          <p:nvPr/>
        </p:nvSpPr>
        <p:spPr bwMode="auto">
          <a:xfrm>
            <a:off x="5715000" y="1905000"/>
            <a:ext cx="1981200" cy="396875"/>
          </a:xfrm>
          <a:prstGeom prst="rect">
            <a:avLst/>
          </a:prstGeom>
          <a:noFill/>
          <a:ln>
            <a:noFill/>
          </a:ln>
          <a:effectLst/>
        </p:spPr>
        <p:txBody>
          <a:bodyPr>
            <a:spAutoFit/>
          </a:bodyPr>
          <a:lstStyle>
            <a:lvl1pPr marL="342900" indent="-342900">
              <a:spcBef>
                <a:spcPct val="0"/>
              </a:spcBef>
              <a:defRPr sz="2400">
                <a:solidFill>
                  <a:schemeClr val="tx1"/>
                </a:solidFill>
                <a:latin typeface="Tahoma" panose="020B0804030504040204" charset="0"/>
                <a:ea typeface="宋体" pitchFamily="2" charset="-122"/>
              </a:defRPr>
            </a:lvl1pPr>
            <a:lvl2pPr>
              <a:spcBef>
                <a:spcPct val="0"/>
              </a:spcBef>
              <a:defRPr sz="2400">
                <a:solidFill>
                  <a:schemeClr val="tx1"/>
                </a:solidFill>
                <a:latin typeface="Tahoma" panose="020B0804030504040204" charset="0"/>
                <a:ea typeface="宋体" pitchFamily="2" charset="-122"/>
              </a:defRPr>
            </a:lvl2pPr>
            <a:lvl3pPr>
              <a:spcBef>
                <a:spcPct val="0"/>
              </a:spcBef>
              <a:defRPr sz="2400">
                <a:solidFill>
                  <a:schemeClr val="tx1"/>
                </a:solidFill>
                <a:latin typeface="Tahoma" panose="020B0804030504040204" charset="0"/>
                <a:ea typeface="宋体" pitchFamily="2" charset="-122"/>
              </a:defRPr>
            </a:lvl3pPr>
            <a:lvl4pPr>
              <a:spcBef>
                <a:spcPct val="0"/>
              </a:spcBef>
              <a:defRPr sz="2400">
                <a:solidFill>
                  <a:schemeClr val="tx1"/>
                </a:solidFill>
                <a:latin typeface="Tahoma" panose="020B0804030504040204" charset="0"/>
                <a:ea typeface="宋体" pitchFamily="2" charset="-122"/>
              </a:defRPr>
            </a:lvl4pPr>
            <a:lvl5pPr>
              <a:spcBef>
                <a:spcPct val="0"/>
              </a:spcBef>
              <a:defRPr sz="2400">
                <a:solidFill>
                  <a:schemeClr val="tx1"/>
                </a:solidFill>
                <a:latin typeface="Tahoma" panose="020B0804030504040204" charset="0"/>
                <a:ea typeface="宋体" pitchFamily="2" charset="-122"/>
              </a:defRPr>
            </a:lvl5pPr>
            <a:lvl6pPr fontAlgn="base">
              <a:spcBef>
                <a:spcPct val="0"/>
              </a:spcBef>
              <a:spcAft>
                <a:spcPct val="0"/>
              </a:spcAft>
              <a:defRPr sz="2400">
                <a:solidFill>
                  <a:schemeClr val="tx1"/>
                </a:solidFill>
                <a:latin typeface="Tahoma" panose="020B0804030504040204" charset="0"/>
                <a:ea typeface="宋体" pitchFamily="2" charset="-122"/>
              </a:defRPr>
            </a:lvl6pPr>
            <a:lvl7pPr fontAlgn="base">
              <a:spcBef>
                <a:spcPct val="0"/>
              </a:spcBef>
              <a:spcAft>
                <a:spcPct val="0"/>
              </a:spcAft>
              <a:defRPr sz="2400">
                <a:solidFill>
                  <a:schemeClr val="tx1"/>
                </a:solidFill>
                <a:latin typeface="Tahoma" panose="020B0804030504040204" charset="0"/>
                <a:ea typeface="宋体" pitchFamily="2" charset="-122"/>
              </a:defRPr>
            </a:lvl7pPr>
            <a:lvl8pPr fontAlgn="base">
              <a:spcBef>
                <a:spcPct val="0"/>
              </a:spcBef>
              <a:spcAft>
                <a:spcPct val="0"/>
              </a:spcAft>
              <a:defRPr sz="2400">
                <a:solidFill>
                  <a:schemeClr val="tx1"/>
                </a:solidFill>
                <a:latin typeface="Tahoma" panose="020B0804030504040204" charset="0"/>
                <a:ea typeface="宋体" pitchFamily="2" charset="-122"/>
              </a:defRPr>
            </a:lvl8pPr>
            <a:lvl9pPr fontAlgn="base">
              <a:spcBef>
                <a:spcPct val="0"/>
              </a:spcBef>
              <a:spcAft>
                <a:spcPct val="0"/>
              </a:spcAft>
              <a:defRPr sz="2400">
                <a:solidFill>
                  <a:schemeClr val="tx1"/>
                </a:solidFill>
                <a:latin typeface="Tahoma" panose="020B0804030504040204" charset="0"/>
                <a:ea typeface="宋体"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0" i="0" u="none" strike="noStrike" kern="1200" cap="none" spc="0" normalizeH="0" baseline="0" noProof="0">
                <a:ln>
                  <a:noFill/>
                </a:ln>
                <a:solidFill>
                  <a:schemeClr val="folHlink"/>
                </a:solidFill>
                <a:effectLst/>
                <a:uLnTx/>
                <a:uFillTx/>
                <a:latin typeface="Tahoma" panose="020B0804030504040204" charset="0"/>
                <a:ea typeface="宋体" pitchFamily="2" charset="-122"/>
                <a:cs typeface="宋体" pitchFamily="2" charset="-122"/>
              </a:rPr>
              <a:t>Minus-Plane</a:t>
            </a:r>
            <a:endParaRPr kumimoji="0" lang="en-US" altLang="zh-CN" sz="2000" b="0" i="0" u="none" strike="noStrike" kern="1200" cap="none" spc="0" normalizeH="0" baseline="0" noProof="0">
              <a:ln>
                <a:noFill/>
              </a:ln>
              <a:solidFill>
                <a:schemeClr val="folHlink"/>
              </a:solidFill>
              <a:effectLst/>
              <a:uLnTx/>
              <a:uFillTx/>
              <a:latin typeface="Tahoma" panose="020B0804030504040204" charset="0"/>
              <a:ea typeface="宋体" pitchFamily="2" charset="-122"/>
              <a:cs typeface="宋体" pitchFamily="2" charset="-122"/>
            </a:endParaRPr>
          </a:p>
        </p:txBody>
      </p:sp>
      <p:sp>
        <p:nvSpPr>
          <p:cNvPr id="20501" name="Freeform 122"/>
          <p:cNvSpPr/>
          <p:nvPr/>
        </p:nvSpPr>
        <p:spPr>
          <a:xfrm>
            <a:off x="4718050" y="1992313"/>
            <a:ext cx="1055688" cy="150812"/>
          </a:xfrm>
          <a:custGeom>
            <a:avLst/>
            <a:gdLst/>
            <a:ahLst/>
            <a:cxnLst>
              <a:cxn ang="0">
                <a:pos x="1055688" y="117475"/>
              </a:cxn>
              <a:cxn ang="0">
                <a:pos x="246063" y="130175"/>
              </a:cxn>
              <a:cxn ang="0">
                <a:pos x="82550" y="82550"/>
              </a:cxn>
              <a:cxn ang="0">
                <a:pos x="12700" y="36512"/>
              </a:cxn>
              <a:cxn ang="0">
                <a:pos x="0" y="0"/>
              </a:cxn>
            </a:cxnLst>
            <a:rect l="0" t="0" r="0" b="0"/>
            <a:pathLst>
              <a:path w="665" h="95">
                <a:moveTo>
                  <a:pt x="665" y="74"/>
                </a:moveTo>
                <a:cubicBezTo>
                  <a:pt x="347" y="95"/>
                  <a:pt x="517" y="91"/>
                  <a:pt x="155" y="82"/>
                </a:cubicBezTo>
                <a:cubicBezTo>
                  <a:pt x="119" y="74"/>
                  <a:pt x="87" y="63"/>
                  <a:pt x="52" y="52"/>
                </a:cubicBezTo>
                <a:cubicBezTo>
                  <a:pt x="37" y="42"/>
                  <a:pt x="14" y="40"/>
                  <a:pt x="8" y="23"/>
                </a:cubicBezTo>
                <a:cubicBezTo>
                  <a:pt x="5" y="15"/>
                  <a:pt x="0" y="0"/>
                  <a:pt x="0" y="0"/>
                </a:cubicBezTo>
              </a:path>
            </a:pathLst>
          </a:custGeom>
          <a:noFill/>
          <a:ln w="38100" cap="flat" cmpd="sng">
            <a:solidFill>
              <a:schemeClr val="folHlink">
                <a:alpha val="100000"/>
              </a:schemeClr>
            </a:solidFill>
            <a:prstDash val="solid"/>
            <a:round/>
            <a:headEnd type="none" w="med" len="med"/>
            <a:tailEnd type="triangle" w="med" len="med"/>
          </a:ln>
        </p:spPr>
        <p:txBody>
          <a:bodyPr/>
          <a:lstStyle/>
          <a:p>
            <a:endParaRPr lang="zh-CN" altLang="en-US"/>
          </a:p>
        </p:txBody>
      </p:sp>
      <p:sp>
        <p:nvSpPr>
          <p:cNvPr id="20502" name="Freeform 123"/>
          <p:cNvSpPr/>
          <p:nvPr/>
        </p:nvSpPr>
        <p:spPr>
          <a:xfrm>
            <a:off x="4402138" y="1395413"/>
            <a:ext cx="692150" cy="128587"/>
          </a:xfrm>
          <a:custGeom>
            <a:avLst/>
            <a:gdLst/>
            <a:ahLst/>
            <a:cxnLst>
              <a:cxn ang="0">
                <a:pos x="692150" y="0"/>
              </a:cxn>
              <a:cxn ang="0">
                <a:pos x="585788" y="46037"/>
              </a:cxn>
              <a:cxn ang="0">
                <a:pos x="433388" y="104775"/>
              </a:cxn>
              <a:cxn ang="0">
                <a:pos x="304800" y="128587"/>
              </a:cxn>
              <a:cxn ang="0">
                <a:pos x="93663" y="93662"/>
              </a:cxn>
              <a:cxn ang="0">
                <a:pos x="0" y="23812"/>
              </a:cxn>
            </a:cxnLst>
            <a:rect l="0" t="0" r="0" b="0"/>
            <a:pathLst>
              <a:path w="436" h="81">
                <a:moveTo>
                  <a:pt x="436" y="0"/>
                </a:moveTo>
                <a:cubicBezTo>
                  <a:pt x="411" y="8"/>
                  <a:pt x="394" y="21"/>
                  <a:pt x="369" y="29"/>
                </a:cubicBezTo>
                <a:cubicBezTo>
                  <a:pt x="340" y="49"/>
                  <a:pt x="308" y="59"/>
                  <a:pt x="273" y="66"/>
                </a:cubicBezTo>
                <a:cubicBezTo>
                  <a:pt x="246" y="71"/>
                  <a:pt x="192" y="81"/>
                  <a:pt x="192" y="81"/>
                </a:cubicBezTo>
                <a:cubicBezTo>
                  <a:pt x="127" y="76"/>
                  <a:pt x="110" y="75"/>
                  <a:pt x="59" y="59"/>
                </a:cubicBezTo>
                <a:cubicBezTo>
                  <a:pt x="38" y="45"/>
                  <a:pt x="23" y="26"/>
                  <a:pt x="0" y="15"/>
                </a:cubicBezTo>
              </a:path>
            </a:pathLst>
          </a:custGeom>
          <a:noFill/>
          <a:ln w="38100" cap="flat" cmpd="sng">
            <a:solidFill>
              <a:schemeClr val="hlink">
                <a:alpha val="100000"/>
              </a:schemeClr>
            </a:solidFill>
            <a:prstDash val="solid"/>
            <a:round/>
            <a:headEnd type="none" w="med" len="med"/>
            <a:tailEnd type="triangle" w="med" len="med"/>
          </a:ln>
        </p:spPr>
        <p:txBody>
          <a:bodyPr/>
          <a:lstStyle/>
          <a:p>
            <a:endParaRPr lang="zh-CN" altLang="en-US"/>
          </a:p>
        </p:txBody>
      </p:sp>
      <p:sp>
        <p:nvSpPr>
          <p:cNvPr id="646268" name="Text Box 124"/>
          <p:cNvSpPr txBox="1">
            <a:spLocks noChangeArrowheads="1"/>
          </p:cNvSpPr>
          <p:nvPr/>
        </p:nvSpPr>
        <p:spPr bwMode="auto">
          <a:xfrm>
            <a:off x="5943600" y="1524000"/>
            <a:ext cx="2438400" cy="396875"/>
          </a:xfrm>
          <a:prstGeom prst="rect">
            <a:avLst/>
          </a:prstGeom>
          <a:noFill/>
          <a:ln>
            <a:noFill/>
          </a:ln>
          <a:effectLst/>
        </p:spPr>
        <p:txBody>
          <a:bodyPr>
            <a:spAutoFit/>
          </a:bodyPr>
          <a:lstStyle>
            <a:lvl1pPr marL="342900" indent="-342900">
              <a:spcBef>
                <a:spcPct val="0"/>
              </a:spcBef>
              <a:defRPr sz="2400">
                <a:solidFill>
                  <a:schemeClr val="tx1"/>
                </a:solidFill>
                <a:latin typeface="Tahoma" panose="020B0804030504040204" charset="0"/>
                <a:ea typeface="宋体" pitchFamily="2" charset="-122"/>
              </a:defRPr>
            </a:lvl1pPr>
            <a:lvl2pPr>
              <a:spcBef>
                <a:spcPct val="0"/>
              </a:spcBef>
              <a:defRPr sz="2400">
                <a:solidFill>
                  <a:schemeClr val="tx1"/>
                </a:solidFill>
                <a:latin typeface="Tahoma" panose="020B0804030504040204" charset="0"/>
                <a:ea typeface="宋体" pitchFamily="2" charset="-122"/>
              </a:defRPr>
            </a:lvl2pPr>
            <a:lvl3pPr>
              <a:spcBef>
                <a:spcPct val="0"/>
              </a:spcBef>
              <a:defRPr sz="2400">
                <a:solidFill>
                  <a:schemeClr val="tx1"/>
                </a:solidFill>
                <a:latin typeface="Tahoma" panose="020B0804030504040204" charset="0"/>
                <a:ea typeface="宋体" pitchFamily="2" charset="-122"/>
              </a:defRPr>
            </a:lvl3pPr>
            <a:lvl4pPr>
              <a:spcBef>
                <a:spcPct val="0"/>
              </a:spcBef>
              <a:defRPr sz="2400">
                <a:solidFill>
                  <a:schemeClr val="tx1"/>
                </a:solidFill>
                <a:latin typeface="Tahoma" panose="020B0804030504040204" charset="0"/>
                <a:ea typeface="宋体" pitchFamily="2" charset="-122"/>
              </a:defRPr>
            </a:lvl4pPr>
            <a:lvl5pPr>
              <a:spcBef>
                <a:spcPct val="0"/>
              </a:spcBef>
              <a:defRPr sz="2400">
                <a:solidFill>
                  <a:schemeClr val="tx1"/>
                </a:solidFill>
                <a:latin typeface="Tahoma" panose="020B0804030504040204" charset="0"/>
                <a:ea typeface="宋体" pitchFamily="2" charset="-122"/>
              </a:defRPr>
            </a:lvl5pPr>
            <a:lvl6pPr fontAlgn="base">
              <a:spcBef>
                <a:spcPct val="0"/>
              </a:spcBef>
              <a:spcAft>
                <a:spcPct val="0"/>
              </a:spcAft>
              <a:defRPr sz="2400">
                <a:solidFill>
                  <a:schemeClr val="tx1"/>
                </a:solidFill>
                <a:latin typeface="Tahoma" panose="020B0804030504040204" charset="0"/>
                <a:ea typeface="宋体" pitchFamily="2" charset="-122"/>
              </a:defRPr>
            </a:lvl6pPr>
            <a:lvl7pPr fontAlgn="base">
              <a:spcBef>
                <a:spcPct val="0"/>
              </a:spcBef>
              <a:spcAft>
                <a:spcPct val="0"/>
              </a:spcAft>
              <a:defRPr sz="2400">
                <a:solidFill>
                  <a:schemeClr val="tx1"/>
                </a:solidFill>
                <a:latin typeface="Tahoma" panose="020B0804030504040204" charset="0"/>
                <a:ea typeface="宋体" pitchFamily="2" charset="-122"/>
              </a:defRPr>
            </a:lvl7pPr>
            <a:lvl8pPr fontAlgn="base">
              <a:spcBef>
                <a:spcPct val="0"/>
              </a:spcBef>
              <a:spcAft>
                <a:spcPct val="0"/>
              </a:spcAft>
              <a:defRPr sz="2400">
                <a:solidFill>
                  <a:schemeClr val="tx1"/>
                </a:solidFill>
                <a:latin typeface="Tahoma" panose="020B0804030504040204" charset="0"/>
                <a:ea typeface="宋体" pitchFamily="2" charset="-122"/>
              </a:defRPr>
            </a:lvl8pPr>
            <a:lvl9pPr fontAlgn="base">
              <a:spcBef>
                <a:spcPct val="0"/>
              </a:spcBef>
              <a:spcAft>
                <a:spcPct val="0"/>
              </a:spcAft>
              <a:defRPr sz="2400">
                <a:solidFill>
                  <a:schemeClr val="tx1"/>
                </a:solidFill>
                <a:latin typeface="Tahoma" panose="020B0804030504040204" charset="0"/>
                <a:ea typeface="宋体"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Classifier Boundary</a:t>
            </a:r>
            <a:endPar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endParaRPr>
          </a:p>
        </p:txBody>
      </p:sp>
      <p:sp>
        <p:nvSpPr>
          <p:cNvPr id="20504" name="Freeform 125"/>
          <p:cNvSpPr/>
          <p:nvPr/>
        </p:nvSpPr>
        <p:spPr>
          <a:xfrm>
            <a:off x="4530725" y="1735138"/>
            <a:ext cx="1465263" cy="69850"/>
          </a:xfrm>
          <a:custGeom>
            <a:avLst/>
            <a:gdLst/>
            <a:ahLst/>
            <a:cxnLst>
              <a:cxn ang="0">
                <a:pos x="1465263" y="0"/>
              </a:cxn>
              <a:cxn ang="0">
                <a:pos x="1125538" y="69850"/>
              </a:cxn>
              <a:cxn ang="0">
                <a:pos x="574675" y="58738"/>
              </a:cxn>
              <a:cxn ang="0">
                <a:pos x="0" y="11113"/>
              </a:cxn>
            </a:cxnLst>
            <a:rect l="0" t="0" r="0" b="0"/>
            <a:pathLst>
              <a:path w="923" h="44">
                <a:moveTo>
                  <a:pt x="923" y="0"/>
                </a:moveTo>
                <a:cubicBezTo>
                  <a:pt x="857" y="34"/>
                  <a:pt x="782" y="37"/>
                  <a:pt x="709" y="44"/>
                </a:cubicBezTo>
                <a:cubicBezTo>
                  <a:pt x="593" y="42"/>
                  <a:pt x="478" y="42"/>
                  <a:pt x="362" y="37"/>
                </a:cubicBezTo>
                <a:cubicBezTo>
                  <a:pt x="241" y="32"/>
                  <a:pt x="122" y="7"/>
                  <a:pt x="0" y="7"/>
                </a:cubicBezTo>
              </a:path>
            </a:pathLst>
          </a:custGeom>
          <a:noFill/>
          <a:ln w="38100" cap="flat" cmpd="sng">
            <a:solidFill>
              <a:schemeClr val="tx1">
                <a:alpha val="100000"/>
              </a:schemeClr>
            </a:solidFill>
            <a:prstDash val="solid"/>
            <a:round/>
            <a:headEnd type="none" w="med" len="med"/>
            <a:tailEnd type="triangle" w="med" len="med"/>
          </a:ln>
        </p:spPr>
        <p:txBody>
          <a:bodyPr/>
          <a:lstStyle/>
          <a:p>
            <a:endParaRPr lang="zh-CN" altLang="en-US"/>
          </a:p>
        </p:txBody>
      </p:sp>
      <p:sp>
        <p:nvSpPr>
          <p:cNvPr id="646270" name="Text Box 126"/>
          <p:cNvSpPr txBox="1">
            <a:spLocks noChangeArrowheads="1"/>
          </p:cNvSpPr>
          <p:nvPr/>
        </p:nvSpPr>
        <p:spPr bwMode="auto">
          <a:xfrm rot="-1586986">
            <a:off x="1371600" y="1192213"/>
            <a:ext cx="3048000" cy="854075"/>
          </a:xfrm>
          <a:prstGeom prst="rect">
            <a:avLst/>
          </a:prstGeom>
          <a:noFill/>
          <a:ln>
            <a:noFill/>
          </a:ln>
          <a:effectLst/>
        </p:spPr>
        <p:txBody>
          <a:bodyPr>
            <a:spAutoFit/>
          </a:bodyPr>
          <a:lstStyle/>
          <a:p>
            <a:pPr marL="342900" indent="-342900" algn="ctr"/>
            <a:r>
              <a:rPr lang="en-US" altLang="zh-CN" dirty="0">
                <a:solidFill>
                  <a:schemeClr val="hlink"/>
                </a:solidFill>
                <a:latin typeface="Tahoma" panose="020B0804030504040204" charset="0"/>
                <a:ea typeface="宋体" pitchFamily="2" charset="-122"/>
              </a:rPr>
              <a:t>zone</a:t>
            </a:r>
            <a:endParaRPr lang="en-US" altLang="zh-CN" dirty="0">
              <a:solidFill>
                <a:schemeClr val="hlink"/>
              </a:solidFill>
              <a:latin typeface="Tahoma" panose="020B0804030504040204" charset="0"/>
              <a:ea typeface="宋体" pitchFamily="2" charset="-122"/>
            </a:endParaRPr>
          </a:p>
          <a:p>
            <a:pPr marL="342900" indent="-342900" algn="ctr"/>
            <a:r>
              <a:rPr lang="zh-CN" altLang="en-US" dirty="0">
                <a:solidFill>
                  <a:schemeClr val="hlink"/>
                </a:solidFill>
                <a:latin typeface="Tahoma" panose="020B0804030504040204" charset="0"/>
                <a:ea typeface="宋体" pitchFamily="2" charset="-122"/>
              </a:rPr>
              <a:t>“</a:t>
            </a:r>
            <a:r>
              <a:rPr lang="en-US" altLang="zh-CN" dirty="0">
                <a:solidFill>
                  <a:schemeClr val="hlink"/>
                </a:solidFill>
                <a:latin typeface="Tahoma" panose="020B0804030504040204" charset="0"/>
                <a:ea typeface="宋体" pitchFamily="2" charset="-122"/>
              </a:rPr>
              <a:t>Predict Class = +1”</a:t>
            </a:r>
            <a:endParaRPr lang="en-US" altLang="zh-CN" dirty="0">
              <a:solidFill>
                <a:schemeClr val="hlink"/>
              </a:solidFill>
              <a:latin typeface="Tahoma" panose="020B0804030504040204" charset="0"/>
              <a:ea typeface="宋体" pitchFamily="2" charset="-122"/>
            </a:endParaRPr>
          </a:p>
        </p:txBody>
      </p:sp>
      <p:sp>
        <p:nvSpPr>
          <p:cNvPr id="646271" name="Text Box 127"/>
          <p:cNvSpPr txBox="1">
            <a:spLocks noChangeArrowheads="1"/>
          </p:cNvSpPr>
          <p:nvPr/>
        </p:nvSpPr>
        <p:spPr bwMode="auto">
          <a:xfrm rot="-1586986">
            <a:off x="2293938" y="2547938"/>
            <a:ext cx="2887663" cy="701675"/>
          </a:xfrm>
          <a:prstGeom prst="rect">
            <a:avLst/>
          </a:prstGeom>
          <a:noFill/>
          <a:ln>
            <a:noFill/>
          </a:ln>
          <a:effectLst/>
        </p:spPr>
        <p:txBody>
          <a:bodyPr>
            <a:spAutoFit/>
          </a:bodyPr>
          <a:lstStyle/>
          <a:p>
            <a:pPr marL="342900" indent="-342900" algn="ctr"/>
            <a:r>
              <a:rPr lang="zh-CN" altLang="en-US" dirty="0">
                <a:solidFill>
                  <a:schemeClr val="folHlink"/>
                </a:solidFill>
                <a:latin typeface="Tahoma" panose="020B0804030504040204" charset="0"/>
                <a:ea typeface="宋体" pitchFamily="2" charset="-122"/>
              </a:rPr>
              <a:t>“</a:t>
            </a:r>
            <a:r>
              <a:rPr lang="en-US" altLang="zh-CN" dirty="0">
                <a:solidFill>
                  <a:schemeClr val="folHlink"/>
                </a:solidFill>
                <a:latin typeface="Tahoma" panose="020B0804030504040204" charset="0"/>
                <a:ea typeface="宋体" pitchFamily="2" charset="-122"/>
              </a:rPr>
              <a:t>Predict Class = -1” zone</a:t>
            </a:r>
            <a:endParaRPr lang="en-US" altLang="zh-CN" dirty="0">
              <a:solidFill>
                <a:schemeClr val="folHlink"/>
              </a:solidFill>
              <a:latin typeface="Tahoma" panose="020B0804030504040204" charset="0"/>
              <a:ea typeface="宋体" pitchFamily="2"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7" name="Rectangle 3"/>
          <p:cNvSpPr>
            <a:spLocks noGrp="1" noChangeArrowheads="1"/>
          </p:cNvSpPr>
          <p:nvPr>
            <p:ph type="body" sz="half" idx="1"/>
          </p:nvPr>
        </p:nvSpPr>
        <p:spPr>
          <a:xfrm>
            <a:off x="304800" y="3429000"/>
            <a:ext cx="8686800" cy="3048000"/>
          </a:xfrm>
        </p:spPr>
        <p:txBody>
          <a:bodyPr vert="horz" wrap="square" lIns="91440" tIns="45720" rIns="91440" bIns="45720" numCol="1" anchor="t" anchorCtr="0" compatLnSpc="1"/>
          <a:lstStyle/>
          <a:p>
            <a:pPr>
              <a:buClr>
                <a:schemeClr val="tx1"/>
              </a:buClr>
              <a:buSzTx/>
              <a:buFontTx/>
            </a:pPr>
            <a:r>
              <a:rPr lang="en-US" altLang="zh-CN" sz="2400" dirty="0">
                <a:ea typeface="宋体" pitchFamily="2" charset="-122"/>
              </a:rPr>
              <a:t>Plus-plane   =    </a:t>
            </a:r>
            <a:r>
              <a:rPr lang="en-US" altLang="zh-CN" sz="2400" i="1" dirty="0">
                <a:ea typeface="宋体" pitchFamily="2" charset="-122"/>
              </a:rPr>
              <a:t>{ </a:t>
            </a:r>
            <a:r>
              <a:rPr lang="en-US" altLang="zh-CN" sz="2400" b="1" i="1" dirty="0">
                <a:ea typeface="宋体" pitchFamily="2" charset="-122"/>
              </a:rPr>
              <a:t>x</a:t>
            </a:r>
            <a:r>
              <a:rPr lang="en-US" altLang="zh-CN" sz="2400" i="1" dirty="0">
                <a:ea typeface="宋体" pitchFamily="2" charset="-122"/>
              </a:rPr>
              <a:t> : </a:t>
            </a:r>
            <a:r>
              <a:rPr lang="en-US" altLang="zh-CN" sz="2400" b="1" i="1" dirty="0">
                <a:ea typeface="宋体" pitchFamily="2" charset="-122"/>
              </a:rPr>
              <a:t>w</a:t>
            </a:r>
            <a:r>
              <a:rPr lang="en-US" altLang="zh-CN" sz="2400" i="1" dirty="0">
                <a:ea typeface="宋体" pitchFamily="2" charset="-122"/>
              </a:rPr>
              <a:t> . </a:t>
            </a:r>
            <a:r>
              <a:rPr lang="en-US" altLang="zh-CN" sz="2400" b="1" i="1" dirty="0">
                <a:ea typeface="宋体" pitchFamily="2" charset="-122"/>
              </a:rPr>
              <a:t>x</a:t>
            </a:r>
            <a:r>
              <a:rPr lang="en-US" altLang="zh-CN" sz="2400" i="1" dirty="0">
                <a:ea typeface="宋体" pitchFamily="2" charset="-122"/>
              </a:rPr>
              <a:t> + b = +1 }</a:t>
            </a:r>
            <a:endParaRPr lang="en-US" altLang="zh-CN" sz="2400" i="1" dirty="0">
              <a:ea typeface="宋体" pitchFamily="2" charset="-122"/>
            </a:endParaRPr>
          </a:p>
          <a:p>
            <a:pPr>
              <a:buClr>
                <a:schemeClr val="tx1"/>
              </a:buClr>
              <a:buSzTx/>
              <a:buFontTx/>
            </a:pPr>
            <a:r>
              <a:rPr lang="en-US" altLang="zh-CN" sz="2400" dirty="0">
                <a:ea typeface="宋体" pitchFamily="2" charset="-122"/>
              </a:rPr>
              <a:t>Minus-plane =   </a:t>
            </a:r>
            <a:r>
              <a:rPr lang="en-US" altLang="zh-CN" sz="2400" i="1" dirty="0">
                <a:ea typeface="宋体" pitchFamily="2" charset="-122"/>
              </a:rPr>
              <a:t>{ </a:t>
            </a:r>
            <a:r>
              <a:rPr lang="en-US" altLang="zh-CN" sz="2400" b="1" i="1" dirty="0">
                <a:ea typeface="宋体" pitchFamily="2" charset="-122"/>
              </a:rPr>
              <a:t>x</a:t>
            </a:r>
            <a:r>
              <a:rPr lang="en-US" altLang="zh-CN" sz="2400" i="1" dirty="0">
                <a:ea typeface="宋体" pitchFamily="2" charset="-122"/>
              </a:rPr>
              <a:t> : </a:t>
            </a:r>
            <a:r>
              <a:rPr lang="en-US" altLang="zh-CN" sz="2400" b="1" i="1" dirty="0">
                <a:ea typeface="宋体" pitchFamily="2" charset="-122"/>
              </a:rPr>
              <a:t>w</a:t>
            </a:r>
            <a:r>
              <a:rPr lang="en-US" altLang="zh-CN" sz="2400" i="1" dirty="0">
                <a:ea typeface="宋体" pitchFamily="2" charset="-122"/>
              </a:rPr>
              <a:t> . </a:t>
            </a:r>
            <a:r>
              <a:rPr lang="en-US" altLang="zh-CN" sz="2400" b="1" i="1" dirty="0">
                <a:ea typeface="宋体" pitchFamily="2" charset="-122"/>
              </a:rPr>
              <a:t>x</a:t>
            </a:r>
            <a:r>
              <a:rPr lang="en-US" altLang="zh-CN" sz="2400" i="1" dirty="0">
                <a:ea typeface="宋体" pitchFamily="2" charset="-122"/>
              </a:rPr>
              <a:t> + b = -1 }</a:t>
            </a:r>
            <a:endParaRPr lang="en-US" altLang="zh-CN" sz="2400" i="1" dirty="0">
              <a:ea typeface="宋体" pitchFamily="2" charset="-122"/>
            </a:endParaRPr>
          </a:p>
          <a:p>
            <a:pPr>
              <a:buClr>
                <a:schemeClr val="tx1"/>
              </a:buClr>
              <a:buSzTx/>
              <a:buFontTx/>
            </a:pPr>
            <a:r>
              <a:rPr lang="zh-CN" altLang="en-US" sz="2400" dirty="0">
                <a:ea typeface="宋体" pitchFamily="2" charset="-122"/>
              </a:rPr>
              <a:t>向量</a:t>
            </a:r>
            <a:r>
              <a:rPr lang="en-US" altLang="zh-CN" sz="2400" dirty="0">
                <a:ea typeface="宋体" pitchFamily="2" charset="-122"/>
              </a:rPr>
              <a:t> </a:t>
            </a:r>
            <a:r>
              <a:rPr lang="en-US" altLang="zh-CN" sz="2400" b="1" dirty="0">
                <a:ea typeface="宋体" pitchFamily="2" charset="-122"/>
              </a:rPr>
              <a:t>w</a:t>
            </a:r>
            <a:r>
              <a:rPr lang="en-US" altLang="zh-CN" sz="2400" dirty="0">
                <a:ea typeface="宋体" pitchFamily="2" charset="-122"/>
              </a:rPr>
              <a:t> </a:t>
            </a:r>
            <a:r>
              <a:rPr lang="zh-CN" altLang="en-US" sz="2400" dirty="0">
                <a:ea typeface="宋体" pitchFamily="2" charset="-122"/>
              </a:rPr>
              <a:t>与 </a:t>
            </a:r>
            <a:r>
              <a:rPr lang="en-US" altLang="zh-CN" sz="2400" dirty="0">
                <a:ea typeface="宋体" pitchFamily="2" charset="-122"/>
              </a:rPr>
              <a:t>Plus Plane </a:t>
            </a:r>
            <a:r>
              <a:rPr lang="zh-CN" altLang="en-US" sz="2400" dirty="0">
                <a:ea typeface="宋体" pitchFamily="2" charset="-122"/>
              </a:rPr>
              <a:t>垂直</a:t>
            </a:r>
            <a:endParaRPr lang="en-US" altLang="zh-CN" sz="2400" dirty="0">
              <a:ea typeface="宋体" pitchFamily="2" charset="-122"/>
            </a:endParaRPr>
          </a:p>
          <a:p>
            <a:pPr>
              <a:buClr>
                <a:schemeClr val="tx1"/>
              </a:buClr>
              <a:buSzTx/>
              <a:buFontTx/>
            </a:pPr>
            <a:r>
              <a:rPr lang="zh-CN" altLang="en-US" sz="2400" dirty="0">
                <a:ea typeface="宋体" pitchFamily="2" charset="-122"/>
              </a:rPr>
              <a:t>设 </a:t>
            </a:r>
            <a:r>
              <a:rPr lang="en-US" altLang="zh-CN" sz="2400" b="1" i="1" dirty="0">
                <a:ea typeface="宋体" pitchFamily="2" charset="-122"/>
              </a:rPr>
              <a:t>x</a:t>
            </a:r>
            <a:r>
              <a:rPr lang="en-US" altLang="zh-CN" sz="2400" b="1" i="1" baseline="30000" dirty="0">
                <a:ea typeface="宋体" pitchFamily="2" charset="-122"/>
              </a:rPr>
              <a:t>-</a:t>
            </a:r>
            <a:r>
              <a:rPr lang="en-US" altLang="zh-CN" sz="2400" dirty="0">
                <a:ea typeface="宋体" pitchFamily="2" charset="-122"/>
              </a:rPr>
              <a:t> </a:t>
            </a:r>
            <a:r>
              <a:rPr lang="zh-CN" altLang="en-US" sz="2400" dirty="0">
                <a:ea typeface="宋体" pitchFamily="2" charset="-122"/>
              </a:rPr>
              <a:t>是 </a:t>
            </a:r>
            <a:r>
              <a:rPr lang="en-US" altLang="zh-CN" sz="2400" dirty="0">
                <a:ea typeface="宋体" pitchFamily="2" charset="-122"/>
              </a:rPr>
              <a:t>minus plane</a:t>
            </a:r>
            <a:r>
              <a:rPr lang="zh-CN" altLang="en-US" sz="2400" dirty="0">
                <a:ea typeface="宋体" pitchFamily="2" charset="-122"/>
              </a:rPr>
              <a:t>上任意一点</a:t>
            </a:r>
            <a:endParaRPr lang="zh-CN" altLang="en-US" sz="2400" dirty="0">
              <a:ea typeface="宋体" pitchFamily="2" charset="-122"/>
            </a:endParaRPr>
          </a:p>
          <a:p>
            <a:pPr>
              <a:buClr>
                <a:schemeClr val="tx1"/>
              </a:buClr>
              <a:buSzTx/>
              <a:buFontTx/>
            </a:pPr>
            <a:r>
              <a:rPr lang="zh-CN" altLang="en-US" sz="2400" dirty="0">
                <a:ea typeface="宋体" pitchFamily="2" charset="-122"/>
              </a:rPr>
              <a:t>设 </a:t>
            </a:r>
            <a:r>
              <a:rPr lang="en-US" altLang="zh-CN" sz="2400" b="1" i="1" dirty="0">
                <a:ea typeface="宋体" pitchFamily="2" charset="-122"/>
              </a:rPr>
              <a:t>x</a:t>
            </a:r>
            <a:r>
              <a:rPr lang="en-US" altLang="zh-CN" sz="2400" b="1" i="1" baseline="30000" dirty="0">
                <a:ea typeface="宋体" pitchFamily="2" charset="-122"/>
              </a:rPr>
              <a:t>+</a:t>
            </a:r>
            <a:r>
              <a:rPr lang="zh-CN" altLang="en-US" sz="2400" dirty="0">
                <a:ea typeface="宋体" pitchFamily="2" charset="-122"/>
              </a:rPr>
              <a:t>是</a:t>
            </a:r>
            <a:r>
              <a:rPr lang="en-US" altLang="zh-CN" sz="2400" dirty="0">
                <a:ea typeface="宋体" pitchFamily="2" charset="-122"/>
              </a:rPr>
              <a:t>plus-plane</a:t>
            </a:r>
            <a:r>
              <a:rPr lang="zh-CN" altLang="en-US" sz="2400" dirty="0">
                <a:ea typeface="宋体" pitchFamily="2" charset="-122"/>
              </a:rPr>
              <a:t>上距离 </a:t>
            </a:r>
            <a:r>
              <a:rPr lang="en-US" altLang="zh-CN" sz="2400" b="1" i="1" dirty="0">
                <a:ea typeface="宋体" pitchFamily="2" charset="-122"/>
              </a:rPr>
              <a:t>x</a:t>
            </a:r>
            <a:r>
              <a:rPr lang="en-US" altLang="zh-CN" sz="2400" b="1" i="1" baseline="30000" dirty="0">
                <a:ea typeface="宋体" pitchFamily="2" charset="-122"/>
              </a:rPr>
              <a:t>-</a:t>
            </a:r>
            <a:r>
              <a:rPr lang="zh-CN" altLang="en-US" sz="2400" dirty="0">
                <a:ea typeface="宋体" pitchFamily="2" charset="-122"/>
              </a:rPr>
              <a:t>最近的点</a:t>
            </a:r>
            <a:endParaRPr lang="en-US" altLang="zh-CN" sz="2400" dirty="0">
              <a:ea typeface="宋体" pitchFamily="2" charset="-122"/>
            </a:endParaRPr>
          </a:p>
          <a:p>
            <a:pPr>
              <a:buClr>
                <a:schemeClr val="tx1"/>
              </a:buClr>
              <a:buSzTx/>
              <a:buFontTx/>
            </a:pPr>
            <a:r>
              <a:rPr lang="zh-CN" altLang="en-US" sz="2400" dirty="0">
                <a:solidFill>
                  <a:srgbClr val="009900"/>
                </a:solidFill>
                <a:ea typeface="宋体" pitchFamily="2" charset="-122"/>
              </a:rPr>
              <a:t>注:</a:t>
            </a:r>
            <a:r>
              <a:rPr lang="zh-CN" altLang="en-US" sz="2400" dirty="0">
                <a:ea typeface="宋体" pitchFamily="2" charset="-122"/>
              </a:rPr>
              <a:t> 对于某实数</a:t>
            </a:r>
            <a:r>
              <a:rPr lang="en-US" altLang="zh-CN" sz="2400" i="1" dirty="0">
                <a:latin typeface="Symbol" panose="05050102010706020507" charset="2"/>
                <a:ea typeface="宋体" pitchFamily="2" charset="-122"/>
              </a:rPr>
              <a:t>l，</a:t>
            </a:r>
            <a:r>
              <a:rPr lang="zh-CN" altLang="en-US" sz="2400" dirty="0">
                <a:ea typeface="宋体" pitchFamily="2" charset="-122"/>
              </a:rPr>
              <a:t> </a:t>
            </a:r>
            <a:r>
              <a:rPr lang="en-US" altLang="zh-CN" sz="2400" b="1" i="1" dirty="0">
                <a:ea typeface="宋体" pitchFamily="2" charset="-122"/>
              </a:rPr>
              <a:t>x</a:t>
            </a:r>
            <a:r>
              <a:rPr lang="en-US" altLang="zh-CN" sz="2400" b="1" i="1" baseline="30000" dirty="0">
                <a:ea typeface="宋体" pitchFamily="2" charset="-122"/>
              </a:rPr>
              <a:t>+</a:t>
            </a:r>
            <a:r>
              <a:rPr lang="en-US" altLang="zh-CN" sz="2400" dirty="0">
                <a:ea typeface="宋体" pitchFamily="2" charset="-122"/>
              </a:rPr>
              <a:t> = </a:t>
            </a:r>
            <a:r>
              <a:rPr lang="en-US" altLang="zh-CN" sz="2400" b="1" i="1" dirty="0">
                <a:ea typeface="宋体" pitchFamily="2" charset="-122"/>
              </a:rPr>
              <a:t>x</a:t>
            </a:r>
            <a:r>
              <a:rPr lang="en-US" altLang="zh-CN" sz="2400" b="1" i="1" baseline="30000" dirty="0">
                <a:ea typeface="宋体" pitchFamily="2" charset="-122"/>
              </a:rPr>
              <a:t>-</a:t>
            </a:r>
            <a:r>
              <a:rPr lang="en-US" altLang="zh-CN" sz="2400" dirty="0">
                <a:ea typeface="宋体" pitchFamily="2" charset="-122"/>
              </a:rPr>
              <a:t> + </a:t>
            </a:r>
            <a:r>
              <a:rPr lang="en-US" altLang="zh-CN" sz="2400" i="1" dirty="0">
                <a:latin typeface="Symbol" panose="05050102010706020507" charset="2"/>
                <a:ea typeface="宋体" pitchFamily="2" charset="-122"/>
              </a:rPr>
              <a:t>l</a:t>
            </a:r>
            <a:r>
              <a:rPr lang="en-US" altLang="zh-CN" sz="2400" dirty="0">
                <a:ea typeface="宋体" pitchFamily="2" charset="-122"/>
              </a:rPr>
              <a:t> </a:t>
            </a:r>
            <a:r>
              <a:rPr lang="en-US" altLang="zh-CN" sz="2400" b="1" i="1" dirty="0">
                <a:ea typeface="宋体" pitchFamily="2" charset="-122"/>
              </a:rPr>
              <a:t>w</a:t>
            </a:r>
            <a:r>
              <a:rPr lang="en-US" altLang="zh-CN" sz="2400" dirty="0">
                <a:ea typeface="宋体" pitchFamily="2" charset="-122"/>
              </a:rPr>
              <a:t>. </a:t>
            </a:r>
            <a:endParaRPr lang="zh-CN" altLang="en-US" sz="2400" dirty="0">
              <a:solidFill>
                <a:srgbClr val="009900"/>
              </a:solidFill>
              <a:ea typeface="宋体" pitchFamily="2" charset="-122"/>
            </a:endParaRPr>
          </a:p>
        </p:txBody>
      </p:sp>
      <p:sp>
        <p:nvSpPr>
          <p:cNvPr id="687128" name="Oval 24"/>
          <p:cNvSpPr>
            <a:spLocks noChangeArrowheads="1"/>
          </p:cNvSpPr>
          <p:nvPr/>
        </p:nvSpPr>
        <p:spPr bwMode="auto">
          <a:xfrm>
            <a:off x="4419600" y="2273300"/>
            <a:ext cx="76200" cy="76200"/>
          </a:xfrm>
          <a:prstGeom prst="ellipse">
            <a:avLst/>
          </a:prstGeom>
          <a:solidFill>
            <a:srgbClr val="990099"/>
          </a:solidFill>
          <a:ln>
            <a:noFill/>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7129" name="Text Box 25"/>
          <p:cNvSpPr txBox="1">
            <a:spLocks noChangeArrowheads="1"/>
          </p:cNvSpPr>
          <p:nvPr/>
        </p:nvSpPr>
        <p:spPr bwMode="auto">
          <a:xfrm>
            <a:off x="4495800" y="1752600"/>
            <a:ext cx="515938" cy="415925"/>
          </a:xfrm>
          <a:prstGeom prst="rect">
            <a:avLst/>
          </a:prstGeom>
          <a:solidFill>
            <a:schemeClr val="bg1"/>
          </a:solidFill>
          <a:ln w="19050">
            <a:solidFill>
              <a:srgbClr val="990099"/>
            </a:solidFill>
            <a:miter lim="800000"/>
          </a:ln>
          <a:effectLst/>
        </p:spPr>
        <p:txBody>
          <a:bodyPr>
            <a:spAutoFit/>
          </a:bodyPr>
          <a:lstStyle>
            <a:lvl1pPr marL="342900" indent="-342900">
              <a:spcBef>
                <a:spcPct val="0"/>
              </a:spcBef>
              <a:defRPr sz="2400">
                <a:solidFill>
                  <a:schemeClr val="tx1"/>
                </a:solidFill>
                <a:latin typeface="Tahoma" panose="020B0804030504040204" charset="0"/>
                <a:ea typeface="宋体" pitchFamily="2" charset="-122"/>
              </a:defRPr>
            </a:lvl1pPr>
            <a:lvl2pPr>
              <a:spcBef>
                <a:spcPct val="0"/>
              </a:spcBef>
              <a:defRPr sz="2400">
                <a:solidFill>
                  <a:schemeClr val="tx1"/>
                </a:solidFill>
                <a:latin typeface="Tahoma" panose="020B0804030504040204" charset="0"/>
                <a:ea typeface="宋体" pitchFamily="2" charset="-122"/>
              </a:defRPr>
            </a:lvl2pPr>
            <a:lvl3pPr>
              <a:spcBef>
                <a:spcPct val="0"/>
              </a:spcBef>
              <a:defRPr sz="2400">
                <a:solidFill>
                  <a:schemeClr val="tx1"/>
                </a:solidFill>
                <a:latin typeface="Tahoma" panose="020B0804030504040204" charset="0"/>
                <a:ea typeface="宋体" pitchFamily="2" charset="-122"/>
              </a:defRPr>
            </a:lvl3pPr>
            <a:lvl4pPr>
              <a:spcBef>
                <a:spcPct val="0"/>
              </a:spcBef>
              <a:defRPr sz="2400">
                <a:solidFill>
                  <a:schemeClr val="tx1"/>
                </a:solidFill>
                <a:latin typeface="Tahoma" panose="020B0804030504040204" charset="0"/>
                <a:ea typeface="宋体" pitchFamily="2" charset="-122"/>
              </a:defRPr>
            </a:lvl4pPr>
            <a:lvl5pPr>
              <a:spcBef>
                <a:spcPct val="0"/>
              </a:spcBef>
              <a:defRPr sz="2400">
                <a:solidFill>
                  <a:schemeClr val="tx1"/>
                </a:solidFill>
                <a:latin typeface="Tahoma" panose="020B0804030504040204" charset="0"/>
                <a:ea typeface="宋体" pitchFamily="2" charset="-122"/>
              </a:defRPr>
            </a:lvl5pPr>
            <a:lvl6pPr fontAlgn="base">
              <a:spcBef>
                <a:spcPct val="0"/>
              </a:spcBef>
              <a:spcAft>
                <a:spcPct val="0"/>
              </a:spcAft>
              <a:defRPr sz="2400">
                <a:solidFill>
                  <a:schemeClr val="tx1"/>
                </a:solidFill>
                <a:latin typeface="Tahoma" panose="020B0804030504040204" charset="0"/>
                <a:ea typeface="宋体" pitchFamily="2" charset="-122"/>
              </a:defRPr>
            </a:lvl6pPr>
            <a:lvl7pPr fontAlgn="base">
              <a:spcBef>
                <a:spcPct val="0"/>
              </a:spcBef>
              <a:spcAft>
                <a:spcPct val="0"/>
              </a:spcAft>
              <a:defRPr sz="2400">
                <a:solidFill>
                  <a:schemeClr val="tx1"/>
                </a:solidFill>
                <a:latin typeface="Tahoma" panose="020B0804030504040204" charset="0"/>
                <a:ea typeface="宋体" pitchFamily="2" charset="-122"/>
              </a:defRPr>
            </a:lvl7pPr>
            <a:lvl8pPr fontAlgn="base">
              <a:spcBef>
                <a:spcPct val="0"/>
              </a:spcBef>
              <a:spcAft>
                <a:spcPct val="0"/>
              </a:spcAft>
              <a:defRPr sz="2400">
                <a:solidFill>
                  <a:schemeClr val="tx1"/>
                </a:solidFill>
                <a:latin typeface="Tahoma" panose="020B0804030504040204" charset="0"/>
                <a:ea typeface="宋体" pitchFamily="2" charset="-122"/>
              </a:defRPr>
            </a:lvl8pPr>
            <a:lvl9pPr fontAlgn="base">
              <a:spcBef>
                <a:spcPct val="0"/>
              </a:spcBef>
              <a:spcAft>
                <a:spcPct val="0"/>
              </a:spcAft>
              <a:defRPr sz="2400">
                <a:solidFill>
                  <a:schemeClr val="tx1"/>
                </a:solidFill>
                <a:latin typeface="Tahoma" panose="020B0804030504040204" charset="0"/>
                <a:ea typeface="宋体"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1" i="1" u="none" strike="noStrike" kern="1200" cap="none" spc="0" normalizeH="0" baseline="0" noProof="0">
                <a:ln>
                  <a:noFill/>
                </a:ln>
                <a:solidFill>
                  <a:srgbClr val="990099"/>
                </a:solidFill>
                <a:effectLst/>
                <a:uLnTx/>
                <a:uFillTx/>
                <a:latin typeface="Tahoma" panose="020B0804030504040204" charset="0"/>
                <a:ea typeface="宋体" pitchFamily="2" charset="-122"/>
                <a:cs typeface="宋体" pitchFamily="2" charset="-122"/>
              </a:rPr>
              <a:t>x</a:t>
            </a:r>
            <a:r>
              <a:rPr kumimoji="0" lang="en-US" altLang="zh-CN" sz="2400" b="0" i="1" u="none" strike="noStrike" kern="1200" cap="none" spc="0" normalizeH="0" baseline="30000" noProof="0">
                <a:ln>
                  <a:noFill/>
                </a:ln>
                <a:solidFill>
                  <a:srgbClr val="990099"/>
                </a:solidFill>
                <a:effectLst/>
                <a:uLnTx/>
                <a:uFillTx/>
                <a:latin typeface="Tahoma" panose="020B0804030504040204" charset="0"/>
                <a:ea typeface="宋体" pitchFamily="2" charset="-122"/>
                <a:cs typeface="宋体" pitchFamily="2" charset="-122"/>
              </a:rPr>
              <a:t>-</a:t>
            </a:r>
            <a:endParaRPr kumimoji="0" lang="en-US" altLang="zh-CN" sz="2400" b="0" i="1" u="none" strike="noStrike" kern="1200" cap="none" spc="0" normalizeH="0" baseline="30000" noProof="0">
              <a:ln>
                <a:noFill/>
              </a:ln>
              <a:solidFill>
                <a:srgbClr val="990099"/>
              </a:solidFill>
              <a:effectLst/>
              <a:uLnTx/>
              <a:uFillTx/>
              <a:latin typeface="Tahoma" panose="020B0804030504040204" charset="0"/>
              <a:ea typeface="宋体" pitchFamily="2" charset="-122"/>
              <a:cs typeface="宋体" pitchFamily="2" charset="-122"/>
            </a:endParaRPr>
          </a:p>
        </p:txBody>
      </p:sp>
      <p:sp>
        <p:nvSpPr>
          <p:cNvPr id="687130" name="Oval 26"/>
          <p:cNvSpPr>
            <a:spLocks noChangeArrowheads="1"/>
          </p:cNvSpPr>
          <p:nvPr/>
        </p:nvSpPr>
        <p:spPr bwMode="auto">
          <a:xfrm>
            <a:off x="4114800" y="1676400"/>
            <a:ext cx="76200" cy="76200"/>
          </a:xfrm>
          <a:prstGeom prst="ellipse">
            <a:avLst/>
          </a:prstGeom>
          <a:solidFill>
            <a:srgbClr val="CC3300"/>
          </a:solidFill>
          <a:ln>
            <a:noFill/>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7131" name="Text Box 27"/>
          <p:cNvSpPr txBox="1">
            <a:spLocks noChangeArrowheads="1"/>
          </p:cNvSpPr>
          <p:nvPr/>
        </p:nvSpPr>
        <p:spPr bwMode="auto">
          <a:xfrm>
            <a:off x="4572000" y="914400"/>
            <a:ext cx="515938" cy="415925"/>
          </a:xfrm>
          <a:prstGeom prst="rect">
            <a:avLst/>
          </a:prstGeom>
          <a:solidFill>
            <a:schemeClr val="bg1"/>
          </a:solidFill>
          <a:ln w="19050">
            <a:solidFill>
              <a:srgbClr val="CC3300"/>
            </a:solidFill>
            <a:miter lim="800000"/>
          </a:ln>
          <a:effectLst/>
        </p:spPr>
        <p:txBody>
          <a:bodyPr>
            <a:spAutoFit/>
          </a:bodyPr>
          <a:lstStyle>
            <a:lvl1pPr marL="342900" indent="-342900">
              <a:spcBef>
                <a:spcPct val="0"/>
              </a:spcBef>
              <a:defRPr sz="2400">
                <a:solidFill>
                  <a:schemeClr val="tx1"/>
                </a:solidFill>
                <a:latin typeface="Tahoma" panose="020B0804030504040204" charset="0"/>
                <a:ea typeface="宋体" pitchFamily="2" charset="-122"/>
              </a:defRPr>
            </a:lvl1pPr>
            <a:lvl2pPr>
              <a:spcBef>
                <a:spcPct val="0"/>
              </a:spcBef>
              <a:defRPr sz="2400">
                <a:solidFill>
                  <a:schemeClr val="tx1"/>
                </a:solidFill>
                <a:latin typeface="Tahoma" panose="020B0804030504040204" charset="0"/>
                <a:ea typeface="宋体" pitchFamily="2" charset="-122"/>
              </a:defRPr>
            </a:lvl2pPr>
            <a:lvl3pPr>
              <a:spcBef>
                <a:spcPct val="0"/>
              </a:spcBef>
              <a:defRPr sz="2400">
                <a:solidFill>
                  <a:schemeClr val="tx1"/>
                </a:solidFill>
                <a:latin typeface="Tahoma" panose="020B0804030504040204" charset="0"/>
                <a:ea typeface="宋体" pitchFamily="2" charset="-122"/>
              </a:defRPr>
            </a:lvl3pPr>
            <a:lvl4pPr>
              <a:spcBef>
                <a:spcPct val="0"/>
              </a:spcBef>
              <a:defRPr sz="2400">
                <a:solidFill>
                  <a:schemeClr val="tx1"/>
                </a:solidFill>
                <a:latin typeface="Tahoma" panose="020B0804030504040204" charset="0"/>
                <a:ea typeface="宋体" pitchFamily="2" charset="-122"/>
              </a:defRPr>
            </a:lvl4pPr>
            <a:lvl5pPr>
              <a:spcBef>
                <a:spcPct val="0"/>
              </a:spcBef>
              <a:defRPr sz="2400">
                <a:solidFill>
                  <a:schemeClr val="tx1"/>
                </a:solidFill>
                <a:latin typeface="Tahoma" panose="020B0804030504040204" charset="0"/>
                <a:ea typeface="宋体" pitchFamily="2" charset="-122"/>
              </a:defRPr>
            </a:lvl5pPr>
            <a:lvl6pPr fontAlgn="base">
              <a:spcBef>
                <a:spcPct val="0"/>
              </a:spcBef>
              <a:spcAft>
                <a:spcPct val="0"/>
              </a:spcAft>
              <a:defRPr sz="2400">
                <a:solidFill>
                  <a:schemeClr val="tx1"/>
                </a:solidFill>
                <a:latin typeface="Tahoma" panose="020B0804030504040204" charset="0"/>
                <a:ea typeface="宋体" pitchFamily="2" charset="-122"/>
              </a:defRPr>
            </a:lvl6pPr>
            <a:lvl7pPr fontAlgn="base">
              <a:spcBef>
                <a:spcPct val="0"/>
              </a:spcBef>
              <a:spcAft>
                <a:spcPct val="0"/>
              </a:spcAft>
              <a:defRPr sz="2400">
                <a:solidFill>
                  <a:schemeClr val="tx1"/>
                </a:solidFill>
                <a:latin typeface="Tahoma" panose="020B0804030504040204" charset="0"/>
                <a:ea typeface="宋体" pitchFamily="2" charset="-122"/>
              </a:defRPr>
            </a:lvl7pPr>
            <a:lvl8pPr fontAlgn="base">
              <a:spcBef>
                <a:spcPct val="0"/>
              </a:spcBef>
              <a:spcAft>
                <a:spcPct val="0"/>
              </a:spcAft>
              <a:defRPr sz="2400">
                <a:solidFill>
                  <a:schemeClr val="tx1"/>
                </a:solidFill>
                <a:latin typeface="Tahoma" panose="020B0804030504040204" charset="0"/>
                <a:ea typeface="宋体" pitchFamily="2" charset="-122"/>
              </a:defRPr>
            </a:lvl8pPr>
            <a:lvl9pPr fontAlgn="base">
              <a:spcBef>
                <a:spcPct val="0"/>
              </a:spcBef>
              <a:spcAft>
                <a:spcPct val="0"/>
              </a:spcAft>
              <a:defRPr sz="2400">
                <a:solidFill>
                  <a:schemeClr val="tx1"/>
                </a:solidFill>
                <a:latin typeface="Tahoma" panose="020B0804030504040204" charset="0"/>
                <a:ea typeface="宋体"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1" i="1" u="none" strike="noStrike" kern="1200" cap="none" spc="0" normalizeH="0" baseline="0" noProof="0">
                <a:ln>
                  <a:noFill/>
                </a:ln>
                <a:solidFill>
                  <a:srgbClr val="CC3300"/>
                </a:solidFill>
                <a:effectLst/>
                <a:uLnTx/>
                <a:uFillTx/>
                <a:latin typeface="Tahoma" panose="020B0804030504040204" charset="0"/>
                <a:ea typeface="宋体" pitchFamily="2" charset="-122"/>
                <a:cs typeface="宋体" pitchFamily="2" charset="-122"/>
              </a:rPr>
              <a:t>x</a:t>
            </a:r>
            <a:r>
              <a:rPr kumimoji="0" lang="en-US" altLang="zh-CN" sz="2400" b="0" i="1" u="none" strike="noStrike" kern="1200" cap="none" spc="0" normalizeH="0" baseline="30000" noProof="0">
                <a:ln>
                  <a:noFill/>
                </a:ln>
                <a:solidFill>
                  <a:srgbClr val="CC3300"/>
                </a:solidFill>
                <a:effectLst/>
                <a:uLnTx/>
                <a:uFillTx/>
                <a:latin typeface="Tahoma" panose="020B0804030504040204" charset="0"/>
                <a:ea typeface="宋体" pitchFamily="2" charset="-122"/>
                <a:cs typeface="宋体" pitchFamily="2" charset="-122"/>
              </a:rPr>
              <a:t>+</a:t>
            </a:r>
            <a:endParaRPr kumimoji="0" lang="en-US" altLang="zh-CN" sz="2400" b="0" i="1" u="none" strike="noStrike" kern="1200" cap="none" spc="0" normalizeH="0" baseline="30000" noProof="0">
              <a:ln>
                <a:noFill/>
              </a:ln>
              <a:solidFill>
                <a:srgbClr val="CC3300"/>
              </a:solidFill>
              <a:effectLst/>
              <a:uLnTx/>
              <a:uFillTx/>
              <a:latin typeface="Tahoma" panose="020B0804030504040204" charset="0"/>
              <a:ea typeface="宋体" pitchFamily="2" charset="-122"/>
              <a:cs typeface="宋体" pitchFamily="2" charset="-122"/>
            </a:endParaRPr>
          </a:p>
        </p:txBody>
      </p:sp>
      <p:sp>
        <p:nvSpPr>
          <p:cNvPr id="687132" name="Rectangle 28"/>
          <p:cNvSpPr>
            <a:spLocks noChangeArrowheads="1"/>
          </p:cNvSpPr>
          <p:nvPr/>
        </p:nvSpPr>
        <p:spPr bwMode="auto">
          <a:xfrm>
            <a:off x="228600" y="76200"/>
            <a:ext cx="8534400" cy="685800"/>
          </a:xfrm>
          <a:prstGeom prst="rect">
            <a:avLst/>
          </a:prstGeom>
          <a:noFill/>
          <a:ln>
            <a:noFill/>
          </a:ln>
          <a:effectLst/>
        </p:spPr>
        <p:txBody>
          <a:bodyPr anchor="b"/>
          <a:lstStyle/>
          <a:p>
            <a:pPr algn="ctr">
              <a:spcBef>
                <a:spcPct val="0"/>
              </a:spcBef>
              <a:buClrTx/>
            </a:pPr>
            <a:r>
              <a:rPr lang="zh-CN" altLang="en-US" sz="3200" b="1" dirty="0">
                <a:solidFill>
                  <a:schemeClr val="tx1"/>
                </a:solidFill>
                <a:latin typeface="Tahoma" panose="020B0804030504040204" charset="0"/>
                <a:ea typeface="宋体" pitchFamily="2" charset="-122"/>
              </a:rPr>
              <a:t>计算间隔</a:t>
            </a:r>
            <a:endParaRPr lang="zh-CN" altLang="en-US" sz="3200" b="1" dirty="0">
              <a:solidFill>
                <a:schemeClr val="tx1"/>
              </a:solidFill>
              <a:latin typeface="Tahoma" panose="020B0804030504040204" charset="0"/>
              <a:ea typeface="宋体" pitchFamily="2" charset="-122"/>
            </a:endParaRPr>
          </a:p>
        </p:txBody>
      </p:sp>
      <p:sp>
        <p:nvSpPr>
          <p:cNvPr id="687133" name="Line 29"/>
          <p:cNvSpPr>
            <a:spLocks noChangeShapeType="1"/>
          </p:cNvSpPr>
          <p:nvPr/>
        </p:nvSpPr>
        <p:spPr bwMode="auto">
          <a:xfrm rot="-23199335">
            <a:off x="2292350" y="1905000"/>
            <a:ext cx="2971800" cy="0"/>
          </a:xfrm>
          <a:prstGeom prst="line">
            <a:avLst/>
          </a:prstGeom>
          <a:noFill/>
          <a:ln w="12700">
            <a:solidFill>
              <a:schemeClr va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7134" name="Line 30"/>
          <p:cNvSpPr>
            <a:spLocks noChangeShapeType="1"/>
          </p:cNvSpPr>
          <p:nvPr/>
        </p:nvSpPr>
        <p:spPr bwMode="auto">
          <a:xfrm rot="-23199335">
            <a:off x="2438400" y="2195513"/>
            <a:ext cx="2971800"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7135" name="Line 31"/>
          <p:cNvSpPr>
            <a:spLocks noChangeShapeType="1"/>
          </p:cNvSpPr>
          <p:nvPr/>
        </p:nvSpPr>
        <p:spPr bwMode="auto">
          <a:xfrm rot="-23199335">
            <a:off x="2582863" y="2484438"/>
            <a:ext cx="2971800" cy="0"/>
          </a:xfrm>
          <a:prstGeom prst="line">
            <a:avLst/>
          </a:prstGeom>
          <a:noFill/>
          <a:ln w="12700">
            <a:solidFill>
              <a:schemeClr val="fo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7136" name="Text Box 32"/>
          <p:cNvSpPr txBox="1">
            <a:spLocks noChangeArrowheads="1"/>
          </p:cNvSpPr>
          <p:nvPr/>
        </p:nvSpPr>
        <p:spPr bwMode="auto">
          <a:xfrm rot="-1586986">
            <a:off x="1470025" y="1075690"/>
            <a:ext cx="3048000" cy="854075"/>
          </a:xfrm>
          <a:prstGeom prst="rect">
            <a:avLst/>
          </a:prstGeom>
          <a:noFill/>
          <a:ln>
            <a:noFill/>
          </a:ln>
          <a:effectLst/>
        </p:spPr>
        <p:txBody>
          <a:bodyPr>
            <a:spAutoFit/>
          </a:bodyPr>
          <a:lstStyle/>
          <a:p>
            <a:pPr marL="342900" indent="-342900" algn="ctr"/>
            <a:r>
              <a:rPr lang="en-US" altLang="zh-CN" dirty="0">
                <a:solidFill>
                  <a:schemeClr val="hlink"/>
                </a:solidFill>
                <a:latin typeface="Tahoma" panose="020B0804030504040204" charset="0"/>
                <a:ea typeface="宋体" pitchFamily="2" charset="-122"/>
              </a:rPr>
              <a:t>Zone</a:t>
            </a:r>
            <a:endParaRPr lang="en-US" altLang="zh-CN" dirty="0">
              <a:solidFill>
                <a:schemeClr val="hlink"/>
              </a:solidFill>
              <a:latin typeface="Tahoma" panose="020B0804030504040204" charset="0"/>
              <a:ea typeface="宋体" pitchFamily="2" charset="-122"/>
            </a:endParaRPr>
          </a:p>
          <a:p>
            <a:pPr marL="342900" indent="-342900" algn="ctr"/>
            <a:r>
              <a:rPr lang="zh-CN" altLang="en-US" dirty="0">
                <a:solidFill>
                  <a:schemeClr val="hlink"/>
                </a:solidFill>
                <a:latin typeface="Tahoma" panose="020B0804030504040204" charset="0"/>
                <a:ea typeface="宋体" pitchFamily="2" charset="-122"/>
              </a:rPr>
              <a:t>“</a:t>
            </a:r>
            <a:r>
              <a:rPr lang="en-US" altLang="zh-CN" dirty="0">
                <a:solidFill>
                  <a:schemeClr val="hlink"/>
                </a:solidFill>
                <a:latin typeface="Tahoma" panose="020B0804030504040204" charset="0"/>
                <a:ea typeface="宋体" pitchFamily="2" charset="-122"/>
              </a:rPr>
              <a:t>Predict Class = +1”</a:t>
            </a:r>
            <a:endParaRPr lang="en-US" altLang="zh-CN" dirty="0">
              <a:solidFill>
                <a:schemeClr val="hlink"/>
              </a:solidFill>
              <a:latin typeface="Tahoma" panose="020B0804030504040204" charset="0"/>
              <a:ea typeface="宋体" pitchFamily="2" charset="-122"/>
            </a:endParaRPr>
          </a:p>
        </p:txBody>
      </p:sp>
      <p:sp>
        <p:nvSpPr>
          <p:cNvPr id="687137" name="Text Box 33"/>
          <p:cNvSpPr txBox="1">
            <a:spLocks noChangeArrowheads="1"/>
          </p:cNvSpPr>
          <p:nvPr/>
        </p:nvSpPr>
        <p:spPr bwMode="auto">
          <a:xfrm rot="-1586986">
            <a:off x="2827338" y="2438400"/>
            <a:ext cx="2887663" cy="701675"/>
          </a:xfrm>
          <a:prstGeom prst="rect">
            <a:avLst/>
          </a:prstGeom>
          <a:noFill/>
          <a:ln>
            <a:noFill/>
          </a:ln>
          <a:effectLst/>
        </p:spPr>
        <p:txBody>
          <a:bodyPr>
            <a:spAutoFit/>
          </a:bodyPr>
          <a:lstStyle/>
          <a:p>
            <a:pPr marL="342900" indent="-342900" algn="ctr"/>
            <a:r>
              <a:rPr lang="zh-CN" altLang="en-US" dirty="0">
                <a:solidFill>
                  <a:schemeClr val="folHlink"/>
                </a:solidFill>
                <a:latin typeface="Tahoma" panose="020B0804030504040204" charset="0"/>
                <a:ea typeface="宋体" pitchFamily="2" charset="-122"/>
              </a:rPr>
              <a:t>“</a:t>
            </a:r>
            <a:r>
              <a:rPr lang="en-US" altLang="zh-CN" dirty="0">
                <a:solidFill>
                  <a:schemeClr val="folHlink"/>
                </a:solidFill>
                <a:latin typeface="Tahoma" panose="020B0804030504040204" charset="0"/>
                <a:ea typeface="宋体" pitchFamily="2" charset="-122"/>
              </a:rPr>
              <a:t>Predict Class = -1” zone</a:t>
            </a:r>
            <a:endParaRPr lang="en-US" altLang="zh-CN" dirty="0">
              <a:solidFill>
                <a:schemeClr val="folHlink"/>
              </a:solidFill>
              <a:latin typeface="Tahoma" panose="020B0804030504040204" charset="0"/>
              <a:ea typeface="宋体" pitchFamily="2" charset="-122"/>
            </a:endParaRPr>
          </a:p>
        </p:txBody>
      </p:sp>
      <p:sp>
        <p:nvSpPr>
          <p:cNvPr id="687138" name="Text Box 34"/>
          <p:cNvSpPr txBox="1">
            <a:spLocks noChangeArrowheads="1"/>
          </p:cNvSpPr>
          <p:nvPr/>
        </p:nvSpPr>
        <p:spPr bwMode="auto">
          <a:xfrm rot="-1777892">
            <a:off x="1600200" y="2633663"/>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804030504040204" charset="0"/>
                <a:ea typeface="宋体" pitchFamily="2" charset="-122"/>
              </a:defRPr>
            </a:lvl1pPr>
            <a:lvl2pPr>
              <a:spcBef>
                <a:spcPct val="0"/>
              </a:spcBef>
              <a:defRPr sz="2400">
                <a:solidFill>
                  <a:schemeClr val="tx1"/>
                </a:solidFill>
                <a:latin typeface="Tahoma" panose="020B0804030504040204" charset="0"/>
                <a:ea typeface="宋体" pitchFamily="2" charset="-122"/>
              </a:defRPr>
            </a:lvl2pPr>
            <a:lvl3pPr>
              <a:spcBef>
                <a:spcPct val="0"/>
              </a:spcBef>
              <a:defRPr sz="2400">
                <a:solidFill>
                  <a:schemeClr val="tx1"/>
                </a:solidFill>
                <a:latin typeface="Tahoma" panose="020B0804030504040204" charset="0"/>
                <a:ea typeface="宋体" pitchFamily="2" charset="-122"/>
              </a:defRPr>
            </a:lvl3pPr>
            <a:lvl4pPr>
              <a:spcBef>
                <a:spcPct val="0"/>
              </a:spcBef>
              <a:defRPr sz="2400">
                <a:solidFill>
                  <a:schemeClr val="tx1"/>
                </a:solidFill>
                <a:latin typeface="Tahoma" panose="020B0804030504040204" charset="0"/>
                <a:ea typeface="宋体" pitchFamily="2" charset="-122"/>
              </a:defRPr>
            </a:lvl4pPr>
            <a:lvl5pPr>
              <a:spcBef>
                <a:spcPct val="0"/>
              </a:spcBef>
              <a:defRPr sz="2400">
                <a:solidFill>
                  <a:schemeClr val="tx1"/>
                </a:solidFill>
                <a:latin typeface="Tahoma" panose="020B0804030504040204" charset="0"/>
                <a:ea typeface="宋体" pitchFamily="2" charset="-122"/>
              </a:defRPr>
            </a:lvl5pPr>
            <a:lvl6pPr fontAlgn="base">
              <a:spcBef>
                <a:spcPct val="0"/>
              </a:spcBef>
              <a:spcAft>
                <a:spcPct val="0"/>
              </a:spcAft>
              <a:defRPr sz="2400">
                <a:solidFill>
                  <a:schemeClr val="tx1"/>
                </a:solidFill>
                <a:latin typeface="Tahoma" panose="020B0804030504040204" charset="0"/>
                <a:ea typeface="宋体" pitchFamily="2" charset="-122"/>
              </a:defRPr>
            </a:lvl6pPr>
            <a:lvl7pPr fontAlgn="base">
              <a:spcBef>
                <a:spcPct val="0"/>
              </a:spcBef>
              <a:spcAft>
                <a:spcPct val="0"/>
              </a:spcAft>
              <a:defRPr sz="2400">
                <a:solidFill>
                  <a:schemeClr val="tx1"/>
                </a:solidFill>
                <a:latin typeface="Tahoma" panose="020B0804030504040204" charset="0"/>
                <a:ea typeface="宋体" pitchFamily="2" charset="-122"/>
              </a:defRPr>
            </a:lvl7pPr>
            <a:lvl8pPr fontAlgn="base">
              <a:spcBef>
                <a:spcPct val="0"/>
              </a:spcBef>
              <a:spcAft>
                <a:spcPct val="0"/>
              </a:spcAft>
              <a:defRPr sz="2400">
                <a:solidFill>
                  <a:schemeClr val="tx1"/>
                </a:solidFill>
                <a:latin typeface="Tahoma" panose="020B0804030504040204" charset="0"/>
                <a:ea typeface="宋体" pitchFamily="2" charset="-122"/>
              </a:defRPr>
            </a:lvl8pPr>
            <a:lvl9pPr fontAlgn="base">
              <a:spcBef>
                <a:spcPct val="0"/>
              </a:spcBef>
              <a:spcAft>
                <a:spcPct val="0"/>
              </a:spcAft>
              <a:defRPr sz="2400">
                <a:solidFill>
                  <a:schemeClr val="tx1"/>
                </a:solidFill>
                <a:latin typeface="Tahoma" panose="020B0804030504040204" charset="0"/>
                <a:ea typeface="宋体"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hlink"/>
                </a:solidFill>
                <a:effectLst/>
                <a:uLnTx/>
                <a:uFillTx/>
                <a:latin typeface="Tahoma" panose="020B0804030504040204" charset="0"/>
                <a:ea typeface="宋体" pitchFamily="2" charset="-122"/>
                <a:cs typeface="宋体" pitchFamily="2" charset="-122"/>
              </a:rPr>
              <a:t>wx+b=1</a:t>
            </a:r>
            <a:endParaRPr kumimoji="0" lang="en-US" altLang="zh-CN" sz="1400" b="0" i="0" u="none" strike="noStrike" kern="1200" cap="none" spc="0" normalizeH="0" baseline="0" noProof="0">
              <a:ln>
                <a:noFill/>
              </a:ln>
              <a:solidFill>
                <a:schemeClr val="hlink"/>
              </a:solidFill>
              <a:effectLst/>
              <a:uLnTx/>
              <a:uFillTx/>
              <a:latin typeface="Tahoma" panose="020B0804030504040204" charset="0"/>
              <a:ea typeface="宋体" pitchFamily="2" charset="-122"/>
              <a:cs typeface="宋体" pitchFamily="2" charset="-122"/>
            </a:endParaRPr>
          </a:p>
        </p:txBody>
      </p:sp>
      <p:sp>
        <p:nvSpPr>
          <p:cNvPr id="687139" name="Text Box 35"/>
          <p:cNvSpPr txBox="1">
            <a:spLocks noChangeArrowheads="1"/>
          </p:cNvSpPr>
          <p:nvPr/>
        </p:nvSpPr>
        <p:spPr bwMode="auto">
          <a:xfrm rot="-1777892">
            <a:off x="1754188" y="2903538"/>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804030504040204" charset="0"/>
                <a:ea typeface="宋体" pitchFamily="2" charset="-122"/>
              </a:defRPr>
            </a:lvl1pPr>
            <a:lvl2pPr>
              <a:spcBef>
                <a:spcPct val="0"/>
              </a:spcBef>
              <a:defRPr sz="2400">
                <a:solidFill>
                  <a:schemeClr val="tx1"/>
                </a:solidFill>
                <a:latin typeface="Tahoma" panose="020B0804030504040204" charset="0"/>
                <a:ea typeface="宋体" pitchFamily="2" charset="-122"/>
              </a:defRPr>
            </a:lvl2pPr>
            <a:lvl3pPr>
              <a:spcBef>
                <a:spcPct val="0"/>
              </a:spcBef>
              <a:defRPr sz="2400">
                <a:solidFill>
                  <a:schemeClr val="tx1"/>
                </a:solidFill>
                <a:latin typeface="Tahoma" panose="020B0804030504040204" charset="0"/>
                <a:ea typeface="宋体" pitchFamily="2" charset="-122"/>
              </a:defRPr>
            </a:lvl3pPr>
            <a:lvl4pPr>
              <a:spcBef>
                <a:spcPct val="0"/>
              </a:spcBef>
              <a:defRPr sz="2400">
                <a:solidFill>
                  <a:schemeClr val="tx1"/>
                </a:solidFill>
                <a:latin typeface="Tahoma" panose="020B0804030504040204" charset="0"/>
                <a:ea typeface="宋体" pitchFamily="2" charset="-122"/>
              </a:defRPr>
            </a:lvl4pPr>
            <a:lvl5pPr>
              <a:spcBef>
                <a:spcPct val="0"/>
              </a:spcBef>
              <a:defRPr sz="2400">
                <a:solidFill>
                  <a:schemeClr val="tx1"/>
                </a:solidFill>
                <a:latin typeface="Tahoma" panose="020B0804030504040204" charset="0"/>
                <a:ea typeface="宋体" pitchFamily="2" charset="-122"/>
              </a:defRPr>
            </a:lvl5pPr>
            <a:lvl6pPr fontAlgn="base">
              <a:spcBef>
                <a:spcPct val="0"/>
              </a:spcBef>
              <a:spcAft>
                <a:spcPct val="0"/>
              </a:spcAft>
              <a:defRPr sz="2400">
                <a:solidFill>
                  <a:schemeClr val="tx1"/>
                </a:solidFill>
                <a:latin typeface="Tahoma" panose="020B0804030504040204" charset="0"/>
                <a:ea typeface="宋体" pitchFamily="2" charset="-122"/>
              </a:defRPr>
            </a:lvl6pPr>
            <a:lvl7pPr fontAlgn="base">
              <a:spcBef>
                <a:spcPct val="0"/>
              </a:spcBef>
              <a:spcAft>
                <a:spcPct val="0"/>
              </a:spcAft>
              <a:defRPr sz="2400">
                <a:solidFill>
                  <a:schemeClr val="tx1"/>
                </a:solidFill>
                <a:latin typeface="Tahoma" panose="020B0804030504040204" charset="0"/>
                <a:ea typeface="宋体" pitchFamily="2" charset="-122"/>
              </a:defRPr>
            </a:lvl7pPr>
            <a:lvl8pPr fontAlgn="base">
              <a:spcBef>
                <a:spcPct val="0"/>
              </a:spcBef>
              <a:spcAft>
                <a:spcPct val="0"/>
              </a:spcAft>
              <a:defRPr sz="2400">
                <a:solidFill>
                  <a:schemeClr val="tx1"/>
                </a:solidFill>
                <a:latin typeface="Tahoma" panose="020B0804030504040204" charset="0"/>
                <a:ea typeface="宋体" pitchFamily="2" charset="-122"/>
              </a:defRPr>
            </a:lvl8pPr>
            <a:lvl9pPr fontAlgn="base">
              <a:spcBef>
                <a:spcPct val="0"/>
              </a:spcBef>
              <a:spcAft>
                <a:spcPct val="0"/>
              </a:spcAft>
              <a:defRPr sz="2400">
                <a:solidFill>
                  <a:schemeClr val="tx1"/>
                </a:solidFill>
                <a:latin typeface="Tahoma" panose="020B0804030504040204" charset="0"/>
                <a:ea typeface="宋体"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wx+b=0</a:t>
            </a:r>
            <a:endParaRPr kumimoji="0" lang="en-US" altLang="zh-CN" sz="14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endParaRPr>
          </a:p>
        </p:txBody>
      </p:sp>
      <p:sp>
        <p:nvSpPr>
          <p:cNvPr id="687140" name="Text Box 36"/>
          <p:cNvSpPr txBox="1">
            <a:spLocks noChangeArrowheads="1"/>
          </p:cNvSpPr>
          <p:nvPr/>
        </p:nvSpPr>
        <p:spPr bwMode="auto">
          <a:xfrm rot="-1777892">
            <a:off x="1905000" y="3148013"/>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804030504040204" charset="0"/>
                <a:ea typeface="宋体" pitchFamily="2" charset="-122"/>
              </a:defRPr>
            </a:lvl1pPr>
            <a:lvl2pPr>
              <a:spcBef>
                <a:spcPct val="0"/>
              </a:spcBef>
              <a:defRPr sz="2400">
                <a:solidFill>
                  <a:schemeClr val="tx1"/>
                </a:solidFill>
                <a:latin typeface="Tahoma" panose="020B0804030504040204" charset="0"/>
                <a:ea typeface="宋体" pitchFamily="2" charset="-122"/>
              </a:defRPr>
            </a:lvl2pPr>
            <a:lvl3pPr>
              <a:spcBef>
                <a:spcPct val="0"/>
              </a:spcBef>
              <a:defRPr sz="2400">
                <a:solidFill>
                  <a:schemeClr val="tx1"/>
                </a:solidFill>
                <a:latin typeface="Tahoma" panose="020B0804030504040204" charset="0"/>
                <a:ea typeface="宋体" pitchFamily="2" charset="-122"/>
              </a:defRPr>
            </a:lvl3pPr>
            <a:lvl4pPr>
              <a:spcBef>
                <a:spcPct val="0"/>
              </a:spcBef>
              <a:defRPr sz="2400">
                <a:solidFill>
                  <a:schemeClr val="tx1"/>
                </a:solidFill>
                <a:latin typeface="Tahoma" panose="020B0804030504040204" charset="0"/>
                <a:ea typeface="宋体" pitchFamily="2" charset="-122"/>
              </a:defRPr>
            </a:lvl4pPr>
            <a:lvl5pPr>
              <a:spcBef>
                <a:spcPct val="0"/>
              </a:spcBef>
              <a:defRPr sz="2400">
                <a:solidFill>
                  <a:schemeClr val="tx1"/>
                </a:solidFill>
                <a:latin typeface="Tahoma" panose="020B0804030504040204" charset="0"/>
                <a:ea typeface="宋体" pitchFamily="2" charset="-122"/>
              </a:defRPr>
            </a:lvl5pPr>
            <a:lvl6pPr fontAlgn="base">
              <a:spcBef>
                <a:spcPct val="0"/>
              </a:spcBef>
              <a:spcAft>
                <a:spcPct val="0"/>
              </a:spcAft>
              <a:defRPr sz="2400">
                <a:solidFill>
                  <a:schemeClr val="tx1"/>
                </a:solidFill>
                <a:latin typeface="Tahoma" panose="020B0804030504040204" charset="0"/>
                <a:ea typeface="宋体" pitchFamily="2" charset="-122"/>
              </a:defRPr>
            </a:lvl6pPr>
            <a:lvl7pPr fontAlgn="base">
              <a:spcBef>
                <a:spcPct val="0"/>
              </a:spcBef>
              <a:spcAft>
                <a:spcPct val="0"/>
              </a:spcAft>
              <a:defRPr sz="2400">
                <a:solidFill>
                  <a:schemeClr val="tx1"/>
                </a:solidFill>
                <a:latin typeface="Tahoma" panose="020B0804030504040204" charset="0"/>
                <a:ea typeface="宋体" pitchFamily="2" charset="-122"/>
              </a:defRPr>
            </a:lvl7pPr>
            <a:lvl8pPr fontAlgn="base">
              <a:spcBef>
                <a:spcPct val="0"/>
              </a:spcBef>
              <a:spcAft>
                <a:spcPct val="0"/>
              </a:spcAft>
              <a:defRPr sz="2400">
                <a:solidFill>
                  <a:schemeClr val="tx1"/>
                </a:solidFill>
                <a:latin typeface="Tahoma" panose="020B0804030504040204" charset="0"/>
                <a:ea typeface="宋体" pitchFamily="2" charset="-122"/>
              </a:defRPr>
            </a:lvl8pPr>
            <a:lvl9pPr fontAlgn="base">
              <a:spcBef>
                <a:spcPct val="0"/>
              </a:spcBef>
              <a:spcAft>
                <a:spcPct val="0"/>
              </a:spcAft>
              <a:defRPr sz="2400">
                <a:solidFill>
                  <a:schemeClr val="tx1"/>
                </a:solidFill>
                <a:latin typeface="Tahoma" panose="020B0804030504040204" charset="0"/>
                <a:ea typeface="宋体"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folHlink"/>
                </a:solidFill>
                <a:effectLst/>
                <a:uLnTx/>
                <a:uFillTx/>
                <a:latin typeface="Tahoma" panose="020B0804030504040204" charset="0"/>
                <a:ea typeface="宋体" pitchFamily="2" charset="-122"/>
                <a:cs typeface="宋体" pitchFamily="2" charset="-122"/>
              </a:rPr>
              <a:t>wx+b=-1</a:t>
            </a:r>
            <a:endParaRPr kumimoji="0" lang="en-US" altLang="zh-CN" sz="1400" b="0" i="0" u="none" strike="noStrike" kern="1200" cap="none" spc="0" normalizeH="0" baseline="0" noProof="0">
              <a:ln>
                <a:noFill/>
              </a:ln>
              <a:solidFill>
                <a:schemeClr val="folHlink"/>
              </a:solidFill>
              <a:effectLst/>
              <a:uLnTx/>
              <a:uFillTx/>
              <a:latin typeface="Tahoma" panose="020B0804030504040204" charset="0"/>
              <a:ea typeface="宋体" pitchFamily="2" charset="-122"/>
              <a:cs typeface="宋体" pitchFamily="2" charset="-122"/>
            </a:endParaRPr>
          </a:p>
        </p:txBody>
      </p:sp>
      <p:sp>
        <p:nvSpPr>
          <p:cNvPr id="687141" name="Line 37"/>
          <p:cNvSpPr>
            <a:spLocks noChangeShapeType="1"/>
          </p:cNvSpPr>
          <p:nvPr/>
        </p:nvSpPr>
        <p:spPr bwMode="auto">
          <a:xfrm>
            <a:off x="5170488" y="1214438"/>
            <a:ext cx="327025" cy="598488"/>
          </a:xfrm>
          <a:prstGeom prst="line">
            <a:avLst/>
          </a:prstGeom>
          <a:noFill/>
          <a:ln w="9525">
            <a:solidFill>
              <a:schemeClr val="tx1"/>
            </a:solidFill>
            <a:round/>
            <a:headEnd type="triangle" w="med" len="med"/>
            <a:tailEnd type="triangle" w="med" len="me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87142" name="Text Box 38"/>
          <p:cNvSpPr txBox="1">
            <a:spLocks noChangeArrowheads="1"/>
          </p:cNvSpPr>
          <p:nvPr/>
        </p:nvSpPr>
        <p:spPr bwMode="auto">
          <a:xfrm>
            <a:off x="5286375" y="1168400"/>
            <a:ext cx="2592388" cy="396875"/>
          </a:xfrm>
          <a:prstGeom prst="rect">
            <a:avLst/>
          </a:prstGeom>
          <a:noFill/>
          <a:ln>
            <a:noFill/>
          </a:ln>
          <a:effectLst/>
        </p:spPr>
        <p:txBody>
          <a:bodyPr>
            <a:spAutoFit/>
          </a:bodyPr>
          <a:lstStyle>
            <a:lvl1pPr marL="342900" indent="-342900">
              <a:spcBef>
                <a:spcPct val="0"/>
              </a:spcBef>
              <a:defRPr sz="2400">
                <a:solidFill>
                  <a:schemeClr val="tx1"/>
                </a:solidFill>
                <a:latin typeface="Tahoma" panose="020B0804030504040204" charset="0"/>
                <a:ea typeface="宋体" pitchFamily="2" charset="-122"/>
              </a:defRPr>
            </a:lvl1pPr>
            <a:lvl2pPr>
              <a:spcBef>
                <a:spcPct val="0"/>
              </a:spcBef>
              <a:defRPr sz="2400">
                <a:solidFill>
                  <a:schemeClr val="tx1"/>
                </a:solidFill>
                <a:latin typeface="Tahoma" panose="020B0804030504040204" charset="0"/>
                <a:ea typeface="宋体" pitchFamily="2" charset="-122"/>
              </a:defRPr>
            </a:lvl2pPr>
            <a:lvl3pPr>
              <a:spcBef>
                <a:spcPct val="0"/>
              </a:spcBef>
              <a:defRPr sz="2400">
                <a:solidFill>
                  <a:schemeClr val="tx1"/>
                </a:solidFill>
                <a:latin typeface="Tahoma" panose="020B0804030504040204" charset="0"/>
                <a:ea typeface="宋体" pitchFamily="2" charset="-122"/>
              </a:defRPr>
            </a:lvl3pPr>
            <a:lvl4pPr>
              <a:spcBef>
                <a:spcPct val="0"/>
              </a:spcBef>
              <a:defRPr sz="2400">
                <a:solidFill>
                  <a:schemeClr val="tx1"/>
                </a:solidFill>
                <a:latin typeface="Tahoma" panose="020B0804030504040204" charset="0"/>
                <a:ea typeface="宋体" pitchFamily="2" charset="-122"/>
              </a:defRPr>
            </a:lvl4pPr>
            <a:lvl5pPr>
              <a:spcBef>
                <a:spcPct val="0"/>
              </a:spcBef>
              <a:defRPr sz="2400">
                <a:solidFill>
                  <a:schemeClr val="tx1"/>
                </a:solidFill>
                <a:latin typeface="Tahoma" panose="020B0804030504040204" charset="0"/>
                <a:ea typeface="宋体" pitchFamily="2" charset="-122"/>
              </a:defRPr>
            </a:lvl5pPr>
            <a:lvl6pPr fontAlgn="base">
              <a:spcBef>
                <a:spcPct val="0"/>
              </a:spcBef>
              <a:spcAft>
                <a:spcPct val="0"/>
              </a:spcAft>
              <a:defRPr sz="2400">
                <a:solidFill>
                  <a:schemeClr val="tx1"/>
                </a:solidFill>
                <a:latin typeface="Tahoma" panose="020B0804030504040204" charset="0"/>
                <a:ea typeface="宋体" pitchFamily="2" charset="-122"/>
              </a:defRPr>
            </a:lvl6pPr>
            <a:lvl7pPr fontAlgn="base">
              <a:spcBef>
                <a:spcPct val="0"/>
              </a:spcBef>
              <a:spcAft>
                <a:spcPct val="0"/>
              </a:spcAft>
              <a:defRPr sz="2400">
                <a:solidFill>
                  <a:schemeClr val="tx1"/>
                </a:solidFill>
                <a:latin typeface="Tahoma" panose="020B0804030504040204" charset="0"/>
                <a:ea typeface="宋体" pitchFamily="2" charset="-122"/>
              </a:defRPr>
            </a:lvl7pPr>
            <a:lvl8pPr fontAlgn="base">
              <a:spcBef>
                <a:spcPct val="0"/>
              </a:spcBef>
              <a:spcAft>
                <a:spcPct val="0"/>
              </a:spcAft>
              <a:defRPr sz="2400">
                <a:solidFill>
                  <a:schemeClr val="tx1"/>
                </a:solidFill>
                <a:latin typeface="Tahoma" panose="020B0804030504040204" charset="0"/>
                <a:ea typeface="宋体" pitchFamily="2" charset="-122"/>
              </a:defRPr>
            </a:lvl8pPr>
            <a:lvl9pPr fontAlgn="base">
              <a:spcBef>
                <a:spcPct val="0"/>
              </a:spcBef>
              <a:spcAft>
                <a:spcPct val="0"/>
              </a:spcAft>
              <a:defRPr sz="2400">
                <a:solidFill>
                  <a:schemeClr val="tx1"/>
                </a:solidFill>
                <a:latin typeface="Tahoma" panose="020B0804030504040204" charset="0"/>
                <a:ea typeface="宋体"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M =</a:t>
            </a:r>
            <a:r>
              <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 Margin</a:t>
            </a:r>
            <a:endPar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endParaRPr>
          </a:p>
        </p:txBody>
      </p:sp>
      <p:sp>
        <p:nvSpPr>
          <p:cNvPr id="687143" name="Text Box 39"/>
          <p:cNvSpPr txBox="1">
            <a:spLocks noChangeArrowheads="1"/>
          </p:cNvSpPr>
          <p:nvPr/>
        </p:nvSpPr>
        <p:spPr bwMode="auto">
          <a:xfrm>
            <a:off x="5381625" y="1954213"/>
            <a:ext cx="3621088" cy="946150"/>
          </a:xfrm>
          <a:prstGeom prst="rect">
            <a:avLst/>
          </a:prstGeom>
          <a:noFill/>
          <a:ln>
            <a:noFill/>
          </a:ln>
          <a:effectLst/>
        </p:spPr>
        <p:txBody>
          <a:bodyPr>
            <a:spAutoFit/>
          </a:bodyPr>
          <a:lstStyle/>
          <a:p>
            <a:pPr marL="342900" indent="-342900"/>
            <a:r>
              <a:rPr lang="zh-CN" altLang="en-US" sz="2800" dirty="0">
                <a:latin typeface="Tahoma" panose="020B0804030504040204" charset="0"/>
                <a:ea typeface="宋体" pitchFamily="2" charset="-122"/>
              </a:rPr>
              <a:t>我们怎样利用</a:t>
            </a:r>
            <a:r>
              <a:rPr lang="en-US" altLang="zh-CN" sz="2800" dirty="0">
                <a:latin typeface="Tahoma" panose="020B0804030504040204" charset="0"/>
                <a:ea typeface="宋体" pitchFamily="2" charset="-122"/>
              </a:rPr>
              <a:t> </a:t>
            </a:r>
            <a:r>
              <a:rPr lang="en-US" altLang="zh-CN" sz="2800" b="1" i="1" dirty="0">
                <a:latin typeface="Tahoma" panose="020B0804030504040204" charset="0"/>
                <a:ea typeface="宋体" pitchFamily="2" charset="-122"/>
              </a:rPr>
              <a:t>w</a:t>
            </a:r>
            <a:r>
              <a:rPr lang="zh-CN" altLang="en-US" sz="2800" dirty="0">
                <a:latin typeface="Tahoma" panose="020B0804030504040204" charset="0"/>
                <a:ea typeface="宋体" pitchFamily="2" charset="-122"/>
              </a:rPr>
              <a:t>与</a:t>
            </a:r>
            <a:r>
              <a:rPr lang="en-US" altLang="zh-CN" sz="2800" i="1" dirty="0">
                <a:latin typeface="Tahoma" panose="020B0804030504040204" charset="0"/>
                <a:ea typeface="宋体" pitchFamily="2" charset="-122"/>
              </a:rPr>
              <a:t>b </a:t>
            </a:r>
            <a:r>
              <a:rPr lang="zh-CN" altLang="en-US" sz="2800" dirty="0">
                <a:latin typeface="Tahoma" panose="020B0804030504040204" charset="0"/>
                <a:ea typeface="宋体" pitchFamily="2" charset="-122"/>
              </a:rPr>
              <a:t>计算</a:t>
            </a:r>
            <a:r>
              <a:rPr lang="en-US" altLang="zh-CN" sz="2800" i="1" dirty="0">
                <a:latin typeface="Tahoma" panose="020B0804030504040204" charset="0"/>
                <a:ea typeface="宋体" pitchFamily="2" charset="-122"/>
              </a:rPr>
              <a:t>margin?</a:t>
            </a:r>
            <a:endParaRPr lang="en-US" altLang="zh-CN" sz="2800" dirty="0">
              <a:latin typeface="Tahoma" panose="020B0804030504040204" charset="0"/>
              <a:ea typeface="宋体" pitchFamily="2"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7" name="Rectangle 3"/>
          <p:cNvSpPr>
            <a:spLocks noGrp="1" noChangeArrowheads="1"/>
          </p:cNvSpPr>
          <p:nvPr>
            <p:ph type="body" sz="half" idx="1"/>
          </p:nvPr>
        </p:nvSpPr>
        <p:spPr>
          <a:xfrm>
            <a:off x="645795" y="3311525"/>
            <a:ext cx="3235325" cy="3106738"/>
          </a:xfrm>
        </p:spPr>
        <p:txBody>
          <a:bodyPr vert="horz" wrap="square" lIns="91440" tIns="45720" rIns="91440" bIns="45720" numCol="1" anchor="t" anchorCtr="0" compatLnSpc="1"/>
          <a:lstStyle/>
          <a:p>
            <a:pPr>
              <a:buClr>
                <a:schemeClr val="tx1"/>
              </a:buClr>
              <a:buSzTx/>
              <a:buFontTx/>
              <a:buNone/>
            </a:pPr>
            <a:r>
              <a:rPr lang="zh-CN" altLang="en-US" sz="2400" dirty="0">
                <a:ea typeface="宋体" pitchFamily="2" charset="-122"/>
              </a:rPr>
              <a:t>已知:</a:t>
            </a:r>
            <a:endParaRPr lang="en-US" altLang="zh-CN" sz="2400" dirty="0">
              <a:ea typeface="宋体" pitchFamily="2" charset="-122"/>
            </a:endParaRPr>
          </a:p>
          <a:p>
            <a:pPr>
              <a:buClr>
                <a:schemeClr val="tx1"/>
              </a:buClr>
              <a:buSzTx/>
              <a:buFontTx/>
            </a:pPr>
            <a:r>
              <a:rPr lang="en-US" altLang="zh-CN" sz="2400" b="1" i="1" dirty="0">
                <a:solidFill>
                  <a:schemeClr val="hlink"/>
                </a:solidFill>
                <a:ea typeface="宋体" pitchFamily="2" charset="-122"/>
              </a:rPr>
              <a:t>w</a:t>
            </a:r>
            <a:r>
              <a:rPr lang="en-US" altLang="zh-CN" sz="2400" i="1" dirty="0">
                <a:solidFill>
                  <a:schemeClr val="hlink"/>
                </a:solidFill>
                <a:ea typeface="宋体" pitchFamily="2" charset="-122"/>
              </a:rPr>
              <a:t> . </a:t>
            </a:r>
            <a:r>
              <a:rPr lang="en-US" altLang="zh-CN" sz="2400" b="1" i="1" dirty="0">
                <a:solidFill>
                  <a:schemeClr val="hlink"/>
                </a:solidFill>
                <a:ea typeface="宋体" pitchFamily="2" charset="-122"/>
              </a:rPr>
              <a:t>x</a:t>
            </a:r>
            <a:r>
              <a:rPr lang="en-US" altLang="zh-CN" sz="2400" b="1" i="1" baseline="30000" dirty="0">
                <a:solidFill>
                  <a:schemeClr val="hlink"/>
                </a:solidFill>
                <a:ea typeface="宋体" pitchFamily="2" charset="-122"/>
              </a:rPr>
              <a:t>+</a:t>
            </a:r>
            <a:r>
              <a:rPr lang="en-US" altLang="zh-CN" sz="2400" i="1" dirty="0">
                <a:solidFill>
                  <a:schemeClr val="hlink"/>
                </a:solidFill>
                <a:ea typeface="宋体" pitchFamily="2" charset="-122"/>
              </a:rPr>
              <a:t> + b = +1 </a:t>
            </a:r>
            <a:endParaRPr lang="en-US" altLang="zh-CN" sz="2400" i="1" dirty="0">
              <a:solidFill>
                <a:schemeClr val="hlink"/>
              </a:solidFill>
              <a:ea typeface="宋体" pitchFamily="2" charset="-122"/>
            </a:endParaRPr>
          </a:p>
          <a:p>
            <a:pPr>
              <a:buClr>
                <a:schemeClr val="tx1"/>
              </a:buClr>
              <a:buSzTx/>
              <a:buFontTx/>
            </a:pPr>
            <a:r>
              <a:rPr lang="en-US" altLang="zh-CN" sz="2400" b="1" i="1" dirty="0">
                <a:ea typeface="宋体" pitchFamily="2" charset="-122"/>
              </a:rPr>
              <a:t>w</a:t>
            </a:r>
            <a:r>
              <a:rPr lang="en-US" altLang="zh-CN" sz="2400" i="1" dirty="0">
                <a:ea typeface="宋体" pitchFamily="2" charset="-122"/>
              </a:rPr>
              <a:t> . </a:t>
            </a:r>
            <a:r>
              <a:rPr lang="en-US" altLang="zh-CN" sz="2400" b="1" i="1" dirty="0">
                <a:ea typeface="宋体" pitchFamily="2" charset="-122"/>
              </a:rPr>
              <a:t>x</a:t>
            </a:r>
            <a:r>
              <a:rPr lang="en-US" altLang="zh-CN" sz="2400" b="1" i="1" baseline="30000" dirty="0">
                <a:ea typeface="宋体" pitchFamily="2" charset="-122"/>
              </a:rPr>
              <a:t>-</a:t>
            </a:r>
            <a:r>
              <a:rPr lang="en-US" altLang="zh-CN" sz="2400" i="1" dirty="0">
                <a:ea typeface="宋体" pitchFamily="2" charset="-122"/>
              </a:rPr>
              <a:t> + b = -1 </a:t>
            </a:r>
            <a:endParaRPr lang="en-US" altLang="zh-CN" sz="2400" i="1" dirty="0">
              <a:ea typeface="宋体" pitchFamily="2" charset="-122"/>
            </a:endParaRPr>
          </a:p>
          <a:p>
            <a:pPr>
              <a:buClr>
                <a:schemeClr val="tx1"/>
              </a:buClr>
              <a:buSzTx/>
              <a:buFontTx/>
            </a:pPr>
            <a:r>
              <a:rPr lang="en-US" altLang="zh-CN" sz="2400" b="1" i="1" dirty="0">
                <a:solidFill>
                  <a:schemeClr val="hlink"/>
                </a:solidFill>
                <a:ea typeface="宋体" pitchFamily="2" charset="-122"/>
              </a:rPr>
              <a:t>x</a:t>
            </a:r>
            <a:r>
              <a:rPr lang="en-US" altLang="zh-CN" sz="2400" b="1" i="1" baseline="30000" dirty="0">
                <a:solidFill>
                  <a:schemeClr val="hlink"/>
                </a:solidFill>
                <a:ea typeface="宋体" pitchFamily="2" charset="-122"/>
              </a:rPr>
              <a:t>+</a:t>
            </a:r>
            <a:r>
              <a:rPr lang="en-US" altLang="zh-CN" sz="2400" dirty="0">
                <a:solidFill>
                  <a:schemeClr val="hlink"/>
                </a:solidFill>
                <a:ea typeface="宋体" pitchFamily="2" charset="-122"/>
              </a:rPr>
              <a:t> = </a:t>
            </a:r>
            <a:r>
              <a:rPr lang="en-US" altLang="zh-CN" sz="2400" b="1" i="1" dirty="0">
                <a:solidFill>
                  <a:schemeClr val="hlink"/>
                </a:solidFill>
                <a:ea typeface="宋体" pitchFamily="2" charset="-122"/>
              </a:rPr>
              <a:t>x</a:t>
            </a:r>
            <a:r>
              <a:rPr lang="en-US" altLang="zh-CN" sz="2400" b="1" i="1" baseline="30000" dirty="0">
                <a:solidFill>
                  <a:schemeClr val="hlink"/>
                </a:solidFill>
                <a:ea typeface="宋体" pitchFamily="2" charset="-122"/>
              </a:rPr>
              <a:t>-</a:t>
            </a:r>
            <a:r>
              <a:rPr lang="en-US" altLang="zh-CN" sz="2400" dirty="0">
                <a:solidFill>
                  <a:schemeClr val="hlink"/>
                </a:solidFill>
                <a:ea typeface="宋体" pitchFamily="2" charset="-122"/>
              </a:rPr>
              <a:t> + </a:t>
            </a:r>
            <a:r>
              <a:rPr lang="en-US" altLang="zh-CN" sz="2400" i="1" dirty="0">
                <a:solidFill>
                  <a:schemeClr val="hlink"/>
                </a:solidFill>
                <a:latin typeface="Symbol" panose="05050102010706020507" charset="2"/>
                <a:ea typeface="宋体" pitchFamily="2" charset="-122"/>
              </a:rPr>
              <a:t>l</a:t>
            </a:r>
            <a:r>
              <a:rPr lang="en-US" altLang="zh-CN" sz="2400" dirty="0">
                <a:solidFill>
                  <a:schemeClr val="hlink"/>
                </a:solidFill>
                <a:ea typeface="宋体" pitchFamily="2" charset="-122"/>
              </a:rPr>
              <a:t> </a:t>
            </a:r>
            <a:r>
              <a:rPr lang="en-US" altLang="zh-CN" sz="2400" b="1" i="1" dirty="0">
                <a:solidFill>
                  <a:schemeClr val="hlink"/>
                </a:solidFill>
                <a:ea typeface="宋体" pitchFamily="2" charset="-122"/>
              </a:rPr>
              <a:t>w</a:t>
            </a:r>
            <a:endParaRPr lang="en-US" altLang="zh-CN" sz="2400" b="1" i="1" dirty="0">
              <a:solidFill>
                <a:schemeClr val="hlink"/>
              </a:solidFill>
              <a:ea typeface="宋体" pitchFamily="2" charset="-122"/>
            </a:endParaRPr>
          </a:p>
          <a:p>
            <a:pPr>
              <a:buClr>
                <a:schemeClr val="tx1"/>
              </a:buClr>
              <a:buSzTx/>
              <a:buFontTx/>
            </a:pPr>
            <a:r>
              <a:rPr lang="en-US" altLang="zh-CN" sz="2400" dirty="0">
                <a:ea typeface="宋体" pitchFamily="2" charset="-122"/>
              </a:rPr>
              <a:t>|</a:t>
            </a:r>
            <a:r>
              <a:rPr lang="en-US" altLang="zh-CN" sz="2400" b="1" i="1" dirty="0">
                <a:ea typeface="宋体" pitchFamily="2" charset="-122"/>
              </a:rPr>
              <a:t>x</a:t>
            </a:r>
            <a:r>
              <a:rPr lang="en-US" altLang="zh-CN" sz="2400" b="1" i="1" baseline="30000" dirty="0">
                <a:ea typeface="宋体" pitchFamily="2" charset="-122"/>
              </a:rPr>
              <a:t>+</a:t>
            </a:r>
            <a:r>
              <a:rPr lang="en-US" altLang="zh-CN" sz="2400" dirty="0">
                <a:ea typeface="宋体" pitchFamily="2" charset="-122"/>
              </a:rPr>
              <a:t> - </a:t>
            </a:r>
            <a:r>
              <a:rPr lang="en-US" altLang="zh-CN" sz="2400" b="1" i="1" dirty="0">
                <a:ea typeface="宋体" pitchFamily="2" charset="-122"/>
              </a:rPr>
              <a:t>x</a:t>
            </a:r>
            <a:r>
              <a:rPr lang="en-US" altLang="zh-CN" sz="2400" b="1" i="1" baseline="30000" dirty="0">
                <a:ea typeface="宋体" pitchFamily="2" charset="-122"/>
              </a:rPr>
              <a:t>-</a:t>
            </a:r>
            <a:r>
              <a:rPr lang="en-US" altLang="zh-CN" sz="2400" dirty="0">
                <a:ea typeface="宋体" pitchFamily="2" charset="-122"/>
              </a:rPr>
              <a:t> | </a:t>
            </a:r>
            <a:r>
              <a:rPr lang="en-US" altLang="zh-CN" sz="2400" i="1" dirty="0">
                <a:ea typeface="宋体" pitchFamily="2" charset="-122"/>
              </a:rPr>
              <a:t>= M</a:t>
            </a:r>
            <a:endParaRPr lang="en-US" altLang="zh-CN" sz="2400" i="1" dirty="0">
              <a:ea typeface="宋体" pitchFamily="2" charset="-122"/>
            </a:endParaRPr>
          </a:p>
          <a:p>
            <a:pPr>
              <a:buClr>
                <a:schemeClr val="tx1"/>
              </a:buClr>
              <a:buSzTx/>
              <a:buFontTx/>
              <a:buNone/>
            </a:pPr>
            <a:r>
              <a:rPr lang="zh-CN" altLang="en-US" sz="2400" dirty="0">
                <a:ea typeface="宋体" pitchFamily="2" charset="-122"/>
              </a:rPr>
              <a:t>于是很容易由</a:t>
            </a:r>
            <a:r>
              <a:rPr lang="en-US" altLang="zh-CN" sz="2400" b="1" i="1" dirty="0">
                <a:ea typeface="宋体" pitchFamily="2" charset="-122"/>
              </a:rPr>
              <a:t>w</a:t>
            </a:r>
            <a:r>
              <a:rPr lang="en-US" altLang="zh-CN" sz="2400" dirty="0">
                <a:ea typeface="宋体" pitchFamily="2" charset="-122"/>
              </a:rPr>
              <a:t> </a:t>
            </a:r>
            <a:r>
              <a:rPr lang="zh-CN" altLang="en-US" sz="2400" dirty="0">
                <a:ea typeface="宋体" pitchFamily="2" charset="-122"/>
              </a:rPr>
              <a:t>和</a:t>
            </a:r>
            <a:r>
              <a:rPr lang="en-US" altLang="zh-CN" sz="2400" i="1" dirty="0">
                <a:ea typeface="宋体" pitchFamily="2" charset="-122"/>
              </a:rPr>
              <a:t>b </a:t>
            </a:r>
            <a:r>
              <a:rPr lang="zh-CN" altLang="en-US" sz="2400" dirty="0">
                <a:ea typeface="宋体" pitchFamily="2" charset="-122"/>
              </a:rPr>
              <a:t>得到</a:t>
            </a:r>
            <a:r>
              <a:rPr lang="en-US" altLang="zh-CN" sz="2400" dirty="0">
                <a:ea typeface="宋体" pitchFamily="2" charset="-122"/>
              </a:rPr>
              <a:t> </a:t>
            </a:r>
            <a:r>
              <a:rPr lang="en-US" altLang="zh-CN" sz="2400" i="1" dirty="0">
                <a:ea typeface="宋体" pitchFamily="2" charset="-122"/>
              </a:rPr>
              <a:t>M</a:t>
            </a:r>
            <a:endParaRPr lang="en-US" altLang="zh-CN" sz="2400" i="1" dirty="0">
              <a:ea typeface="宋体" pitchFamily="2" charset="-122"/>
            </a:endParaRPr>
          </a:p>
        </p:txBody>
      </p:sp>
      <p:sp>
        <p:nvSpPr>
          <p:cNvPr id="651268" name="Line 4"/>
          <p:cNvSpPr>
            <a:spLocks noChangeShapeType="1"/>
          </p:cNvSpPr>
          <p:nvPr/>
        </p:nvSpPr>
        <p:spPr bwMode="auto">
          <a:xfrm rot="-23199335">
            <a:off x="2292350" y="1709738"/>
            <a:ext cx="2971800" cy="0"/>
          </a:xfrm>
          <a:prstGeom prst="line">
            <a:avLst/>
          </a:prstGeom>
          <a:noFill/>
          <a:ln w="12700">
            <a:solidFill>
              <a:schemeClr va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51269" name="Line 5"/>
          <p:cNvSpPr>
            <a:spLocks noChangeShapeType="1"/>
          </p:cNvSpPr>
          <p:nvPr/>
        </p:nvSpPr>
        <p:spPr bwMode="auto">
          <a:xfrm rot="-23199335">
            <a:off x="2438400" y="2000250"/>
            <a:ext cx="2971800"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51270" name="Line 6"/>
          <p:cNvSpPr>
            <a:spLocks noChangeShapeType="1"/>
          </p:cNvSpPr>
          <p:nvPr/>
        </p:nvSpPr>
        <p:spPr bwMode="auto">
          <a:xfrm rot="-23199335">
            <a:off x="2582863" y="2289175"/>
            <a:ext cx="2971800" cy="0"/>
          </a:xfrm>
          <a:prstGeom prst="line">
            <a:avLst/>
          </a:prstGeom>
          <a:noFill/>
          <a:ln w="12700">
            <a:solidFill>
              <a:schemeClr val="fo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51271" name="Text Box 7"/>
          <p:cNvSpPr txBox="1">
            <a:spLocks noChangeArrowheads="1"/>
          </p:cNvSpPr>
          <p:nvPr/>
        </p:nvSpPr>
        <p:spPr bwMode="auto">
          <a:xfrm rot="-1586986">
            <a:off x="1857693" y="851535"/>
            <a:ext cx="3048000" cy="854075"/>
          </a:xfrm>
          <a:prstGeom prst="rect">
            <a:avLst/>
          </a:prstGeom>
          <a:noFill/>
          <a:ln>
            <a:noFill/>
          </a:ln>
          <a:effectLst/>
        </p:spPr>
        <p:txBody>
          <a:bodyPr>
            <a:spAutoFit/>
          </a:bodyPr>
          <a:lstStyle/>
          <a:p>
            <a:pPr marL="342900" indent="-342900" algn="ctr"/>
            <a:r>
              <a:rPr lang="en-US" altLang="zh-CN" dirty="0">
                <a:solidFill>
                  <a:schemeClr val="hlink"/>
                </a:solidFill>
                <a:latin typeface="Tahoma" panose="020B0804030504040204" charset="0"/>
                <a:ea typeface="宋体" pitchFamily="2" charset="-122"/>
              </a:rPr>
              <a:t>Zone</a:t>
            </a:r>
            <a:endParaRPr lang="en-US" altLang="zh-CN" dirty="0">
              <a:solidFill>
                <a:schemeClr val="hlink"/>
              </a:solidFill>
              <a:latin typeface="Tahoma" panose="020B0804030504040204" charset="0"/>
              <a:ea typeface="宋体" pitchFamily="2" charset="-122"/>
            </a:endParaRPr>
          </a:p>
          <a:p>
            <a:pPr marL="342900" indent="-342900" algn="ctr"/>
            <a:r>
              <a:rPr lang="zh-CN" altLang="en-US" dirty="0">
                <a:solidFill>
                  <a:schemeClr val="hlink"/>
                </a:solidFill>
                <a:latin typeface="Tahoma" panose="020B0804030504040204" charset="0"/>
                <a:ea typeface="宋体" pitchFamily="2" charset="-122"/>
              </a:rPr>
              <a:t>“</a:t>
            </a:r>
            <a:r>
              <a:rPr lang="en-US" altLang="zh-CN" dirty="0">
                <a:solidFill>
                  <a:schemeClr val="hlink"/>
                </a:solidFill>
                <a:latin typeface="Tahoma" panose="020B0804030504040204" charset="0"/>
                <a:ea typeface="宋体" pitchFamily="2" charset="-122"/>
              </a:rPr>
              <a:t>Predict Class = +1”</a:t>
            </a:r>
            <a:endParaRPr lang="en-US" altLang="zh-CN" dirty="0">
              <a:solidFill>
                <a:schemeClr val="hlink"/>
              </a:solidFill>
              <a:latin typeface="Tahoma" panose="020B0804030504040204" charset="0"/>
              <a:ea typeface="宋体" pitchFamily="2" charset="-122"/>
            </a:endParaRPr>
          </a:p>
        </p:txBody>
      </p:sp>
      <p:sp>
        <p:nvSpPr>
          <p:cNvPr id="651272" name="Text Box 8"/>
          <p:cNvSpPr txBox="1">
            <a:spLocks noChangeArrowheads="1"/>
          </p:cNvSpPr>
          <p:nvPr/>
        </p:nvSpPr>
        <p:spPr bwMode="auto">
          <a:xfrm rot="-1586986">
            <a:off x="2827338" y="2243138"/>
            <a:ext cx="2887663" cy="701675"/>
          </a:xfrm>
          <a:prstGeom prst="rect">
            <a:avLst/>
          </a:prstGeom>
          <a:noFill/>
          <a:ln>
            <a:noFill/>
          </a:ln>
          <a:effectLst/>
        </p:spPr>
        <p:txBody>
          <a:bodyPr>
            <a:spAutoFit/>
          </a:bodyPr>
          <a:lstStyle/>
          <a:p>
            <a:pPr marL="342900" indent="-342900" algn="ctr"/>
            <a:r>
              <a:rPr lang="zh-CN" altLang="en-US" dirty="0">
                <a:solidFill>
                  <a:schemeClr val="folHlink"/>
                </a:solidFill>
                <a:latin typeface="Tahoma" panose="020B0804030504040204" charset="0"/>
                <a:ea typeface="宋体" pitchFamily="2" charset="-122"/>
              </a:rPr>
              <a:t>“</a:t>
            </a:r>
            <a:r>
              <a:rPr lang="en-US" altLang="zh-CN" dirty="0">
                <a:solidFill>
                  <a:schemeClr val="folHlink"/>
                </a:solidFill>
                <a:latin typeface="Tahoma" panose="020B0804030504040204" charset="0"/>
                <a:ea typeface="宋体" pitchFamily="2" charset="-122"/>
              </a:rPr>
              <a:t>Predict Class = -1” zone</a:t>
            </a:r>
            <a:endParaRPr lang="en-US" altLang="zh-CN" dirty="0">
              <a:solidFill>
                <a:schemeClr val="folHlink"/>
              </a:solidFill>
              <a:latin typeface="Tahoma" panose="020B0804030504040204" charset="0"/>
              <a:ea typeface="宋体" pitchFamily="2" charset="-122"/>
            </a:endParaRPr>
          </a:p>
        </p:txBody>
      </p:sp>
      <p:sp>
        <p:nvSpPr>
          <p:cNvPr id="651273" name="Text Box 9"/>
          <p:cNvSpPr txBox="1">
            <a:spLocks noChangeArrowheads="1"/>
          </p:cNvSpPr>
          <p:nvPr/>
        </p:nvSpPr>
        <p:spPr bwMode="auto">
          <a:xfrm rot="-1777892">
            <a:off x="1600200" y="2438400"/>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804030504040204" charset="0"/>
                <a:ea typeface="宋体" pitchFamily="2" charset="-122"/>
              </a:defRPr>
            </a:lvl1pPr>
            <a:lvl2pPr>
              <a:spcBef>
                <a:spcPct val="0"/>
              </a:spcBef>
              <a:defRPr sz="2400">
                <a:solidFill>
                  <a:schemeClr val="tx1"/>
                </a:solidFill>
                <a:latin typeface="Tahoma" panose="020B0804030504040204" charset="0"/>
                <a:ea typeface="宋体" pitchFamily="2" charset="-122"/>
              </a:defRPr>
            </a:lvl2pPr>
            <a:lvl3pPr>
              <a:spcBef>
                <a:spcPct val="0"/>
              </a:spcBef>
              <a:defRPr sz="2400">
                <a:solidFill>
                  <a:schemeClr val="tx1"/>
                </a:solidFill>
                <a:latin typeface="Tahoma" panose="020B0804030504040204" charset="0"/>
                <a:ea typeface="宋体" pitchFamily="2" charset="-122"/>
              </a:defRPr>
            </a:lvl3pPr>
            <a:lvl4pPr>
              <a:spcBef>
                <a:spcPct val="0"/>
              </a:spcBef>
              <a:defRPr sz="2400">
                <a:solidFill>
                  <a:schemeClr val="tx1"/>
                </a:solidFill>
                <a:latin typeface="Tahoma" panose="020B0804030504040204" charset="0"/>
                <a:ea typeface="宋体" pitchFamily="2" charset="-122"/>
              </a:defRPr>
            </a:lvl4pPr>
            <a:lvl5pPr>
              <a:spcBef>
                <a:spcPct val="0"/>
              </a:spcBef>
              <a:defRPr sz="2400">
                <a:solidFill>
                  <a:schemeClr val="tx1"/>
                </a:solidFill>
                <a:latin typeface="Tahoma" panose="020B0804030504040204" charset="0"/>
                <a:ea typeface="宋体" pitchFamily="2" charset="-122"/>
              </a:defRPr>
            </a:lvl5pPr>
            <a:lvl6pPr fontAlgn="base">
              <a:spcBef>
                <a:spcPct val="0"/>
              </a:spcBef>
              <a:spcAft>
                <a:spcPct val="0"/>
              </a:spcAft>
              <a:defRPr sz="2400">
                <a:solidFill>
                  <a:schemeClr val="tx1"/>
                </a:solidFill>
                <a:latin typeface="Tahoma" panose="020B0804030504040204" charset="0"/>
                <a:ea typeface="宋体" pitchFamily="2" charset="-122"/>
              </a:defRPr>
            </a:lvl6pPr>
            <a:lvl7pPr fontAlgn="base">
              <a:spcBef>
                <a:spcPct val="0"/>
              </a:spcBef>
              <a:spcAft>
                <a:spcPct val="0"/>
              </a:spcAft>
              <a:defRPr sz="2400">
                <a:solidFill>
                  <a:schemeClr val="tx1"/>
                </a:solidFill>
                <a:latin typeface="Tahoma" panose="020B0804030504040204" charset="0"/>
                <a:ea typeface="宋体" pitchFamily="2" charset="-122"/>
              </a:defRPr>
            </a:lvl7pPr>
            <a:lvl8pPr fontAlgn="base">
              <a:spcBef>
                <a:spcPct val="0"/>
              </a:spcBef>
              <a:spcAft>
                <a:spcPct val="0"/>
              </a:spcAft>
              <a:defRPr sz="2400">
                <a:solidFill>
                  <a:schemeClr val="tx1"/>
                </a:solidFill>
                <a:latin typeface="Tahoma" panose="020B0804030504040204" charset="0"/>
                <a:ea typeface="宋体" pitchFamily="2" charset="-122"/>
              </a:defRPr>
            </a:lvl8pPr>
            <a:lvl9pPr fontAlgn="base">
              <a:spcBef>
                <a:spcPct val="0"/>
              </a:spcBef>
              <a:spcAft>
                <a:spcPct val="0"/>
              </a:spcAft>
              <a:defRPr sz="2400">
                <a:solidFill>
                  <a:schemeClr val="tx1"/>
                </a:solidFill>
                <a:latin typeface="Tahoma" panose="020B0804030504040204" charset="0"/>
                <a:ea typeface="宋体"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hlink"/>
                </a:solidFill>
                <a:effectLst/>
                <a:uLnTx/>
                <a:uFillTx/>
                <a:latin typeface="Tahoma" panose="020B0804030504040204" charset="0"/>
                <a:ea typeface="宋体" pitchFamily="2" charset="-122"/>
                <a:cs typeface="宋体" pitchFamily="2" charset="-122"/>
              </a:rPr>
              <a:t>wx+b=1</a:t>
            </a:r>
            <a:endParaRPr kumimoji="0" lang="en-US" altLang="zh-CN" sz="1400" b="0" i="0" u="none" strike="noStrike" kern="1200" cap="none" spc="0" normalizeH="0" baseline="0" noProof="0">
              <a:ln>
                <a:noFill/>
              </a:ln>
              <a:solidFill>
                <a:schemeClr val="hlink"/>
              </a:solidFill>
              <a:effectLst/>
              <a:uLnTx/>
              <a:uFillTx/>
              <a:latin typeface="Tahoma" panose="020B0804030504040204" charset="0"/>
              <a:ea typeface="宋体" pitchFamily="2" charset="-122"/>
              <a:cs typeface="宋体" pitchFamily="2" charset="-122"/>
            </a:endParaRPr>
          </a:p>
        </p:txBody>
      </p:sp>
      <p:sp>
        <p:nvSpPr>
          <p:cNvPr id="651274" name="Text Box 10"/>
          <p:cNvSpPr txBox="1">
            <a:spLocks noChangeArrowheads="1"/>
          </p:cNvSpPr>
          <p:nvPr/>
        </p:nvSpPr>
        <p:spPr bwMode="auto">
          <a:xfrm rot="-1777892">
            <a:off x="1754188" y="2708275"/>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804030504040204" charset="0"/>
                <a:ea typeface="宋体" pitchFamily="2" charset="-122"/>
              </a:defRPr>
            </a:lvl1pPr>
            <a:lvl2pPr>
              <a:spcBef>
                <a:spcPct val="0"/>
              </a:spcBef>
              <a:defRPr sz="2400">
                <a:solidFill>
                  <a:schemeClr val="tx1"/>
                </a:solidFill>
                <a:latin typeface="Tahoma" panose="020B0804030504040204" charset="0"/>
                <a:ea typeface="宋体" pitchFamily="2" charset="-122"/>
              </a:defRPr>
            </a:lvl2pPr>
            <a:lvl3pPr>
              <a:spcBef>
                <a:spcPct val="0"/>
              </a:spcBef>
              <a:defRPr sz="2400">
                <a:solidFill>
                  <a:schemeClr val="tx1"/>
                </a:solidFill>
                <a:latin typeface="Tahoma" panose="020B0804030504040204" charset="0"/>
                <a:ea typeface="宋体" pitchFamily="2" charset="-122"/>
              </a:defRPr>
            </a:lvl3pPr>
            <a:lvl4pPr>
              <a:spcBef>
                <a:spcPct val="0"/>
              </a:spcBef>
              <a:defRPr sz="2400">
                <a:solidFill>
                  <a:schemeClr val="tx1"/>
                </a:solidFill>
                <a:latin typeface="Tahoma" panose="020B0804030504040204" charset="0"/>
                <a:ea typeface="宋体" pitchFamily="2" charset="-122"/>
              </a:defRPr>
            </a:lvl4pPr>
            <a:lvl5pPr>
              <a:spcBef>
                <a:spcPct val="0"/>
              </a:spcBef>
              <a:defRPr sz="2400">
                <a:solidFill>
                  <a:schemeClr val="tx1"/>
                </a:solidFill>
                <a:latin typeface="Tahoma" panose="020B0804030504040204" charset="0"/>
                <a:ea typeface="宋体" pitchFamily="2" charset="-122"/>
              </a:defRPr>
            </a:lvl5pPr>
            <a:lvl6pPr fontAlgn="base">
              <a:spcBef>
                <a:spcPct val="0"/>
              </a:spcBef>
              <a:spcAft>
                <a:spcPct val="0"/>
              </a:spcAft>
              <a:defRPr sz="2400">
                <a:solidFill>
                  <a:schemeClr val="tx1"/>
                </a:solidFill>
                <a:latin typeface="Tahoma" panose="020B0804030504040204" charset="0"/>
                <a:ea typeface="宋体" pitchFamily="2" charset="-122"/>
              </a:defRPr>
            </a:lvl6pPr>
            <a:lvl7pPr fontAlgn="base">
              <a:spcBef>
                <a:spcPct val="0"/>
              </a:spcBef>
              <a:spcAft>
                <a:spcPct val="0"/>
              </a:spcAft>
              <a:defRPr sz="2400">
                <a:solidFill>
                  <a:schemeClr val="tx1"/>
                </a:solidFill>
                <a:latin typeface="Tahoma" panose="020B0804030504040204" charset="0"/>
                <a:ea typeface="宋体" pitchFamily="2" charset="-122"/>
              </a:defRPr>
            </a:lvl7pPr>
            <a:lvl8pPr fontAlgn="base">
              <a:spcBef>
                <a:spcPct val="0"/>
              </a:spcBef>
              <a:spcAft>
                <a:spcPct val="0"/>
              </a:spcAft>
              <a:defRPr sz="2400">
                <a:solidFill>
                  <a:schemeClr val="tx1"/>
                </a:solidFill>
                <a:latin typeface="Tahoma" panose="020B0804030504040204" charset="0"/>
                <a:ea typeface="宋体" pitchFamily="2" charset="-122"/>
              </a:defRPr>
            </a:lvl8pPr>
            <a:lvl9pPr fontAlgn="base">
              <a:spcBef>
                <a:spcPct val="0"/>
              </a:spcBef>
              <a:spcAft>
                <a:spcPct val="0"/>
              </a:spcAft>
              <a:defRPr sz="2400">
                <a:solidFill>
                  <a:schemeClr val="tx1"/>
                </a:solidFill>
                <a:latin typeface="Tahoma" panose="020B0804030504040204" charset="0"/>
                <a:ea typeface="宋体"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wx+b=0</a:t>
            </a:r>
            <a:endParaRPr kumimoji="0" lang="en-US" altLang="zh-CN" sz="14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endParaRPr>
          </a:p>
        </p:txBody>
      </p:sp>
      <p:sp>
        <p:nvSpPr>
          <p:cNvPr id="651275" name="Text Box 11"/>
          <p:cNvSpPr txBox="1">
            <a:spLocks noChangeArrowheads="1"/>
          </p:cNvSpPr>
          <p:nvPr/>
        </p:nvSpPr>
        <p:spPr bwMode="auto">
          <a:xfrm rot="-1777892">
            <a:off x="1905000" y="2952750"/>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804030504040204" charset="0"/>
                <a:ea typeface="宋体" pitchFamily="2" charset="-122"/>
              </a:defRPr>
            </a:lvl1pPr>
            <a:lvl2pPr>
              <a:spcBef>
                <a:spcPct val="0"/>
              </a:spcBef>
              <a:defRPr sz="2400">
                <a:solidFill>
                  <a:schemeClr val="tx1"/>
                </a:solidFill>
                <a:latin typeface="Tahoma" panose="020B0804030504040204" charset="0"/>
                <a:ea typeface="宋体" pitchFamily="2" charset="-122"/>
              </a:defRPr>
            </a:lvl2pPr>
            <a:lvl3pPr>
              <a:spcBef>
                <a:spcPct val="0"/>
              </a:spcBef>
              <a:defRPr sz="2400">
                <a:solidFill>
                  <a:schemeClr val="tx1"/>
                </a:solidFill>
                <a:latin typeface="Tahoma" panose="020B0804030504040204" charset="0"/>
                <a:ea typeface="宋体" pitchFamily="2" charset="-122"/>
              </a:defRPr>
            </a:lvl3pPr>
            <a:lvl4pPr>
              <a:spcBef>
                <a:spcPct val="0"/>
              </a:spcBef>
              <a:defRPr sz="2400">
                <a:solidFill>
                  <a:schemeClr val="tx1"/>
                </a:solidFill>
                <a:latin typeface="Tahoma" panose="020B0804030504040204" charset="0"/>
                <a:ea typeface="宋体" pitchFamily="2" charset="-122"/>
              </a:defRPr>
            </a:lvl4pPr>
            <a:lvl5pPr>
              <a:spcBef>
                <a:spcPct val="0"/>
              </a:spcBef>
              <a:defRPr sz="2400">
                <a:solidFill>
                  <a:schemeClr val="tx1"/>
                </a:solidFill>
                <a:latin typeface="Tahoma" panose="020B0804030504040204" charset="0"/>
                <a:ea typeface="宋体" pitchFamily="2" charset="-122"/>
              </a:defRPr>
            </a:lvl5pPr>
            <a:lvl6pPr fontAlgn="base">
              <a:spcBef>
                <a:spcPct val="0"/>
              </a:spcBef>
              <a:spcAft>
                <a:spcPct val="0"/>
              </a:spcAft>
              <a:defRPr sz="2400">
                <a:solidFill>
                  <a:schemeClr val="tx1"/>
                </a:solidFill>
                <a:latin typeface="Tahoma" panose="020B0804030504040204" charset="0"/>
                <a:ea typeface="宋体" pitchFamily="2" charset="-122"/>
              </a:defRPr>
            </a:lvl6pPr>
            <a:lvl7pPr fontAlgn="base">
              <a:spcBef>
                <a:spcPct val="0"/>
              </a:spcBef>
              <a:spcAft>
                <a:spcPct val="0"/>
              </a:spcAft>
              <a:defRPr sz="2400">
                <a:solidFill>
                  <a:schemeClr val="tx1"/>
                </a:solidFill>
                <a:latin typeface="Tahoma" panose="020B0804030504040204" charset="0"/>
                <a:ea typeface="宋体" pitchFamily="2" charset="-122"/>
              </a:defRPr>
            </a:lvl7pPr>
            <a:lvl8pPr fontAlgn="base">
              <a:spcBef>
                <a:spcPct val="0"/>
              </a:spcBef>
              <a:spcAft>
                <a:spcPct val="0"/>
              </a:spcAft>
              <a:defRPr sz="2400">
                <a:solidFill>
                  <a:schemeClr val="tx1"/>
                </a:solidFill>
                <a:latin typeface="Tahoma" panose="020B0804030504040204" charset="0"/>
                <a:ea typeface="宋体" pitchFamily="2" charset="-122"/>
              </a:defRPr>
            </a:lvl8pPr>
            <a:lvl9pPr fontAlgn="base">
              <a:spcBef>
                <a:spcPct val="0"/>
              </a:spcBef>
              <a:spcAft>
                <a:spcPct val="0"/>
              </a:spcAft>
              <a:defRPr sz="2400">
                <a:solidFill>
                  <a:schemeClr val="tx1"/>
                </a:solidFill>
                <a:latin typeface="Tahoma" panose="020B0804030504040204" charset="0"/>
                <a:ea typeface="宋体"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folHlink"/>
                </a:solidFill>
                <a:effectLst/>
                <a:uLnTx/>
                <a:uFillTx/>
                <a:latin typeface="Tahoma" panose="020B0804030504040204" charset="0"/>
                <a:ea typeface="宋体" pitchFamily="2" charset="-122"/>
                <a:cs typeface="宋体" pitchFamily="2" charset="-122"/>
              </a:rPr>
              <a:t>wx+b=-1</a:t>
            </a:r>
            <a:endParaRPr kumimoji="0" lang="en-US" altLang="zh-CN" sz="1400" b="0" i="0" u="none" strike="noStrike" kern="1200" cap="none" spc="0" normalizeH="0" baseline="0" noProof="0">
              <a:ln>
                <a:noFill/>
              </a:ln>
              <a:solidFill>
                <a:schemeClr val="folHlink"/>
              </a:solidFill>
              <a:effectLst/>
              <a:uLnTx/>
              <a:uFillTx/>
              <a:latin typeface="Tahoma" panose="020B0804030504040204" charset="0"/>
              <a:ea typeface="宋体" pitchFamily="2" charset="-122"/>
              <a:cs typeface="宋体" pitchFamily="2" charset="-122"/>
            </a:endParaRPr>
          </a:p>
        </p:txBody>
      </p:sp>
      <p:sp>
        <p:nvSpPr>
          <p:cNvPr id="651276" name="Line 12"/>
          <p:cNvSpPr>
            <a:spLocks noChangeShapeType="1"/>
          </p:cNvSpPr>
          <p:nvPr/>
        </p:nvSpPr>
        <p:spPr bwMode="auto">
          <a:xfrm>
            <a:off x="5170488" y="1019175"/>
            <a:ext cx="327025" cy="598488"/>
          </a:xfrm>
          <a:prstGeom prst="line">
            <a:avLst/>
          </a:prstGeom>
          <a:noFill/>
          <a:ln w="9525">
            <a:solidFill>
              <a:schemeClr val="tx1"/>
            </a:solidFill>
            <a:round/>
            <a:headEnd type="triangle" w="med" len="med"/>
            <a:tailEnd type="triangle" w="med" len="me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51277" name="Text Box 13"/>
          <p:cNvSpPr txBox="1">
            <a:spLocks noChangeArrowheads="1"/>
          </p:cNvSpPr>
          <p:nvPr/>
        </p:nvSpPr>
        <p:spPr bwMode="auto">
          <a:xfrm>
            <a:off x="5286375" y="973138"/>
            <a:ext cx="2592388" cy="396875"/>
          </a:xfrm>
          <a:prstGeom prst="rect">
            <a:avLst/>
          </a:prstGeom>
          <a:noFill/>
          <a:ln>
            <a:noFill/>
          </a:ln>
          <a:effectLst/>
        </p:spPr>
        <p:txBody>
          <a:bodyPr>
            <a:spAutoFit/>
          </a:bodyPr>
          <a:lstStyle>
            <a:lvl1pPr marL="342900" indent="-342900">
              <a:spcBef>
                <a:spcPct val="0"/>
              </a:spcBef>
              <a:defRPr sz="2400">
                <a:solidFill>
                  <a:schemeClr val="tx1"/>
                </a:solidFill>
                <a:latin typeface="Tahoma" panose="020B0804030504040204" charset="0"/>
                <a:ea typeface="宋体" pitchFamily="2" charset="-122"/>
              </a:defRPr>
            </a:lvl1pPr>
            <a:lvl2pPr>
              <a:spcBef>
                <a:spcPct val="0"/>
              </a:spcBef>
              <a:defRPr sz="2400">
                <a:solidFill>
                  <a:schemeClr val="tx1"/>
                </a:solidFill>
                <a:latin typeface="Tahoma" panose="020B0804030504040204" charset="0"/>
                <a:ea typeface="宋体" pitchFamily="2" charset="-122"/>
              </a:defRPr>
            </a:lvl2pPr>
            <a:lvl3pPr>
              <a:spcBef>
                <a:spcPct val="0"/>
              </a:spcBef>
              <a:defRPr sz="2400">
                <a:solidFill>
                  <a:schemeClr val="tx1"/>
                </a:solidFill>
                <a:latin typeface="Tahoma" panose="020B0804030504040204" charset="0"/>
                <a:ea typeface="宋体" pitchFamily="2" charset="-122"/>
              </a:defRPr>
            </a:lvl3pPr>
            <a:lvl4pPr>
              <a:spcBef>
                <a:spcPct val="0"/>
              </a:spcBef>
              <a:defRPr sz="2400">
                <a:solidFill>
                  <a:schemeClr val="tx1"/>
                </a:solidFill>
                <a:latin typeface="Tahoma" panose="020B0804030504040204" charset="0"/>
                <a:ea typeface="宋体" pitchFamily="2" charset="-122"/>
              </a:defRPr>
            </a:lvl4pPr>
            <a:lvl5pPr>
              <a:spcBef>
                <a:spcPct val="0"/>
              </a:spcBef>
              <a:defRPr sz="2400">
                <a:solidFill>
                  <a:schemeClr val="tx1"/>
                </a:solidFill>
                <a:latin typeface="Tahoma" panose="020B0804030504040204" charset="0"/>
                <a:ea typeface="宋体" pitchFamily="2" charset="-122"/>
              </a:defRPr>
            </a:lvl5pPr>
            <a:lvl6pPr fontAlgn="base">
              <a:spcBef>
                <a:spcPct val="0"/>
              </a:spcBef>
              <a:spcAft>
                <a:spcPct val="0"/>
              </a:spcAft>
              <a:defRPr sz="2400">
                <a:solidFill>
                  <a:schemeClr val="tx1"/>
                </a:solidFill>
                <a:latin typeface="Tahoma" panose="020B0804030504040204" charset="0"/>
                <a:ea typeface="宋体" pitchFamily="2" charset="-122"/>
              </a:defRPr>
            </a:lvl6pPr>
            <a:lvl7pPr fontAlgn="base">
              <a:spcBef>
                <a:spcPct val="0"/>
              </a:spcBef>
              <a:spcAft>
                <a:spcPct val="0"/>
              </a:spcAft>
              <a:defRPr sz="2400">
                <a:solidFill>
                  <a:schemeClr val="tx1"/>
                </a:solidFill>
                <a:latin typeface="Tahoma" panose="020B0804030504040204" charset="0"/>
                <a:ea typeface="宋体" pitchFamily="2" charset="-122"/>
              </a:defRPr>
            </a:lvl7pPr>
            <a:lvl8pPr fontAlgn="base">
              <a:spcBef>
                <a:spcPct val="0"/>
              </a:spcBef>
              <a:spcAft>
                <a:spcPct val="0"/>
              </a:spcAft>
              <a:defRPr sz="2400">
                <a:solidFill>
                  <a:schemeClr val="tx1"/>
                </a:solidFill>
                <a:latin typeface="Tahoma" panose="020B0804030504040204" charset="0"/>
                <a:ea typeface="宋体" pitchFamily="2" charset="-122"/>
              </a:defRPr>
            </a:lvl8pPr>
            <a:lvl9pPr fontAlgn="base">
              <a:spcBef>
                <a:spcPct val="0"/>
              </a:spcBef>
              <a:spcAft>
                <a:spcPct val="0"/>
              </a:spcAft>
              <a:defRPr sz="2400">
                <a:solidFill>
                  <a:schemeClr val="tx1"/>
                </a:solidFill>
                <a:latin typeface="Tahoma" panose="020B0804030504040204" charset="0"/>
                <a:ea typeface="宋体"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M =</a:t>
            </a:r>
            <a:r>
              <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 Margin Width</a:t>
            </a:r>
            <a:endPar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endParaRPr>
          </a:p>
        </p:txBody>
      </p:sp>
      <p:sp>
        <p:nvSpPr>
          <p:cNvPr id="651278" name="Text Box 14"/>
          <p:cNvSpPr txBox="1">
            <a:spLocks noChangeArrowheads="1"/>
          </p:cNvSpPr>
          <p:nvPr/>
        </p:nvSpPr>
        <p:spPr bwMode="auto">
          <a:xfrm>
            <a:off x="4808538" y="2590800"/>
            <a:ext cx="4160838" cy="310515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804030504040204" charset="0"/>
                <a:ea typeface="宋体" pitchFamily="2" charset="-122"/>
              </a:defRPr>
            </a:lvl1pPr>
            <a:lvl2pPr>
              <a:spcBef>
                <a:spcPct val="0"/>
              </a:spcBef>
              <a:defRPr sz="2400">
                <a:solidFill>
                  <a:schemeClr val="tx1"/>
                </a:solidFill>
                <a:latin typeface="Tahoma" panose="020B0804030504040204" charset="0"/>
                <a:ea typeface="宋体" pitchFamily="2" charset="-122"/>
              </a:defRPr>
            </a:lvl2pPr>
            <a:lvl3pPr>
              <a:spcBef>
                <a:spcPct val="0"/>
              </a:spcBef>
              <a:defRPr sz="2400">
                <a:solidFill>
                  <a:schemeClr val="tx1"/>
                </a:solidFill>
                <a:latin typeface="Tahoma" panose="020B0804030504040204" charset="0"/>
                <a:ea typeface="宋体" pitchFamily="2" charset="-122"/>
              </a:defRPr>
            </a:lvl3pPr>
            <a:lvl4pPr>
              <a:spcBef>
                <a:spcPct val="0"/>
              </a:spcBef>
              <a:defRPr sz="2400">
                <a:solidFill>
                  <a:schemeClr val="tx1"/>
                </a:solidFill>
                <a:latin typeface="Tahoma" panose="020B0804030504040204" charset="0"/>
                <a:ea typeface="宋体" pitchFamily="2" charset="-122"/>
              </a:defRPr>
            </a:lvl4pPr>
            <a:lvl5pPr>
              <a:spcBef>
                <a:spcPct val="0"/>
              </a:spcBef>
              <a:defRPr sz="2400">
                <a:solidFill>
                  <a:schemeClr val="tx1"/>
                </a:solidFill>
                <a:latin typeface="Tahoma" panose="020B0804030504040204" charset="0"/>
                <a:ea typeface="宋体" pitchFamily="2" charset="-122"/>
              </a:defRPr>
            </a:lvl5pPr>
            <a:lvl6pPr fontAlgn="base">
              <a:spcBef>
                <a:spcPct val="0"/>
              </a:spcBef>
              <a:spcAft>
                <a:spcPct val="0"/>
              </a:spcAft>
              <a:defRPr sz="2400">
                <a:solidFill>
                  <a:schemeClr val="tx1"/>
                </a:solidFill>
                <a:latin typeface="Tahoma" panose="020B0804030504040204" charset="0"/>
                <a:ea typeface="宋体" pitchFamily="2" charset="-122"/>
              </a:defRPr>
            </a:lvl6pPr>
            <a:lvl7pPr fontAlgn="base">
              <a:spcBef>
                <a:spcPct val="0"/>
              </a:spcBef>
              <a:spcAft>
                <a:spcPct val="0"/>
              </a:spcAft>
              <a:defRPr sz="2400">
                <a:solidFill>
                  <a:schemeClr val="tx1"/>
                </a:solidFill>
                <a:latin typeface="Tahoma" panose="020B0804030504040204" charset="0"/>
                <a:ea typeface="宋体" pitchFamily="2" charset="-122"/>
              </a:defRPr>
            </a:lvl7pPr>
            <a:lvl8pPr fontAlgn="base">
              <a:spcBef>
                <a:spcPct val="0"/>
              </a:spcBef>
              <a:spcAft>
                <a:spcPct val="0"/>
              </a:spcAft>
              <a:defRPr sz="2400">
                <a:solidFill>
                  <a:schemeClr val="tx1"/>
                </a:solidFill>
                <a:latin typeface="Tahoma" panose="020B0804030504040204" charset="0"/>
                <a:ea typeface="宋体" pitchFamily="2" charset="-122"/>
              </a:defRPr>
            </a:lvl8pPr>
            <a:lvl9pPr fontAlgn="base">
              <a:spcBef>
                <a:spcPct val="0"/>
              </a:spcBef>
              <a:spcAft>
                <a:spcPct val="0"/>
              </a:spcAft>
              <a:defRPr sz="2400">
                <a:solidFill>
                  <a:schemeClr val="tx1"/>
                </a:solidFill>
                <a:latin typeface="Tahoma" panose="020B0804030504040204" charset="0"/>
                <a:ea typeface="宋体"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400" b="1"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w</a:t>
            </a:r>
            <a:r>
              <a:rPr kumimoji="0" lang="en-US" altLang="zh-CN" sz="24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 . (</a:t>
            </a:r>
            <a:r>
              <a:rPr kumimoji="0" lang="en-US" altLang="zh-CN" sz="2400" b="1"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x </a:t>
            </a:r>
            <a:r>
              <a:rPr kumimoji="0" lang="en-US" altLang="zh-CN" sz="2400" b="1" i="1" u="none" strike="noStrike" kern="1200" cap="none" spc="0" normalizeH="0" baseline="30000" noProof="0">
                <a:ln>
                  <a:noFill/>
                </a:ln>
                <a:solidFill>
                  <a:schemeClr val="tx1"/>
                </a:solidFill>
                <a:effectLst/>
                <a:uLnTx/>
                <a:uFillTx/>
                <a:latin typeface="Tahoma" panose="020B0804030504040204" charset="0"/>
                <a:ea typeface="宋体" pitchFamily="2" charset="-122"/>
                <a:cs typeface="宋体" pitchFamily="2" charset="-122"/>
              </a:rPr>
              <a:t>-</a:t>
            </a:r>
            <a:r>
              <a:rPr kumimoji="0" lang="en-US" altLang="zh-CN" sz="24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 + </a:t>
            </a:r>
            <a:r>
              <a:rPr kumimoji="0" lang="en-US" altLang="zh-CN" sz="2400" b="0" i="1" u="none" strike="noStrike" kern="1200" cap="none" spc="0" normalizeH="0" baseline="0" noProof="0">
                <a:ln>
                  <a:noFill/>
                </a:ln>
                <a:solidFill>
                  <a:schemeClr val="tx1"/>
                </a:solidFill>
                <a:effectLst/>
                <a:uLnTx/>
                <a:uFillTx/>
                <a:latin typeface="Symbol" panose="05050102010706020507" charset="0"/>
                <a:ea typeface="宋体" pitchFamily="2" charset="-122"/>
                <a:cs typeface="宋体" pitchFamily="2" charset="-122"/>
              </a:rPr>
              <a:t>l</a:t>
            </a:r>
            <a:r>
              <a:rPr kumimoji="0" lang="en-US" altLang="zh-CN" sz="2400" b="0" i="0" u="none" strike="noStrike" kern="1200" cap="none" spc="0" normalizeH="0" baseline="0" noProof="0">
                <a:ln>
                  <a:noFill/>
                </a:ln>
                <a:solidFill>
                  <a:schemeClr val="tx1"/>
                </a:solidFill>
                <a:effectLst/>
                <a:uLnTx/>
                <a:uFillTx/>
                <a:latin typeface="Symbol" panose="05050102010706020507" charset="0"/>
                <a:ea typeface="宋体" pitchFamily="2" charset="-122"/>
                <a:cs typeface="宋体" pitchFamily="2" charset="-122"/>
              </a:rPr>
              <a:t> </a:t>
            </a:r>
            <a:r>
              <a:rPr kumimoji="0" lang="en-US" altLang="zh-CN" sz="2400" b="1"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w)</a:t>
            </a:r>
            <a:r>
              <a:rPr kumimoji="0" lang="en-US" altLang="zh-CN" sz="24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 + b = 1 </a:t>
            </a:r>
            <a:endParaRPr kumimoji="0" lang="en-US" altLang="zh-CN" sz="24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endParaRPr>
          </a:p>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4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=&gt;</a:t>
            </a:r>
            <a:endParaRPr kumimoji="0" lang="en-US" altLang="zh-CN" sz="24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endParaRPr>
          </a:p>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400" b="1"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w</a:t>
            </a:r>
            <a:r>
              <a:rPr kumimoji="0" lang="en-US" altLang="zh-CN" sz="24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 . </a:t>
            </a:r>
            <a:r>
              <a:rPr kumimoji="0" lang="en-US" altLang="zh-CN" sz="2400" b="1"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x </a:t>
            </a:r>
            <a:r>
              <a:rPr kumimoji="0" lang="en-US" altLang="zh-CN" sz="2400" b="1" i="1" u="none" strike="noStrike" kern="1200" cap="none" spc="0" normalizeH="0" baseline="30000" noProof="0">
                <a:ln>
                  <a:noFill/>
                </a:ln>
                <a:solidFill>
                  <a:schemeClr val="tx1"/>
                </a:solidFill>
                <a:effectLst/>
                <a:uLnTx/>
                <a:uFillTx/>
                <a:latin typeface="Tahoma" panose="020B0804030504040204" charset="0"/>
                <a:ea typeface="宋体" pitchFamily="2" charset="-122"/>
                <a:cs typeface="宋体" pitchFamily="2" charset="-122"/>
              </a:rPr>
              <a:t>-</a:t>
            </a:r>
            <a:r>
              <a:rPr kumimoji="0" lang="en-US" altLang="zh-CN" sz="24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 </a:t>
            </a:r>
            <a:r>
              <a:rPr kumimoji="0" lang="en-US" altLang="zh-CN" sz="24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 b</a:t>
            </a:r>
            <a:r>
              <a:rPr kumimoji="0" lang="en-US" altLang="zh-CN" sz="24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 + </a:t>
            </a:r>
            <a:r>
              <a:rPr kumimoji="0" lang="en-US" altLang="zh-CN" sz="2400" b="0" i="1" u="none" strike="noStrike" kern="1200" cap="none" spc="0" normalizeH="0" baseline="0" noProof="0">
                <a:ln>
                  <a:noFill/>
                </a:ln>
                <a:solidFill>
                  <a:schemeClr val="tx1"/>
                </a:solidFill>
                <a:effectLst/>
                <a:uLnTx/>
                <a:uFillTx/>
                <a:latin typeface="Symbol" panose="05050102010706020507" charset="0"/>
                <a:ea typeface="宋体" pitchFamily="2" charset="-122"/>
                <a:cs typeface="宋体" pitchFamily="2" charset="-122"/>
              </a:rPr>
              <a:t>l</a:t>
            </a:r>
            <a:r>
              <a:rPr kumimoji="0" lang="en-US" altLang="zh-CN" sz="2400" b="0" i="0" u="none" strike="noStrike" kern="1200" cap="none" spc="0" normalizeH="0" baseline="0" noProof="0">
                <a:ln>
                  <a:noFill/>
                </a:ln>
                <a:solidFill>
                  <a:schemeClr val="tx1"/>
                </a:solidFill>
                <a:effectLst/>
                <a:uLnTx/>
                <a:uFillTx/>
                <a:latin typeface="Symbol" panose="05050102010706020507" charset="0"/>
                <a:ea typeface="宋体" pitchFamily="2" charset="-122"/>
                <a:cs typeface="宋体" pitchFamily="2" charset="-122"/>
              </a:rPr>
              <a:t> </a:t>
            </a:r>
            <a:r>
              <a:rPr kumimoji="0" lang="en-US" altLang="zh-CN" sz="2400" b="1"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w</a:t>
            </a:r>
            <a:r>
              <a:rPr kumimoji="0" lang="en-US" altLang="zh-CN" sz="24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 .</a:t>
            </a:r>
            <a:r>
              <a:rPr kumimoji="0" lang="en-US" altLang="zh-CN" sz="2400" b="1"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w</a:t>
            </a:r>
            <a:r>
              <a:rPr kumimoji="0" lang="en-US" altLang="zh-CN" sz="24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 = 1</a:t>
            </a:r>
            <a:endParaRPr kumimoji="0" lang="en-US" altLang="zh-CN" sz="24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endParaRPr>
          </a:p>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4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=&gt;</a:t>
            </a:r>
            <a:endParaRPr kumimoji="0" lang="en-US" altLang="zh-CN" sz="24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endParaRPr>
          </a:p>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4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-1 + </a:t>
            </a:r>
            <a:r>
              <a:rPr kumimoji="0" lang="en-US" altLang="zh-CN" sz="2400" b="0" i="1" u="none" strike="noStrike" kern="1200" cap="none" spc="0" normalizeH="0" baseline="0" noProof="0">
                <a:ln>
                  <a:noFill/>
                </a:ln>
                <a:solidFill>
                  <a:schemeClr val="tx1"/>
                </a:solidFill>
                <a:effectLst/>
                <a:uLnTx/>
                <a:uFillTx/>
                <a:latin typeface="Symbol" panose="05050102010706020507" charset="0"/>
                <a:ea typeface="宋体" pitchFamily="2" charset="-122"/>
                <a:cs typeface="宋体" pitchFamily="2" charset="-122"/>
              </a:rPr>
              <a:t>l</a:t>
            </a:r>
            <a:r>
              <a:rPr kumimoji="0" lang="en-US" altLang="zh-CN" sz="2400" b="0" i="0" u="none" strike="noStrike" kern="1200" cap="none" spc="0" normalizeH="0" baseline="0" noProof="0">
                <a:ln>
                  <a:noFill/>
                </a:ln>
                <a:solidFill>
                  <a:schemeClr val="tx1"/>
                </a:solidFill>
                <a:effectLst/>
                <a:uLnTx/>
                <a:uFillTx/>
                <a:latin typeface="Symbol" panose="05050102010706020507" charset="0"/>
                <a:ea typeface="宋体" pitchFamily="2" charset="-122"/>
                <a:cs typeface="宋体" pitchFamily="2" charset="-122"/>
              </a:rPr>
              <a:t> </a:t>
            </a:r>
            <a:r>
              <a:rPr kumimoji="0" lang="en-US" altLang="zh-CN" sz="2400" b="1"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w</a:t>
            </a:r>
            <a:r>
              <a:rPr kumimoji="0" lang="en-US" altLang="zh-CN" sz="24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 .</a:t>
            </a:r>
            <a:r>
              <a:rPr kumimoji="0" lang="en-US" altLang="zh-CN" sz="2400" b="1"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w</a:t>
            </a:r>
            <a:r>
              <a:rPr kumimoji="0" lang="en-US" altLang="zh-CN" sz="24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 = 1</a:t>
            </a:r>
            <a:endParaRPr kumimoji="0" lang="en-US" altLang="zh-CN" sz="24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endParaRPr>
          </a:p>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=&gt;</a:t>
            </a:r>
            <a:endParaRPr kumimoji="0" lang="en-US" altLang="zh-CN" sz="20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endParaRPr>
          </a:p>
        </p:txBody>
      </p:sp>
      <p:sp>
        <p:nvSpPr>
          <p:cNvPr id="651279" name="Oval 15"/>
          <p:cNvSpPr>
            <a:spLocks noChangeArrowheads="1"/>
          </p:cNvSpPr>
          <p:nvPr/>
        </p:nvSpPr>
        <p:spPr bwMode="auto">
          <a:xfrm>
            <a:off x="4483100" y="2022475"/>
            <a:ext cx="76200" cy="76200"/>
          </a:xfrm>
          <a:prstGeom prst="ellipse">
            <a:avLst/>
          </a:prstGeom>
          <a:solidFill>
            <a:srgbClr val="990099"/>
          </a:solidFill>
          <a:ln>
            <a:noFill/>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51280" name="Text Box 16"/>
          <p:cNvSpPr txBox="1">
            <a:spLocks noChangeArrowheads="1"/>
          </p:cNvSpPr>
          <p:nvPr/>
        </p:nvSpPr>
        <p:spPr bwMode="auto">
          <a:xfrm>
            <a:off x="4583113" y="2006600"/>
            <a:ext cx="515938" cy="415925"/>
          </a:xfrm>
          <a:prstGeom prst="rect">
            <a:avLst/>
          </a:prstGeom>
          <a:solidFill>
            <a:schemeClr val="bg1"/>
          </a:solidFill>
          <a:ln w="19050">
            <a:solidFill>
              <a:srgbClr val="990099"/>
            </a:solidFill>
            <a:miter lim="800000"/>
          </a:ln>
          <a:effectLst/>
        </p:spPr>
        <p:txBody>
          <a:bodyPr>
            <a:spAutoFit/>
          </a:bodyPr>
          <a:lstStyle>
            <a:lvl1pPr marL="342900" indent="-342900">
              <a:spcBef>
                <a:spcPct val="0"/>
              </a:spcBef>
              <a:defRPr sz="2400">
                <a:solidFill>
                  <a:schemeClr val="tx1"/>
                </a:solidFill>
                <a:latin typeface="Tahoma" panose="020B0804030504040204" charset="0"/>
                <a:ea typeface="宋体" pitchFamily="2" charset="-122"/>
              </a:defRPr>
            </a:lvl1pPr>
            <a:lvl2pPr>
              <a:spcBef>
                <a:spcPct val="0"/>
              </a:spcBef>
              <a:defRPr sz="2400">
                <a:solidFill>
                  <a:schemeClr val="tx1"/>
                </a:solidFill>
                <a:latin typeface="Tahoma" panose="020B0804030504040204" charset="0"/>
                <a:ea typeface="宋体" pitchFamily="2" charset="-122"/>
              </a:defRPr>
            </a:lvl2pPr>
            <a:lvl3pPr>
              <a:spcBef>
                <a:spcPct val="0"/>
              </a:spcBef>
              <a:defRPr sz="2400">
                <a:solidFill>
                  <a:schemeClr val="tx1"/>
                </a:solidFill>
                <a:latin typeface="Tahoma" panose="020B0804030504040204" charset="0"/>
                <a:ea typeface="宋体" pitchFamily="2" charset="-122"/>
              </a:defRPr>
            </a:lvl3pPr>
            <a:lvl4pPr>
              <a:spcBef>
                <a:spcPct val="0"/>
              </a:spcBef>
              <a:defRPr sz="2400">
                <a:solidFill>
                  <a:schemeClr val="tx1"/>
                </a:solidFill>
                <a:latin typeface="Tahoma" panose="020B0804030504040204" charset="0"/>
                <a:ea typeface="宋体" pitchFamily="2" charset="-122"/>
              </a:defRPr>
            </a:lvl4pPr>
            <a:lvl5pPr>
              <a:spcBef>
                <a:spcPct val="0"/>
              </a:spcBef>
              <a:defRPr sz="2400">
                <a:solidFill>
                  <a:schemeClr val="tx1"/>
                </a:solidFill>
                <a:latin typeface="Tahoma" panose="020B0804030504040204" charset="0"/>
                <a:ea typeface="宋体" pitchFamily="2" charset="-122"/>
              </a:defRPr>
            </a:lvl5pPr>
            <a:lvl6pPr fontAlgn="base">
              <a:spcBef>
                <a:spcPct val="0"/>
              </a:spcBef>
              <a:spcAft>
                <a:spcPct val="0"/>
              </a:spcAft>
              <a:defRPr sz="2400">
                <a:solidFill>
                  <a:schemeClr val="tx1"/>
                </a:solidFill>
                <a:latin typeface="Tahoma" panose="020B0804030504040204" charset="0"/>
                <a:ea typeface="宋体" pitchFamily="2" charset="-122"/>
              </a:defRPr>
            </a:lvl6pPr>
            <a:lvl7pPr fontAlgn="base">
              <a:spcBef>
                <a:spcPct val="0"/>
              </a:spcBef>
              <a:spcAft>
                <a:spcPct val="0"/>
              </a:spcAft>
              <a:defRPr sz="2400">
                <a:solidFill>
                  <a:schemeClr val="tx1"/>
                </a:solidFill>
                <a:latin typeface="Tahoma" panose="020B0804030504040204" charset="0"/>
                <a:ea typeface="宋体" pitchFamily="2" charset="-122"/>
              </a:defRPr>
            </a:lvl7pPr>
            <a:lvl8pPr fontAlgn="base">
              <a:spcBef>
                <a:spcPct val="0"/>
              </a:spcBef>
              <a:spcAft>
                <a:spcPct val="0"/>
              </a:spcAft>
              <a:defRPr sz="2400">
                <a:solidFill>
                  <a:schemeClr val="tx1"/>
                </a:solidFill>
                <a:latin typeface="Tahoma" panose="020B0804030504040204" charset="0"/>
                <a:ea typeface="宋体" pitchFamily="2" charset="-122"/>
              </a:defRPr>
            </a:lvl8pPr>
            <a:lvl9pPr fontAlgn="base">
              <a:spcBef>
                <a:spcPct val="0"/>
              </a:spcBef>
              <a:spcAft>
                <a:spcPct val="0"/>
              </a:spcAft>
              <a:defRPr sz="2400">
                <a:solidFill>
                  <a:schemeClr val="tx1"/>
                </a:solidFill>
                <a:latin typeface="Tahoma" panose="020B0804030504040204" charset="0"/>
                <a:ea typeface="宋体"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1" i="1" u="none" strike="noStrike" kern="1200" cap="none" spc="0" normalizeH="0" baseline="0" noProof="0">
                <a:ln>
                  <a:noFill/>
                </a:ln>
                <a:solidFill>
                  <a:srgbClr val="990099"/>
                </a:solidFill>
                <a:effectLst/>
                <a:uLnTx/>
                <a:uFillTx/>
                <a:latin typeface="Tahoma" panose="020B0804030504040204" charset="0"/>
                <a:ea typeface="宋体" pitchFamily="2" charset="-122"/>
                <a:cs typeface="宋体" pitchFamily="2" charset="-122"/>
              </a:rPr>
              <a:t>x</a:t>
            </a:r>
            <a:r>
              <a:rPr kumimoji="0" lang="en-US" altLang="zh-CN" sz="2400" b="0" i="1" u="none" strike="noStrike" kern="1200" cap="none" spc="0" normalizeH="0" baseline="30000" noProof="0">
                <a:ln>
                  <a:noFill/>
                </a:ln>
                <a:solidFill>
                  <a:srgbClr val="990099"/>
                </a:solidFill>
                <a:effectLst/>
                <a:uLnTx/>
                <a:uFillTx/>
                <a:latin typeface="Tahoma" panose="020B0804030504040204" charset="0"/>
                <a:ea typeface="宋体" pitchFamily="2" charset="-122"/>
                <a:cs typeface="宋体" pitchFamily="2" charset="-122"/>
              </a:rPr>
              <a:t>-</a:t>
            </a:r>
            <a:endParaRPr kumimoji="0" lang="en-US" altLang="zh-CN" sz="2400" b="0" i="1" u="none" strike="noStrike" kern="1200" cap="none" spc="0" normalizeH="0" baseline="30000" noProof="0">
              <a:ln>
                <a:noFill/>
              </a:ln>
              <a:solidFill>
                <a:srgbClr val="990099"/>
              </a:solidFill>
              <a:effectLst/>
              <a:uLnTx/>
              <a:uFillTx/>
              <a:latin typeface="Tahoma" panose="020B0804030504040204" charset="0"/>
              <a:ea typeface="宋体" pitchFamily="2" charset="-122"/>
              <a:cs typeface="宋体" pitchFamily="2" charset="-122"/>
            </a:endParaRPr>
          </a:p>
        </p:txBody>
      </p:sp>
      <p:sp>
        <p:nvSpPr>
          <p:cNvPr id="651281" name="Oval 17"/>
          <p:cNvSpPr>
            <a:spLocks noChangeArrowheads="1"/>
          </p:cNvSpPr>
          <p:nvPr/>
        </p:nvSpPr>
        <p:spPr bwMode="auto">
          <a:xfrm>
            <a:off x="4189413" y="1460500"/>
            <a:ext cx="76200" cy="76200"/>
          </a:xfrm>
          <a:prstGeom prst="ellipse">
            <a:avLst/>
          </a:prstGeom>
          <a:solidFill>
            <a:srgbClr val="CC3300"/>
          </a:solidFill>
          <a:ln>
            <a:noFill/>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51282" name="Text Box 18"/>
          <p:cNvSpPr txBox="1">
            <a:spLocks noChangeArrowheads="1"/>
          </p:cNvSpPr>
          <p:nvPr/>
        </p:nvSpPr>
        <p:spPr bwMode="auto">
          <a:xfrm>
            <a:off x="4300538" y="1022350"/>
            <a:ext cx="515938" cy="415925"/>
          </a:xfrm>
          <a:prstGeom prst="rect">
            <a:avLst/>
          </a:prstGeom>
          <a:solidFill>
            <a:schemeClr val="bg1"/>
          </a:solidFill>
          <a:ln w="19050">
            <a:solidFill>
              <a:srgbClr val="CC3300"/>
            </a:solidFill>
            <a:miter lim="800000"/>
          </a:ln>
          <a:effectLst/>
        </p:spPr>
        <p:txBody>
          <a:bodyPr>
            <a:spAutoFit/>
          </a:bodyPr>
          <a:lstStyle>
            <a:lvl1pPr marL="342900" indent="-342900">
              <a:spcBef>
                <a:spcPct val="0"/>
              </a:spcBef>
              <a:defRPr sz="2400">
                <a:solidFill>
                  <a:schemeClr val="tx1"/>
                </a:solidFill>
                <a:latin typeface="Tahoma" panose="020B0804030504040204" charset="0"/>
                <a:ea typeface="宋体" pitchFamily="2" charset="-122"/>
              </a:defRPr>
            </a:lvl1pPr>
            <a:lvl2pPr>
              <a:spcBef>
                <a:spcPct val="0"/>
              </a:spcBef>
              <a:defRPr sz="2400">
                <a:solidFill>
                  <a:schemeClr val="tx1"/>
                </a:solidFill>
                <a:latin typeface="Tahoma" panose="020B0804030504040204" charset="0"/>
                <a:ea typeface="宋体" pitchFamily="2" charset="-122"/>
              </a:defRPr>
            </a:lvl2pPr>
            <a:lvl3pPr>
              <a:spcBef>
                <a:spcPct val="0"/>
              </a:spcBef>
              <a:defRPr sz="2400">
                <a:solidFill>
                  <a:schemeClr val="tx1"/>
                </a:solidFill>
                <a:latin typeface="Tahoma" panose="020B0804030504040204" charset="0"/>
                <a:ea typeface="宋体" pitchFamily="2" charset="-122"/>
              </a:defRPr>
            </a:lvl3pPr>
            <a:lvl4pPr>
              <a:spcBef>
                <a:spcPct val="0"/>
              </a:spcBef>
              <a:defRPr sz="2400">
                <a:solidFill>
                  <a:schemeClr val="tx1"/>
                </a:solidFill>
                <a:latin typeface="Tahoma" panose="020B0804030504040204" charset="0"/>
                <a:ea typeface="宋体" pitchFamily="2" charset="-122"/>
              </a:defRPr>
            </a:lvl4pPr>
            <a:lvl5pPr>
              <a:spcBef>
                <a:spcPct val="0"/>
              </a:spcBef>
              <a:defRPr sz="2400">
                <a:solidFill>
                  <a:schemeClr val="tx1"/>
                </a:solidFill>
                <a:latin typeface="Tahoma" panose="020B0804030504040204" charset="0"/>
                <a:ea typeface="宋体" pitchFamily="2" charset="-122"/>
              </a:defRPr>
            </a:lvl5pPr>
            <a:lvl6pPr fontAlgn="base">
              <a:spcBef>
                <a:spcPct val="0"/>
              </a:spcBef>
              <a:spcAft>
                <a:spcPct val="0"/>
              </a:spcAft>
              <a:defRPr sz="2400">
                <a:solidFill>
                  <a:schemeClr val="tx1"/>
                </a:solidFill>
                <a:latin typeface="Tahoma" panose="020B0804030504040204" charset="0"/>
                <a:ea typeface="宋体" pitchFamily="2" charset="-122"/>
              </a:defRPr>
            </a:lvl6pPr>
            <a:lvl7pPr fontAlgn="base">
              <a:spcBef>
                <a:spcPct val="0"/>
              </a:spcBef>
              <a:spcAft>
                <a:spcPct val="0"/>
              </a:spcAft>
              <a:defRPr sz="2400">
                <a:solidFill>
                  <a:schemeClr val="tx1"/>
                </a:solidFill>
                <a:latin typeface="Tahoma" panose="020B0804030504040204" charset="0"/>
                <a:ea typeface="宋体" pitchFamily="2" charset="-122"/>
              </a:defRPr>
            </a:lvl7pPr>
            <a:lvl8pPr fontAlgn="base">
              <a:spcBef>
                <a:spcPct val="0"/>
              </a:spcBef>
              <a:spcAft>
                <a:spcPct val="0"/>
              </a:spcAft>
              <a:defRPr sz="2400">
                <a:solidFill>
                  <a:schemeClr val="tx1"/>
                </a:solidFill>
                <a:latin typeface="Tahoma" panose="020B0804030504040204" charset="0"/>
                <a:ea typeface="宋体" pitchFamily="2" charset="-122"/>
              </a:defRPr>
            </a:lvl8pPr>
            <a:lvl9pPr fontAlgn="base">
              <a:spcBef>
                <a:spcPct val="0"/>
              </a:spcBef>
              <a:spcAft>
                <a:spcPct val="0"/>
              </a:spcAft>
              <a:defRPr sz="2400">
                <a:solidFill>
                  <a:schemeClr val="tx1"/>
                </a:solidFill>
                <a:latin typeface="Tahoma" panose="020B0804030504040204" charset="0"/>
                <a:ea typeface="宋体"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1" i="1" u="none" strike="noStrike" kern="1200" cap="none" spc="0" normalizeH="0" baseline="0" noProof="0">
                <a:ln>
                  <a:noFill/>
                </a:ln>
                <a:solidFill>
                  <a:srgbClr val="CC3300"/>
                </a:solidFill>
                <a:effectLst/>
                <a:uLnTx/>
                <a:uFillTx/>
                <a:latin typeface="Tahoma" panose="020B0804030504040204" charset="0"/>
                <a:ea typeface="宋体" pitchFamily="2" charset="-122"/>
                <a:cs typeface="宋体" pitchFamily="2" charset="-122"/>
              </a:rPr>
              <a:t>x</a:t>
            </a:r>
            <a:r>
              <a:rPr kumimoji="0" lang="en-US" altLang="zh-CN" sz="2400" b="0" i="1" u="none" strike="noStrike" kern="1200" cap="none" spc="0" normalizeH="0" baseline="30000" noProof="0">
                <a:ln>
                  <a:noFill/>
                </a:ln>
                <a:solidFill>
                  <a:srgbClr val="CC3300"/>
                </a:solidFill>
                <a:effectLst/>
                <a:uLnTx/>
                <a:uFillTx/>
                <a:latin typeface="Tahoma" panose="020B0804030504040204" charset="0"/>
                <a:ea typeface="宋体" pitchFamily="2" charset="-122"/>
                <a:cs typeface="宋体" pitchFamily="2" charset="-122"/>
              </a:rPr>
              <a:t>+</a:t>
            </a:r>
            <a:endParaRPr kumimoji="0" lang="en-US" altLang="zh-CN" sz="2400" b="0" i="1" u="none" strike="noStrike" kern="1200" cap="none" spc="0" normalizeH="0" baseline="30000" noProof="0">
              <a:ln>
                <a:noFill/>
              </a:ln>
              <a:solidFill>
                <a:srgbClr val="CC3300"/>
              </a:solidFill>
              <a:effectLst/>
              <a:uLnTx/>
              <a:uFillTx/>
              <a:latin typeface="Tahoma" panose="020B0804030504040204" charset="0"/>
              <a:ea typeface="宋体" pitchFamily="2" charset="-122"/>
              <a:cs typeface="宋体" pitchFamily="2" charset="-122"/>
            </a:endParaRPr>
          </a:p>
        </p:txBody>
      </p:sp>
      <p:graphicFrame>
        <p:nvGraphicFramePr>
          <p:cNvPr id="27665" name="Object 19"/>
          <p:cNvGraphicFramePr>
            <a:graphicFrameLocks noGrp="1" noChangeAspect="1"/>
          </p:cNvGraphicFramePr>
          <p:nvPr>
            <p:ph sz="half" idx="2"/>
          </p:nvPr>
        </p:nvGraphicFramePr>
        <p:xfrm>
          <a:off x="5607050" y="5627688"/>
          <a:ext cx="1333500" cy="919162"/>
        </p:xfrm>
        <a:graphic>
          <a:graphicData uri="http://schemas.openxmlformats.org/presentationml/2006/ole">
            <mc:AlternateContent xmlns:mc="http://schemas.openxmlformats.org/markup-compatibility/2006">
              <mc:Choice xmlns:v="urn:schemas-microsoft-com:vml" Requires="v">
                <p:oleObj spid="_x0000_s2" name="" r:id="rId1" imgW="571500" imgH="393700" progId="Equation.3">
                  <p:embed/>
                </p:oleObj>
              </mc:Choice>
              <mc:Fallback>
                <p:oleObj name="" r:id="rId1" imgW="571500" imgH="393700" progId="Equation.3">
                  <p:embed/>
                  <p:pic>
                    <p:nvPicPr>
                      <p:cNvPr id="0" name="图片 3078"/>
                      <p:cNvPicPr/>
                      <p:nvPr/>
                    </p:nvPicPr>
                    <p:blipFill>
                      <a:blip r:embed="rId2"/>
                      <a:stretch>
                        <a:fillRect/>
                      </a:stretch>
                    </p:blipFill>
                    <p:spPr>
                      <a:xfrm>
                        <a:off x="5607050" y="5627688"/>
                        <a:ext cx="1333500" cy="919162"/>
                      </a:xfrm>
                      <a:prstGeom prst="rect">
                        <a:avLst/>
                      </a:prstGeom>
                      <a:noFill/>
                      <a:ln w="38100">
                        <a:miter/>
                      </a:ln>
                    </p:spPr>
                  </p:pic>
                </p:oleObj>
              </mc:Fallback>
            </mc:AlternateContent>
          </a:graphicData>
        </a:graphic>
      </p:graphicFrame>
      <p:sp>
        <p:nvSpPr>
          <p:cNvPr id="27666" name="Freeform 20"/>
          <p:cNvSpPr/>
          <p:nvPr/>
        </p:nvSpPr>
        <p:spPr>
          <a:xfrm>
            <a:off x="2930525" y="2825750"/>
            <a:ext cx="1946275" cy="1147763"/>
          </a:xfrm>
          <a:custGeom>
            <a:avLst/>
            <a:gdLst/>
            <a:ahLst/>
            <a:cxnLst>
              <a:cxn ang="0">
                <a:pos x="0" y="1147763"/>
              </a:cxn>
              <a:cxn ang="0">
                <a:pos x="593043" y="517466"/>
              </a:cxn>
              <a:cxn ang="0">
                <a:pos x="784296" y="373509"/>
              </a:cxn>
              <a:cxn ang="0">
                <a:pos x="985191" y="202318"/>
              </a:cxn>
              <a:cxn ang="0">
                <a:pos x="1353232" y="0"/>
              </a:cxn>
              <a:cxn ang="0">
                <a:pos x="1946275" y="27235"/>
              </a:cxn>
            </a:cxnLst>
            <a:rect l="0" t="0" r="0" b="0"/>
            <a:pathLst>
              <a:path w="1211" h="295">
                <a:moveTo>
                  <a:pt x="0" y="295"/>
                </a:moveTo>
                <a:cubicBezTo>
                  <a:pt x="116" y="241"/>
                  <a:pt x="239" y="164"/>
                  <a:pt x="369" y="133"/>
                </a:cubicBezTo>
                <a:cubicBezTo>
                  <a:pt x="407" y="114"/>
                  <a:pt x="447" y="106"/>
                  <a:pt x="488" y="96"/>
                </a:cubicBezTo>
                <a:cubicBezTo>
                  <a:pt x="524" y="72"/>
                  <a:pt x="571" y="63"/>
                  <a:pt x="613" y="52"/>
                </a:cubicBezTo>
                <a:cubicBezTo>
                  <a:pt x="690" y="32"/>
                  <a:pt x="762" y="11"/>
                  <a:pt x="842" y="0"/>
                </a:cubicBezTo>
                <a:cubicBezTo>
                  <a:pt x="1118" y="8"/>
                  <a:pt x="995" y="7"/>
                  <a:pt x="1211" y="7"/>
                </a:cubicBezTo>
              </a:path>
            </a:pathLst>
          </a:custGeom>
          <a:noFill/>
          <a:ln w="57150" cap="flat" cmpd="sng">
            <a:solidFill>
              <a:schemeClr val="hlink">
                <a:alpha val="100000"/>
              </a:schemeClr>
            </a:solidFill>
            <a:prstDash val="solid"/>
            <a:round/>
            <a:headEnd type="none" w="med" len="med"/>
            <a:tailEnd type="triangle" w="med" len="med"/>
          </a:ln>
        </p:spPr>
        <p:txBody>
          <a:bodyPr/>
          <a:lstStyle/>
          <a:p>
            <a:endParaRPr lang="zh-CN" altLang="en-US"/>
          </a:p>
        </p:txBody>
      </p:sp>
      <p:sp>
        <p:nvSpPr>
          <p:cNvPr id="27667" name="Freeform 21"/>
          <p:cNvSpPr/>
          <p:nvPr/>
        </p:nvSpPr>
        <p:spPr>
          <a:xfrm>
            <a:off x="2614613" y="3117850"/>
            <a:ext cx="2251075" cy="1770063"/>
          </a:xfrm>
          <a:custGeom>
            <a:avLst/>
            <a:gdLst/>
            <a:ahLst/>
            <a:cxnLst>
              <a:cxn ang="0">
                <a:pos x="0" y="1770063"/>
              </a:cxn>
              <a:cxn ang="0">
                <a:pos x="252655" y="1492683"/>
              </a:cxn>
              <a:cxn ang="0">
                <a:pos x="469449" y="1302277"/>
              </a:cxn>
              <a:cxn ang="0">
                <a:pos x="541171" y="1231757"/>
              </a:cxn>
              <a:cxn ang="0">
                <a:pos x="577032" y="1180042"/>
              </a:cxn>
              <a:cxn ang="0">
                <a:pos x="746555" y="1060157"/>
              </a:cxn>
              <a:cxn ang="0">
                <a:pos x="889998" y="954377"/>
              </a:cxn>
              <a:cxn ang="0">
                <a:pos x="1178514" y="763971"/>
              </a:cxn>
              <a:cxn ang="0">
                <a:pos x="1647963" y="470136"/>
              </a:cxn>
              <a:cxn ang="0">
                <a:pos x="1877798" y="312641"/>
              </a:cxn>
              <a:cxn ang="0">
                <a:pos x="2021240" y="190405"/>
              </a:cxn>
              <a:cxn ang="0">
                <a:pos x="2177724" y="51715"/>
              </a:cxn>
              <a:cxn ang="0">
                <a:pos x="2215214" y="18805"/>
              </a:cxn>
              <a:cxn ang="0">
                <a:pos x="2251075" y="0"/>
              </a:cxn>
            </a:cxnLst>
            <a:rect l="0" t="0" r="0" b="0"/>
            <a:pathLst>
              <a:path w="1381" h="753">
                <a:moveTo>
                  <a:pt x="0" y="753"/>
                </a:moveTo>
                <a:cubicBezTo>
                  <a:pt x="47" y="706"/>
                  <a:pt x="98" y="667"/>
                  <a:pt x="155" y="635"/>
                </a:cubicBezTo>
                <a:cubicBezTo>
                  <a:pt x="200" y="610"/>
                  <a:pt x="238" y="570"/>
                  <a:pt x="288" y="554"/>
                </a:cubicBezTo>
                <a:cubicBezTo>
                  <a:pt x="358" y="484"/>
                  <a:pt x="269" y="567"/>
                  <a:pt x="332" y="524"/>
                </a:cubicBezTo>
                <a:cubicBezTo>
                  <a:pt x="341" y="518"/>
                  <a:pt x="345" y="508"/>
                  <a:pt x="354" y="502"/>
                </a:cubicBezTo>
                <a:cubicBezTo>
                  <a:pt x="384" y="481"/>
                  <a:pt x="423" y="462"/>
                  <a:pt x="458" y="451"/>
                </a:cubicBezTo>
                <a:cubicBezTo>
                  <a:pt x="486" y="432"/>
                  <a:pt x="516" y="421"/>
                  <a:pt x="546" y="406"/>
                </a:cubicBezTo>
                <a:cubicBezTo>
                  <a:pt x="603" y="378"/>
                  <a:pt x="661" y="340"/>
                  <a:pt x="723" y="325"/>
                </a:cubicBezTo>
                <a:cubicBezTo>
                  <a:pt x="819" y="279"/>
                  <a:pt x="910" y="232"/>
                  <a:pt x="1011" y="200"/>
                </a:cubicBezTo>
                <a:cubicBezTo>
                  <a:pt x="1053" y="172"/>
                  <a:pt x="1104" y="148"/>
                  <a:pt x="1152" y="133"/>
                </a:cubicBezTo>
                <a:cubicBezTo>
                  <a:pt x="1182" y="113"/>
                  <a:pt x="1207" y="93"/>
                  <a:pt x="1240" y="81"/>
                </a:cubicBezTo>
                <a:cubicBezTo>
                  <a:pt x="1271" y="59"/>
                  <a:pt x="1303" y="42"/>
                  <a:pt x="1336" y="22"/>
                </a:cubicBezTo>
                <a:cubicBezTo>
                  <a:pt x="1344" y="17"/>
                  <a:pt x="1351" y="12"/>
                  <a:pt x="1359" y="8"/>
                </a:cubicBezTo>
                <a:cubicBezTo>
                  <a:pt x="1366" y="5"/>
                  <a:pt x="1381" y="0"/>
                  <a:pt x="1381" y="0"/>
                </a:cubicBezTo>
              </a:path>
            </a:pathLst>
          </a:custGeom>
          <a:noFill/>
          <a:ln w="57150" cap="flat" cmpd="sng">
            <a:solidFill>
              <a:schemeClr val="hlink">
                <a:alpha val="100000"/>
              </a:schemeClr>
            </a:solidFill>
            <a:prstDash val="solid"/>
            <a:round/>
            <a:headEnd type="none" w="med" len="med"/>
            <a:tailEnd type="triangle" w="med" len="med"/>
          </a:ln>
        </p:spPr>
        <p:txBody>
          <a:bodyPr/>
          <a:lstStyle/>
          <a:p>
            <a:endParaRPr lang="zh-CN" altLang="en-US"/>
          </a:p>
        </p:txBody>
      </p:sp>
      <p:sp>
        <p:nvSpPr>
          <p:cNvPr id="651287" name="Rectangle 23"/>
          <p:cNvSpPr>
            <a:spLocks noChangeArrowheads="1"/>
          </p:cNvSpPr>
          <p:nvPr/>
        </p:nvSpPr>
        <p:spPr bwMode="auto">
          <a:xfrm>
            <a:off x="228600" y="76200"/>
            <a:ext cx="8534400" cy="685800"/>
          </a:xfrm>
          <a:prstGeom prst="rect">
            <a:avLst/>
          </a:prstGeom>
          <a:noFill/>
          <a:ln>
            <a:noFill/>
          </a:ln>
          <a:effectLst/>
        </p:spPr>
        <p:txBody>
          <a:bodyPr anchor="b"/>
          <a:lstStyle/>
          <a:p>
            <a:pPr algn="ctr">
              <a:spcBef>
                <a:spcPct val="0"/>
              </a:spcBef>
              <a:buClrTx/>
            </a:pPr>
            <a:r>
              <a:rPr lang="zh-CN" altLang="en-US" sz="3200" b="1" dirty="0">
                <a:solidFill>
                  <a:schemeClr val="tx1"/>
                </a:solidFill>
                <a:latin typeface="Tahoma" panose="020B0804030504040204" charset="0"/>
                <a:ea typeface="宋体" pitchFamily="2" charset="-122"/>
              </a:rPr>
              <a:t>计算间隔</a:t>
            </a:r>
            <a:endParaRPr lang="zh-CN" altLang="en-US" sz="3200" b="1" dirty="0">
              <a:solidFill>
                <a:schemeClr val="tx1"/>
              </a:solidFill>
              <a:latin typeface="Tahoma" panose="020B0804030504040204" charset="0"/>
              <a:ea typeface="宋体" pitchFamily="2"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5" name="Rectangle 3"/>
          <p:cNvSpPr>
            <a:spLocks noGrp="1" noChangeArrowheads="1"/>
          </p:cNvSpPr>
          <p:nvPr>
            <p:ph type="body" sz="half" idx="1"/>
          </p:nvPr>
        </p:nvSpPr>
        <p:spPr>
          <a:xfrm>
            <a:off x="914400" y="3463925"/>
            <a:ext cx="3235325" cy="3106738"/>
          </a:xfrm>
        </p:spPr>
        <p:txBody>
          <a:bodyPr vert="horz" wrap="square" lIns="91440" tIns="45720" rIns="91440" bIns="45720" numCol="1" anchor="t" anchorCtr="0" compatLnSpc="1"/>
          <a:lstStyle/>
          <a:p>
            <a:pPr marL="0" indent="0">
              <a:buClr>
                <a:schemeClr val="tx1"/>
              </a:buClr>
              <a:buSzTx/>
              <a:buFontTx/>
              <a:buNone/>
            </a:pPr>
            <a:r>
              <a:rPr lang="zh-CN" altLang="en-US" sz="2400" b="1" i="1" dirty="0">
                <a:ea typeface="宋体" pitchFamily="2" charset="-122"/>
              </a:rPr>
              <a:t>已知：</a:t>
            </a:r>
            <a:endParaRPr lang="zh-CN" altLang="en-US" sz="2400" b="1" i="1" dirty="0">
              <a:ea typeface="宋体" pitchFamily="2" charset="-122"/>
            </a:endParaRPr>
          </a:p>
          <a:p>
            <a:pPr>
              <a:buClr>
                <a:schemeClr val="tx1"/>
              </a:buClr>
              <a:buSzTx/>
              <a:buFontTx/>
            </a:pPr>
            <a:r>
              <a:rPr lang="en-US" altLang="zh-CN" sz="2400" b="1" i="1" dirty="0">
                <a:ea typeface="宋体" pitchFamily="2" charset="-122"/>
              </a:rPr>
              <a:t>w</a:t>
            </a:r>
            <a:r>
              <a:rPr lang="en-US" altLang="zh-CN" sz="2400" i="1" dirty="0">
                <a:ea typeface="宋体" pitchFamily="2" charset="-122"/>
              </a:rPr>
              <a:t> . </a:t>
            </a:r>
            <a:r>
              <a:rPr lang="en-US" altLang="zh-CN" sz="2400" b="1" i="1" dirty="0">
                <a:ea typeface="宋体" pitchFamily="2" charset="-122"/>
              </a:rPr>
              <a:t>x</a:t>
            </a:r>
            <a:r>
              <a:rPr lang="en-US" altLang="zh-CN" sz="2400" b="1" i="1" baseline="30000" dirty="0">
                <a:ea typeface="宋体" pitchFamily="2" charset="-122"/>
              </a:rPr>
              <a:t>+</a:t>
            </a:r>
            <a:r>
              <a:rPr lang="en-US" altLang="zh-CN" sz="2400" i="1" dirty="0">
                <a:ea typeface="宋体" pitchFamily="2" charset="-122"/>
              </a:rPr>
              <a:t> + b = +1 </a:t>
            </a:r>
            <a:endParaRPr lang="en-US" altLang="zh-CN" sz="2400" i="1" dirty="0">
              <a:ea typeface="宋体" pitchFamily="2" charset="-122"/>
            </a:endParaRPr>
          </a:p>
          <a:p>
            <a:pPr>
              <a:buClr>
                <a:schemeClr val="tx1"/>
              </a:buClr>
              <a:buSzTx/>
              <a:buFontTx/>
            </a:pPr>
            <a:r>
              <a:rPr lang="en-US" altLang="zh-CN" sz="2400" b="1" i="1" dirty="0">
                <a:ea typeface="宋体" pitchFamily="2" charset="-122"/>
              </a:rPr>
              <a:t>w</a:t>
            </a:r>
            <a:r>
              <a:rPr lang="en-US" altLang="zh-CN" sz="2400" i="1" dirty="0">
                <a:ea typeface="宋体" pitchFamily="2" charset="-122"/>
              </a:rPr>
              <a:t> . </a:t>
            </a:r>
            <a:r>
              <a:rPr lang="en-US" altLang="zh-CN" sz="2400" b="1" i="1" dirty="0">
                <a:ea typeface="宋体" pitchFamily="2" charset="-122"/>
              </a:rPr>
              <a:t>x</a:t>
            </a:r>
            <a:r>
              <a:rPr lang="en-US" altLang="zh-CN" sz="2400" b="1" i="1" baseline="30000" dirty="0">
                <a:ea typeface="宋体" pitchFamily="2" charset="-122"/>
              </a:rPr>
              <a:t>-</a:t>
            </a:r>
            <a:r>
              <a:rPr lang="en-US" altLang="zh-CN" sz="2400" i="1" dirty="0">
                <a:ea typeface="宋体" pitchFamily="2" charset="-122"/>
              </a:rPr>
              <a:t> + b = -1 </a:t>
            </a:r>
            <a:endParaRPr lang="en-US" altLang="zh-CN" sz="2400" i="1" dirty="0">
              <a:ea typeface="宋体" pitchFamily="2" charset="-122"/>
            </a:endParaRPr>
          </a:p>
          <a:p>
            <a:pPr>
              <a:buClr>
                <a:schemeClr val="tx1"/>
              </a:buClr>
              <a:buSzTx/>
              <a:buFontTx/>
            </a:pPr>
            <a:r>
              <a:rPr lang="en-US" altLang="zh-CN" sz="2400" b="1" i="1" dirty="0">
                <a:ea typeface="宋体" pitchFamily="2" charset="-122"/>
              </a:rPr>
              <a:t>x</a:t>
            </a:r>
            <a:r>
              <a:rPr lang="en-US" altLang="zh-CN" sz="2400" b="1" i="1" baseline="30000" dirty="0">
                <a:ea typeface="宋体" pitchFamily="2" charset="-122"/>
              </a:rPr>
              <a:t>+</a:t>
            </a:r>
            <a:r>
              <a:rPr lang="en-US" altLang="zh-CN" sz="2400" dirty="0">
                <a:ea typeface="宋体" pitchFamily="2" charset="-122"/>
              </a:rPr>
              <a:t> = </a:t>
            </a:r>
            <a:r>
              <a:rPr lang="en-US" altLang="zh-CN" sz="2400" b="1" i="1" dirty="0">
                <a:ea typeface="宋体" pitchFamily="2" charset="-122"/>
              </a:rPr>
              <a:t>x</a:t>
            </a:r>
            <a:r>
              <a:rPr lang="en-US" altLang="zh-CN" sz="2400" b="1" i="1" baseline="30000" dirty="0">
                <a:ea typeface="宋体" pitchFamily="2" charset="-122"/>
              </a:rPr>
              <a:t>-</a:t>
            </a:r>
            <a:r>
              <a:rPr lang="en-US" altLang="zh-CN" sz="2400" dirty="0">
                <a:ea typeface="宋体" pitchFamily="2" charset="-122"/>
              </a:rPr>
              <a:t> + </a:t>
            </a:r>
            <a:r>
              <a:rPr lang="en-US" altLang="zh-CN" sz="2400" i="1" dirty="0">
                <a:latin typeface="Symbol" panose="05050102010706020507" charset="2"/>
                <a:ea typeface="宋体" pitchFamily="2" charset="-122"/>
              </a:rPr>
              <a:t>l</a:t>
            </a:r>
            <a:r>
              <a:rPr lang="en-US" altLang="zh-CN" sz="2400" dirty="0">
                <a:ea typeface="宋体" pitchFamily="2" charset="-122"/>
              </a:rPr>
              <a:t> </a:t>
            </a:r>
            <a:r>
              <a:rPr lang="en-US" altLang="zh-CN" sz="2400" b="1" i="1" dirty="0">
                <a:ea typeface="宋体" pitchFamily="2" charset="-122"/>
              </a:rPr>
              <a:t>w</a:t>
            </a:r>
            <a:endParaRPr lang="en-US" altLang="zh-CN" sz="2400" b="1" i="1" dirty="0">
              <a:ea typeface="宋体" pitchFamily="2" charset="-122"/>
            </a:endParaRPr>
          </a:p>
          <a:p>
            <a:pPr>
              <a:buClr>
                <a:schemeClr val="tx1"/>
              </a:buClr>
              <a:buSzTx/>
              <a:buFontTx/>
            </a:pPr>
            <a:r>
              <a:rPr lang="en-US" altLang="zh-CN" sz="2400" dirty="0">
                <a:ea typeface="宋体" pitchFamily="2" charset="-122"/>
              </a:rPr>
              <a:t>|</a:t>
            </a:r>
            <a:r>
              <a:rPr lang="en-US" altLang="zh-CN" sz="2400" b="1" i="1" dirty="0">
                <a:ea typeface="宋体" pitchFamily="2" charset="-122"/>
              </a:rPr>
              <a:t>x</a:t>
            </a:r>
            <a:r>
              <a:rPr lang="en-US" altLang="zh-CN" sz="2400" b="1" i="1" baseline="30000" dirty="0">
                <a:ea typeface="宋体" pitchFamily="2" charset="-122"/>
              </a:rPr>
              <a:t>+</a:t>
            </a:r>
            <a:r>
              <a:rPr lang="en-US" altLang="zh-CN" sz="2400" dirty="0">
                <a:ea typeface="宋体" pitchFamily="2" charset="-122"/>
              </a:rPr>
              <a:t> - </a:t>
            </a:r>
            <a:r>
              <a:rPr lang="en-US" altLang="zh-CN" sz="2400" b="1" i="1" dirty="0">
                <a:ea typeface="宋体" pitchFamily="2" charset="-122"/>
              </a:rPr>
              <a:t>x</a:t>
            </a:r>
            <a:r>
              <a:rPr lang="en-US" altLang="zh-CN" sz="2400" b="1" i="1" baseline="30000" dirty="0">
                <a:ea typeface="宋体" pitchFamily="2" charset="-122"/>
              </a:rPr>
              <a:t>-</a:t>
            </a:r>
            <a:r>
              <a:rPr lang="en-US" altLang="zh-CN" sz="2400" dirty="0">
                <a:ea typeface="宋体" pitchFamily="2" charset="-122"/>
              </a:rPr>
              <a:t> | </a:t>
            </a:r>
            <a:r>
              <a:rPr lang="en-US" altLang="zh-CN" sz="2400" i="1" dirty="0">
                <a:ea typeface="宋体" pitchFamily="2" charset="-122"/>
              </a:rPr>
              <a:t>= M</a:t>
            </a:r>
            <a:endParaRPr lang="en-US" altLang="zh-CN" sz="2400" i="1" dirty="0">
              <a:ea typeface="宋体" pitchFamily="2" charset="-122"/>
            </a:endParaRPr>
          </a:p>
          <a:p>
            <a:pPr>
              <a:buClr>
                <a:schemeClr val="tx1"/>
              </a:buClr>
              <a:buSzTx/>
              <a:buFontTx/>
            </a:pPr>
            <a:r>
              <a:rPr lang="en-US" altLang="zh-CN" sz="2400" i="1" dirty="0">
                <a:ea typeface="宋体" pitchFamily="2" charset="-122"/>
              </a:rPr>
              <a:t> </a:t>
            </a:r>
            <a:endParaRPr lang="en-US" altLang="zh-CN" sz="2400" i="1" dirty="0">
              <a:ea typeface="宋体" pitchFamily="2" charset="-122"/>
            </a:endParaRPr>
          </a:p>
        </p:txBody>
      </p:sp>
      <p:sp>
        <p:nvSpPr>
          <p:cNvPr id="653316" name="Line 4"/>
          <p:cNvSpPr>
            <a:spLocks noChangeShapeType="1"/>
          </p:cNvSpPr>
          <p:nvPr/>
        </p:nvSpPr>
        <p:spPr bwMode="auto">
          <a:xfrm rot="-23199335">
            <a:off x="2292350" y="1709738"/>
            <a:ext cx="2971800" cy="0"/>
          </a:xfrm>
          <a:prstGeom prst="line">
            <a:avLst/>
          </a:prstGeom>
          <a:noFill/>
          <a:ln w="12700">
            <a:solidFill>
              <a:schemeClr va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53317" name="Line 5"/>
          <p:cNvSpPr>
            <a:spLocks noChangeShapeType="1"/>
          </p:cNvSpPr>
          <p:nvPr/>
        </p:nvSpPr>
        <p:spPr bwMode="auto">
          <a:xfrm rot="-23199335">
            <a:off x="2438400" y="2000250"/>
            <a:ext cx="2971800"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53318" name="Line 6"/>
          <p:cNvSpPr>
            <a:spLocks noChangeShapeType="1"/>
          </p:cNvSpPr>
          <p:nvPr/>
        </p:nvSpPr>
        <p:spPr bwMode="auto">
          <a:xfrm rot="-23199335">
            <a:off x="2582863" y="2289175"/>
            <a:ext cx="2971800" cy="0"/>
          </a:xfrm>
          <a:prstGeom prst="line">
            <a:avLst/>
          </a:prstGeom>
          <a:noFill/>
          <a:ln w="12700">
            <a:solidFill>
              <a:schemeClr val="fo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53319" name="Text Box 7"/>
          <p:cNvSpPr txBox="1">
            <a:spLocks noChangeArrowheads="1"/>
          </p:cNvSpPr>
          <p:nvPr/>
        </p:nvSpPr>
        <p:spPr bwMode="auto">
          <a:xfrm rot="-1586986">
            <a:off x="1785938" y="851535"/>
            <a:ext cx="3048000" cy="854075"/>
          </a:xfrm>
          <a:prstGeom prst="rect">
            <a:avLst/>
          </a:prstGeom>
          <a:noFill/>
          <a:ln>
            <a:noFill/>
          </a:ln>
          <a:effectLst/>
        </p:spPr>
        <p:txBody>
          <a:bodyPr>
            <a:spAutoFit/>
          </a:bodyPr>
          <a:lstStyle/>
          <a:p>
            <a:pPr marL="342900" indent="-342900" algn="ctr"/>
            <a:r>
              <a:rPr lang="en-US" altLang="zh-CN" dirty="0">
                <a:solidFill>
                  <a:schemeClr val="hlink"/>
                </a:solidFill>
                <a:latin typeface="Tahoma" panose="020B0804030504040204" charset="0"/>
                <a:ea typeface="宋体" pitchFamily="2" charset="-122"/>
              </a:rPr>
              <a:t>Zone</a:t>
            </a:r>
            <a:endParaRPr lang="en-US" altLang="zh-CN" dirty="0">
              <a:solidFill>
                <a:schemeClr val="hlink"/>
              </a:solidFill>
              <a:latin typeface="Tahoma" panose="020B0804030504040204" charset="0"/>
              <a:ea typeface="宋体" pitchFamily="2" charset="-122"/>
            </a:endParaRPr>
          </a:p>
          <a:p>
            <a:pPr marL="342900" indent="-342900" algn="ctr"/>
            <a:r>
              <a:rPr lang="zh-CN" altLang="en-US" dirty="0">
                <a:solidFill>
                  <a:schemeClr val="hlink"/>
                </a:solidFill>
                <a:latin typeface="Tahoma" panose="020B0804030504040204" charset="0"/>
                <a:ea typeface="宋体" pitchFamily="2" charset="-122"/>
              </a:rPr>
              <a:t>“</a:t>
            </a:r>
            <a:r>
              <a:rPr lang="en-US" altLang="zh-CN" dirty="0">
                <a:solidFill>
                  <a:schemeClr val="hlink"/>
                </a:solidFill>
                <a:latin typeface="Tahoma" panose="020B0804030504040204" charset="0"/>
                <a:ea typeface="宋体" pitchFamily="2" charset="-122"/>
              </a:rPr>
              <a:t>Predict Class = +1”</a:t>
            </a:r>
            <a:endParaRPr lang="en-US" altLang="zh-CN" dirty="0">
              <a:solidFill>
                <a:schemeClr val="hlink"/>
              </a:solidFill>
              <a:latin typeface="Tahoma" panose="020B0804030504040204" charset="0"/>
              <a:ea typeface="宋体" pitchFamily="2" charset="-122"/>
            </a:endParaRPr>
          </a:p>
        </p:txBody>
      </p:sp>
      <p:sp>
        <p:nvSpPr>
          <p:cNvPr id="653320" name="Text Box 8"/>
          <p:cNvSpPr txBox="1">
            <a:spLocks noChangeArrowheads="1"/>
          </p:cNvSpPr>
          <p:nvPr/>
        </p:nvSpPr>
        <p:spPr bwMode="auto">
          <a:xfrm rot="-1586986">
            <a:off x="2827338" y="2243138"/>
            <a:ext cx="2887663" cy="701675"/>
          </a:xfrm>
          <a:prstGeom prst="rect">
            <a:avLst/>
          </a:prstGeom>
          <a:noFill/>
          <a:ln>
            <a:noFill/>
          </a:ln>
          <a:effectLst/>
        </p:spPr>
        <p:txBody>
          <a:bodyPr>
            <a:spAutoFit/>
          </a:bodyPr>
          <a:lstStyle/>
          <a:p>
            <a:pPr marL="342900" indent="-342900" algn="ctr"/>
            <a:r>
              <a:rPr lang="zh-CN" altLang="en-US" dirty="0">
                <a:solidFill>
                  <a:schemeClr val="folHlink"/>
                </a:solidFill>
                <a:latin typeface="Tahoma" panose="020B0804030504040204" charset="0"/>
                <a:ea typeface="宋体" pitchFamily="2" charset="-122"/>
              </a:rPr>
              <a:t>“</a:t>
            </a:r>
            <a:r>
              <a:rPr lang="en-US" altLang="zh-CN" dirty="0">
                <a:solidFill>
                  <a:schemeClr val="folHlink"/>
                </a:solidFill>
                <a:latin typeface="Tahoma" panose="020B0804030504040204" charset="0"/>
                <a:ea typeface="宋体" pitchFamily="2" charset="-122"/>
              </a:rPr>
              <a:t>Predict Class = -1” zone</a:t>
            </a:r>
            <a:endParaRPr lang="en-US" altLang="zh-CN" dirty="0">
              <a:solidFill>
                <a:schemeClr val="folHlink"/>
              </a:solidFill>
              <a:latin typeface="Tahoma" panose="020B0804030504040204" charset="0"/>
              <a:ea typeface="宋体" pitchFamily="2" charset="-122"/>
            </a:endParaRPr>
          </a:p>
        </p:txBody>
      </p:sp>
      <p:sp>
        <p:nvSpPr>
          <p:cNvPr id="653321" name="Text Box 9"/>
          <p:cNvSpPr txBox="1">
            <a:spLocks noChangeArrowheads="1"/>
          </p:cNvSpPr>
          <p:nvPr/>
        </p:nvSpPr>
        <p:spPr bwMode="auto">
          <a:xfrm rot="-1777892">
            <a:off x="1600200" y="2438400"/>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804030504040204" charset="0"/>
                <a:ea typeface="宋体" pitchFamily="2" charset="-122"/>
              </a:defRPr>
            </a:lvl1pPr>
            <a:lvl2pPr>
              <a:spcBef>
                <a:spcPct val="0"/>
              </a:spcBef>
              <a:defRPr sz="2400">
                <a:solidFill>
                  <a:schemeClr val="tx1"/>
                </a:solidFill>
                <a:latin typeface="Tahoma" panose="020B0804030504040204" charset="0"/>
                <a:ea typeface="宋体" pitchFamily="2" charset="-122"/>
              </a:defRPr>
            </a:lvl2pPr>
            <a:lvl3pPr>
              <a:spcBef>
                <a:spcPct val="0"/>
              </a:spcBef>
              <a:defRPr sz="2400">
                <a:solidFill>
                  <a:schemeClr val="tx1"/>
                </a:solidFill>
                <a:latin typeface="Tahoma" panose="020B0804030504040204" charset="0"/>
                <a:ea typeface="宋体" pitchFamily="2" charset="-122"/>
              </a:defRPr>
            </a:lvl3pPr>
            <a:lvl4pPr>
              <a:spcBef>
                <a:spcPct val="0"/>
              </a:spcBef>
              <a:defRPr sz="2400">
                <a:solidFill>
                  <a:schemeClr val="tx1"/>
                </a:solidFill>
                <a:latin typeface="Tahoma" panose="020B0804030504040204" charset="0"/>
                <a:ea typeface="宋体" pitchFamily="2" charset="-122"/>
              </a:defRPr>
            </a:lvl4pPr>
            <a:lvl5pPr>
              <a:spcBef>
                <a:spcPct val="0"/>
              </a:spcBef>
              <a:defRPr sz="2400">
                <a:solidFill>
                  <a:schemeClr val="tx1"/>
                </a:solidFill>
                <a:latin typeface="Tahoma" panose="020B0804030504040204" charset="0"/>
                <a:ea typeface="宋体" pitchFamily="2" charset="-122"/>
              </a:defRPr>
            </a:lvl5pPr>
            <a:lvl6pPr fontAlgn="base">
              <a:spcBef>
                <a:spcPct val="0"/>
              </a:spcBef>
              <a:spcAft>
                <a:spcPct val="0"/>
              </a:spcAft>
              <a:defRPr sz="2400">
                <a:solidFill>
                  <a:schemeClr val="tx1"/>
                </a:solidFill>
                <a:latin typeface="Tahoma" panose="020B0804030504040204" charset="0"/>
                <a:ea typeface="宋体" pitchFamily="2" charset="-122"/>
              </a:defRPr>
            </a:lvl6pPr>
            <a:lvl7pPr fontAlgn="base">
              <a:spcBef>
                <a:spcPct val="0"/>
              </a:spcBef>
              <a:spcAft>
                <a:spcPct val="0"/>
              </a:spcAft>
              <a:defRPr sz="2400">
                <a:solidFill>
                  <a:schemeClr val="tx1"/>
                </a:solidFill>
                <a:latin typeface="Tahoma" panose="020B0804030504040204" charset="0"/>
                <a:ea typeface="宋体" pitchFamily="2" charset="-122"/>
              </a:defRPr>
            </a:lvl7pPr>
            <a:lvl8pPr fontAlgn="base">
              <a:spcBef>
                <a:spcPct val="0"/>
              </a:spcBef>
              <a:spcAft>
                <a:spcPct val="0"/>
              </a:spcAft>
              <a:defRPr sz="2400">
                <a:solidFill>
                  <a:schemeClr val="tx1"/>
                </a:solidFill>
                <a:latin typeface="Tahoma" panose="020B0804030504040204" charset="0"/>
                <a:ea typeface="宋体" pitchFamily="2" charset="-122"/>
              </a:defRPr>
            </a:lvl8pPr>
            <a:lvl9pPr fontAlgn="base">
              <a:spcBef>
                <a:spcPct val="0"/>
              </a:spcBef>
              <a:spcAft>
                <a:spcPct val="0"/>
              </a:spcAft>
              <a:defRPr sz="2400">
                <a:solidFill>
                  <a:schemeClr val="tx1"/>
                </a:solidFill>
                <a:latin typeface="Tahoma" panose="020B0804030504040204" charset="0"/>
                <a:ea typeface="宋体"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hlink"/>
                </a:solidFill>
                <a:effectLst/>
                <a:uLnTx/>
                <a:uFillTx/>
                <a:latin typeface="Tahoma" panose="020B0804030504040204" charset="0"/>
                <a:ea typeface="宋体" pitchFamily="2" charset="-122"/>
                <a:cs typeface="宋体" pitchFamily="2" charset="-122"/>
              </a:rPr>
              <a:t>wx+b=1</a:t>
            </a:r>
            <a:endParaRPr kumimoji="0" lang="en-US" altLang="zh-CN" sz="1400" b="0" i="0" u="none" strike="noStrike" kern="1200" cap="none" spc="0" normalizeH="0" baseline="0" noProof="0">
              <a:ln>
                <a:noFill/>
              </a:ln>
              <a:solidFill>
                <a:schemeClr val="hlink"/>
              </a:solidFill>
              <a:effectLst/>
              <a:uLnTx/>
              <a:uFillTx/>
              <a:latin typeface="Tahoma" panose="020B0804030504040204" charset="0"/>
              <a:ea typeface="宋体" pitchFamily="2" charset="-122"/>
              <a:cs typeface="宋体" pitchFamily="2" charset="-122"/>
            </a:endParaRPr>
          </a:p>
        </p:txBody>
      </p:sp>
      <p:sp>
        <p:nvSpPr>
          <p:cNvPr id="653322" name="Text Box 10"/>
          <p:cNvSpPr txBox="1">
            <a:spLocks noChangeArrowheads="1"/>
          </p:cNvSpPr>
          <p:nvPr/>
        </p:nvSpPr>
        <p:spPr bwMode="auto">
          <a:xfrm rot="-1777892">
            <a:off x="1754188" y="2708275"/>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804030504040204" charset="0"/>
                <a:ea typeface="宋体" pitchFamily="2" charset="-122"/>
              </a:defRPr>
            </a:lvl1pPr>
            <a:lvl2pPr>
              <a:spcBef>
                <a:spcPct val="0"/>
              </a:spcBef>
              <a:defRPr sz="2400">
                <a:solidFill>
                  <a:schemeClr val="tx1"/>
                </a:solidFill>
                <a:latin typeface="Tahoma" panose="020B0804030504040204" charset="0"/>
                <a:ea typeface="宋体" pitchFamily="2" charset="-122"/>
              </a:defRPr>
            </a:lvl2pPr>
            <a:lvl3pPr>
              <a:spcBef>
                <a:spcPct val="0"/>
              </a:spcBef>
              <a:defRPr sz="2400">
                <a:solidFill>
                  <a:schemeClr val="tx1"/>
                </a:solidFill>
                <a:latin typeface="Tahoma" panose="020B0804030504040204" charset="0"/>
                <a:ea typeface="宋体" pitchFamily="2" charset="-122"/>
              </a:defRPr>
            </a:lvl3pPr>
            <a:lvl4pPr>
              <a:spcBef>
                <a:spcPct val="0"/>
              </a:spcBef>
              <a:defRPr sz="2400">
                <a:solidFill>
                  <a:schemeClr val="tx1"/>
                </a:solidFill>
                <a:latin typeface="Tahoma" panose="020B0804030504040204" charset="0"/>
                <a:ea typeface="宋体" pitchFamily="2" charset="-122"/>
              </a:defRPr>
            </a:lvl4pPr>
            <a:lvl5pPr>
              <a:spcBef>
                <a:spcPct val="0"/>
              </a:spcBef>
              <a:defRPr sz="2400">
                <a:solidFill>
                  <a:schemeClr val="tx1"/>
                </a:solidFill>
                <a:latin typeface="Tahoma" panose="020B0804030504040204" charset="0"/>
                <a:ea typeface="宋体" pitchFamily="2" charset="-122"/>
              </a:defRPr>
            </a:lvl5pPr>
            <a:lvl6pPr fontAlgn="base">
              <a:spcBef>
                <a:spcPct val="0"/>
              </a:spcBef>
              <a:spcAft>
                <a:spcPct val="0"/>
              </a:spcAft>
              <a:defRPr sz="2400">
                <a:solidFill>
                  <a:schemeClr val="tx1"/>
                </a:solidFill>
                <a:latin typeface="Tahoma" panose="020B0804030504040204" charset="0"/>
                <a:ea typeface="宋体" pitchFamily="2" charset="-122"/>
              </a:defRPr>
            </a:lvl6pPr>
            <a:lvl7pPr fontAlgn="base">
              <a:spcBef>
                <a:spcPct val="0"/>
              </a:spcBef>
              <a:spcAft>
                <a:spcPct val="0"/>
              </a:spcAft>
              <a:defRPr sz="2400">
                <a:solidFill>
                  <a:schemeClr val="tx1"/>
                </a:solidFill>
                <a:latin typeface="Tahoma" panose="020B0804030504040204" charset="0"/>
                <a:ea typeface="宋体" pitchFamily="2" charset="-122"/>
              </a:defRPr>
            </a:lvl7pPr>
            <a:lvl8pPr fontAlgn="base">
              <a:spcBef>
                <a:spcPct val="0"/>
              </a:spcBef>
              <a:spcAft>
                <a:spcPct val="0"/>
              </a:spcAft>
              <a:defRPr sz="2400">
                <a:solidFill>
                  <a:schemeClr val="tx1"/>
                </a:solidFill>
                <a:latin typeface="Tahoma" panose="020B0804030504040204" charset="0"/>
                <a:ea typeface="宋体" pitchFamily="2" charset="-122"/>
              </a:defRPr>
            </a:lvl8pPr>
            <a:lvl9pPr fontAlgn="base">
              <a:spcBef>
                <a:spcPct val="0"/>
              </a:spcBef>
              <a:spcAft>
                <a:spcPct val="0"/>
              </a:spcAft>
              <a:defRPr sz="2400">
                <a:solidFill>
                  <a:schemeClr val="tx1"/>
                </a:solidFill>
                <a:latin typeface="Tahoma" panose="020B0804030504040204" charset="0"/>
                <a:ea typeface="宋体"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wx+b=0</a:t>
            </a:r>
            <a:endParaRPr kumimoji="0" lang="en-US" altLang="zh-CN" sz="14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endParaRPr>
          </a:p>
        </p:txBody>
      </p:sp>
      <p:sp>
        <p:nvSpPr>
          <p:cNvPr id="653323" name="Text Box 11"/>
          <p:cNvSpPr txBox="1">
            <a:spLocks noChangeArrowheads="1"/>
          </p:cNvSpPr>
          <p:nvPr/>
        </p:nvSpPr>
        <p:spPr bwMode="auto">
          <a:xfrm rot="-1777892">
            <a:off x="1905000" y="2952750"/>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804030504040204" charset="0"/>
                <a:ea typeface="宋体" pitchFamily="2" charset="-122"/>
              </a:defRPr>
            </a:lvl1pPr>
            <a:lvl2pPr>
              <a:spcBef>
                <a:spcPct val="0"/>
              </a:spcBef>
              <a:defRPr sz="2400">
                <a:solidFill>
                  <a:schemeClr val="tx1"/>
                </a:solidFill>
                <a:latin typeface="Tahoma" panose="020B0804030504040204" charset="0"/>
                <a:ea typeface="宋体" pitchFamily="2" charset="-122"/>
              </a:defRPr>
            </a:lvl2pPr>
            <a:lvl3pPr>
              <a:spcBef>
                <a:spcPct val="0"/>
              </a:spcBef>
              <a:defRPr sz="2400">
                <a:solidFill>
                  <a:schemeClr val="tx1"/>
                </a:solidFill>
                <a:latin typeface="Tahoma" panose="020B0804030504040204" charset="0"/>
                <a:ea typeface="宋体" pitchFamily="2" charset="-122"/>
              </a:defRPr>
            </a:lvl3pPr>
            <a:lvl4pPr>
              <a:spcBef>
                <a:spcPct val="0"/>
              </a:spcBef>
              <a:defRPr sz="2400">
                <a:solidFill>
                  <a:schemeClr val="tx1"/>
                </a:solidFill>
                <a:latin typeface="Tahoma" panose="020B0804030504040204" charset="0"/>
                <a:ea typeface="宋体" pitchFamily="2" charset="-122"/>
              </a:defRPr>
            </a:lvl4pPr>
            <a:lvl5pPr>
              <a:spcBef>
                <a:spcPct val="0"/>
              </a:spcBef>
              <a:defRPr sz="2400">
                <a:solidFill>
                  <a:schemeClr val="tx1"/>
                </a:solidFill>
                <a:latin typeface="Tahoma" panose="020B0804030504040204" charset="0"/>
                <a:ea typeface="宋体" pitchFamily="2" charset="-122"/>
              </a:defRPr>
            </a:lvl5pPr>
            <a:lvl6pPr fontAlgn="base">
              <a:spcBef>
                <a:spcPct val="0"/>
              </a:spcBef>
              <a:spcAft>
                <a:spcPct val="0"/>
              </a:spcAft>
              <a:defRPr sz="2400">
                <a:solidFill>
                  <a:schemeClr val="tx1"/>
                </a:solidFill>
                <a:latin typeface="Tahoma" panose="020B0804030504040204" charset="0"/>
                <a:ea typeface="宋体" pitchFamily="2" charset="-122"/>
              </a:defRPr>
            </a:lvl6pPr>
            <a:lvl7pPr fontAlgn="base">
              <a:spcBef>
                <a:spcPct val="0"/>
              </a:spcBef>
              <a:spcAft>
                <a:spcPct val="0"/>
              </a:spcAft>
              <a:defRPr sz="2400">
                <a:solidFill>
                  <a:schemeClr val="tx1"/>
                </a:solidFill>
                <a:latin typeface="Tahoma" panose="020B0804030504040204" charset="0"/>
                <a:ea typeface="宋体" pitchFamily="2" charset="-122"/>
              </a:defRPr>
            </a:lvl7pPr>
            <a:lvl8pPr fontAlgn="base">
              <a:spcBef>
                <a:spcPct val="0"/>
              </a:spcBef>
              <a:spcAft>
                <a:spcPct val="0"/>
              </a:spcAft>
              <a:defRPr sz="2400">
                <a:solidFill>
                  <a:schemeClr val="tx1"/>
                </a:solidFill>
                <a:latin typeface="Tahoma" panose="020B0804030504040204" charset="0"/>
                <a:ea typeface="宋体" pitchFamily="2" charset="-122"/>
              </a:defRPr>
            </a:lvl8pPr>
            <a:lvl9pPr fontAlgn="base">
              <a:spcBef>
                <a:spcPct val="0"/>
              </a:spcBef>
              <a:spcAft>
                <a:spcPct val="0"/>
              </a:spcAft>
              <a:defRPr sz="2400">
                <a:solidFill>
                  <a:schemeClr val="tx1"/>
                </a:solidFill>
                <a:latin typeface="Tahoma" panose="020B0804030504040204" charset="0"/>
                <a:ea typeface="宋体"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folHlink"/>
                </a:solidFill>
                <a:effectLst/>
                <a:uLnTx/>
                <a:uFillTx/>
                <a:latin typeface="Tahoma" panose="020B0804030504040204" charset="0"/>
                <a:ea typeface="宋体" pitchFamily="2" charset="-122"/>
                <a:cs typeface="宋体" pitchFamily="2" charset="-122"/>
              </a:rPr>
              <a:t>wx+b=-1</a:t>
            </a:r>
            <a:endParaRPr kumimoji="0" lang="en-US" altLang="zh-CN" sz="1400" b="0" i="0" u="none" strike="noStrike" kern="1200" cap="none" spc="0" normalizeH="0" baseline="0" noProof="0">
              <a:ln>
                <a:noFill/>
              </a:ln>
              <a:solidFill>
                <a:schemeClr val="folHlink"/>
              </a:solidFill>
              <a:effectLst/>
              <a:uLnTx/>
              <a:uFillTx/>
              <a:latin typeface="Tahoma" panose="020B0804030504040204" charset="0"/>
              <a:ea typeface="宋体" pitchFamily="2" charset="-122"/>
              <a:cs typeface="宋体" pitchFamily="2" charset="-122"/>
            </a:endParaRPr>
          </a:p>
        </p:txBody>
      </p:sp>
      <p:sp>
        <p:nvSpPr>
          <p:cNvPr id="653324" name="Line 12"/>
          <p:cNvSpPr>
            <a:spLocks noChangeShapeType="1"/>
          </p:cNvSpPr>
          <p:nvPr/>
        </p:nvSpPr>
        <p:spPr bwMode="auto">
          <a:xfrm>
            <a:off x="5170488" y="1019175"/>
            <a:ext cx="327025" cy="598488"/>
          </a:xfrm>
          <a:prstGeom prst="line">
            <a:avLst/>
          </a:prstGeom>
          <a:noFill/>
          <a:ln w="9525">
            <a:solidFill>
              <a:schemeClr val="tx1"/>
            </a:solidFill>
            <a:round/>
            <a:headEnd type="triangle" w="med" len="med"/>
            <a:tailEnd type="triangle" w="med" len="me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53325" name="Text Box 13"/>
          <p:cNvSpPr txBox="1">
            <a:spLocks noChangeArrowheads="1"/>
          </p:cNvSpPr>
          <p:nvPr/>
        </p:nvSpPr>
        <p:spPr bwMode="auto">
          <a:xfrm>
            <a:off x="5286375" y="973138"/>
            <a:ext cx="2592388" cy="396875"/>
          </a:xfrm>
          <a:prstGeom prst="rect">
            <a:avLst/>
          </a:prstGeom>
          <a:noFill/>
          <a:ln>
            <a:noFill/>
          </a:ln>
          <a:effectLst/>
        </p:spPr>
        <p:txBody>
          <a:bodyPr>
            <a:spAutoFit/>
          </a:bodyPr>
          <a:lstStyle>
            <a:lvl1pPr marL="342900" indent="-342900">
              <a:spcBef>
                <a:spcPct val="0"/>
              </a:spcBef>
              <a:defRPr sz="2400">
                <a:solidFill>
                  <a:schemeClr val="tx1"/>
                </a:solidFill>
                <a:latin typeface="Tahoma" panose="020B0804030504040204" charset="0"/>
                <a:ea typeface="宋体" pitchFamily="2" charset="-122"/>
              </a:defRPr>
            </a:lvl1pPr>
            <a:lvl2pPr>
              <a:spcBef>
                <a:spcPct val="0"/>
              </a:spcBef>
              <a:defRPr sz="2400">
                <a:solidFill>
                  <a:schemeClr val="tx1"/>
                </a:solidFill>
                <a:latin typeface="Tahoma" panose="020B0804030504040204" charset="0"/>
                <a:ea typeface="宋体" pitchFamily="2" charset="-122"/>
              </a:defRPr>
            </a:lvl2pPr>
            <a:lvl3pPr>
              <a:spcBef>
                <a:spcPct val="0"/>
              </a:spcBef>
              <a:defRPr sz="2400">
                <a:solidFill>
                  <a:schemeClr val="tx1"/>
                </a:solidFill>
                <a:latin typeface="Tahoma" panose="020B0804030504040204" charset="0"/>
                <a:ea typeface="宋体" pitchFamily="2" charset="-122"/>
              </a:defRPr>
            </a:lvl3pPr>
            <a:lvl4pPr>
              <a:spcBef>
                <a:spcPct val="0"/>
              </a:spcBef>
              <a:defRPr sz="2400">
                <a:solidFill>
                  <a:schemeClr val="tx1"/>
                </a:solidFill>
                <a:latin typeface="Tahoma" panose="020B0804030504040204" charset="0"/>
                <a:ea typeface="宋体" pitchFamily="2" charset="-122"/>
              </a:defRPr>
            </a:lvl4pPr>
            <a:lvl5pPr>
              <a:spcBef>
                <a:spcPct val="0"/>
              </a:spcBef>
              <a:defRPr sz="2400">
                <a:solidFill>
                  <a:schemeClr val="tx1"/>
                </a:solidFill>
                <a:latin typeface="Tahoma" panose="020B0804030504040204" charset="0"/>
                <a:ea typeface="宋体" pitchFamily="2" charset="-122"/>
              </a:defRPr>
            </a:lvl5pPr>
            <a:lvl6pPr fontAlgn="base">
              <a:spcBef>
                <a:spcPct val="0"/>
              </a:spcBef>
              <a:spcAft>
                <a:spcPct val="0"/>
              </a:spcAft>
              <a:defRPr sz="2400">
                <a:solidFill>
                  <a:schemeClr val="tx1"/>
                </a:solidFill>
                <a:latin typeface="Tahoma" panose="020B0804030504040204" charset="0"/>
                <a:ea typeface="宋体" pitchFamily="2" charset="-122"/>
              </a:defRPr>
            </a:lvl6pPr>
            <a:lvl7pPr fontAlgn="base">
              <a:spcBef>
                <a:spcPct val="0"/>
              </a:spcBef>
              <a:spcAft>
                <a:spcPct val="0"/>
              </a:spcAft>
              <a:defRPr sz="2400">
                <a:solidFill>
                  <a:schemeClr val="tx1"/>
                </a:solidFill>
                <a:latin typeface="Tahoma" panose="020B0804030504040204" charset="0"/>
                <a:ea typeface="宋体" pitchFamily="2" charset="-122"/>
              </a:defRPr>
            </a:lvl7pPr>
            <a:lvl8pPr fontAlgn="base">
              <a:spcBef>
                <a:spcPct val="0"/>
              </a:spcBef>
              <a:spcAft>
                <a:spcPct val="0"/>
              </a:spcAft>
              <a:defRPr sz="2400">
                <a:solidFill>
                  <a:schemeClr val="tx1"/>
                </a:solidFill>
                <a:latin typeface="Tahoma" panose="020B0804030504040204" charset="0"/>
                <a:ea typeface="宋体" pitchFamily="2" charset="-122"/>
              </a:defRPr>
            </a:lvl8pPr>
            <a:lvl9pPr fontAlgn="base">
              <a:spcBef>
                <a:spcPct val="0"/>
              </a:spcBef>
              <a:spcAft>
                <a:spcPct val="0"/>
              </a:spcAft>
              <a:defRPr sz="2400">
                <a:solidFill>
                  <a:schemeClr val="tx1"/>
                </a:solidFill>
                <a:latin typeface="Tahoma" panose="020B0804030504040204" charset="0"/>
                <a:ea typeface="宋体"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0" i="1"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M =</a:t>
            </a:r>
            <a:r>
              <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rPr>
              <a:t> Margin Width =</a:t>
            </a:r>
            <a:endParaRPr kumimoji="0" lang="en-US" altLang="zh-CN"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宋体" pitchFamily="2" charset="-122"/>
            </a:endParaRPr>
          </a:p>
        </p:txBody>
      </p:sp>
      <p:sp>
        <p:nvSpPr>
          <p:cNvPr id="653326" name="Text Box 14"/>
          <p:cNvSpPr txBox="1">
            <a:spLocks noChangeArrowheads="1"/>
          </p:cNvSpPr>
          <p:nvPr/>
        </p:nvSpPr>
        <p:spPr bwMode="auto">
          <a:xfrm>
            <a:off x="4579938" y="3657600"/>
            <a:ext cx="4160838" cy="457200"/>
          </a:xfrm>
          <a:prstGeom prst="rect">
            <a:avLst/>
          </a:prstGeom>
          <a:noFill/>
          <a:ln>
            <a:noFill/>
          </a:ln>
          <a:effectLst/>
        </p:spPr>
        <p:txBody>
          <a:bodyPr>
            <a:spAutoFit/>
          </a:bodyPr>
          <a:lstStyle/>
          <a:p>
            <a:pPr marL="342900" indent="-342900"/>
            <a:r>
              <a:rPr lang="en-US" altLang="zh-CN" i="1" dirty="0">
                <a:solidFill>
                  <a:srgbClr val="C00000"/>
                </a:solidFill>
                <a:latin typeface="Tahoma" panose="020B0804030504040204" charset="0"/>
                <a:ea typeface="宋体" pitchFamily="2" charset="-122"/>
              </a:rPr>
              <a:t>M</a:t>
            </a:r>
            <a:r>
              <a:rPr lang="en-US" altLang="zh-CN" dirty="0">
                <a:solidFill>
                  <a:srgbClr val="C00000"/>
                </a:solidFill>
                <a:latin typeface="Tahoma" panose="020B0804030504040204" charset="0"/>
                <a:ea typeface="宋体" pitchFamily="2" charset="-122"/>
              </a:rPr>
              <a:t> </a:t>
            </a:r>
            <a:r>
              <a:rPr lang="en-US" altLang="zh-CN" dirty="0">
                <a:latin typeface="Tahoma" panose="020B0804030504040204" charset="0"/>
                <a:ea typeface="宋体" pitchFamily="2" charset="-122"/>
              </a:rPr>
              <a:t>= </a:t>
            </a:r>
            <a:r>
              <a:rPr lang="en-US" altLang="zh-CN" sz="2400" dirty="0">
                <a:latin typeface="Tahoma" panose="020B0804030504040204" charset="0"/>
                <a:ea typeface="宋体" pitchFamily="2" charset="-122"/>
              </a:rPr>
              <a:t>|</a:t>
            </a:r>
            <a:r>
              <a:rPr lang="en-US" altLang="zh-CN" sz="2400" b="1" i="1" dirty="0">
                <a:latin typeface="Tahoma" panose="020B0804030504040204" charset="0"/>
                <a:ea typeface="宋体" pitchFamily="2" charset="-122"/>
              </a:rPr>
              <a:t>x</a:t>
            </a:r>
            <a:r>
              <a:rPr lang="en-US" altLang="zh-CN" sz="2400" b="1" i="1" baseline="30000" dirty="0">
                <a:latin typeface="Tahoma" panose="020B0804030504040204" charset="0"/>
                <a:ea typeface="宋体" pitchFamily="2" charset="-122"/>
              </a:rPr>
              <a:t>+</a:t>
            </a:r>
            <a:r>
              <a:rPr lang="en-US" altLang="zh-CN" sz="2400" dirty="0">
                <a:latin typeface="Tahoma" panose="020B0804030504040204" charset="0"/>
                <a:ea typeface="宋体" pitchFamily="2" charset="-122"/>
              </a:rPr>
              <a:t> - </a:t>
            </a:r>
            <a:r>
              <a:rPr lang="en-US" altLang="zh-CN" sz="2400" b="1" i="1" dirty="0">
                <a:latin typeface="Tahoma" panose="020B0804030504040204" charset="0"/>
                <a:ea typeface="宋体" pitchFamily="2" charset="-122"/>
              </a:rPr>
              <a:t>x</a:t>
            </a:r>
            <a:r>
              <a:rPr lang="en-US" altLang="zh-CN" sz="2400" b="1" i="1" baseline="30000" dirty="0">
                <a:latin typeface="Tahoma" panose="020B0804030504040204" charset="0"/>
                <a:ea typeface="宋体" pitchFamily="2" charset="-122"/>
              </a:rPr>
              <a:t>-</a:t>
            </a:r>
            <a:r>
              <a:rPr lang="en-US" altLang="zh-CN" sz="2400" dirty="0">
                <a:latin typeface="Tahoma" panose="020B0804030504040204" charset="0"/>
                <a:ea typeface="宋体" pitchFamily="2" charset="-122"/>
              </a:rPr>
              <a:t> | =| </a:t>
            </a:r>
            <a:r>
              <a:rPr lang="en-US" altLang="zh-CN" sz="2400" i="1" dirty="0">
                <a:latin typeface="Symbol" panose="05050102010706020507" charset="2"/>
                <a:ea typeface="宋体" pitchFamily="2" charset="-122"/>
              </a:rPr>
              <a:t>l</a:t>
            </a:r>
            <a:r>
              <a:rPr lang="en-US" altLang="zh-CN" sz="2400" dirty="0">
                <a:latin typeface="Symbol" panose="05050102010706020507" charset="2"/>
                <a:ea typeface="宋体" pitchFamily="2" charset="-122"/>
              </a:rPr>
              <a:t> </a:t>
            </a:r>
            <a:r>
              <a:rPr lang="en-US" altLang="zh-CN" sz="2400" b="1" i="1" dirty="0">
                <a:latin typeface="Tahoma" panose="020B0804030504040204" charset="0"/>
                <a:ea typeface="宋体" pitchFamily="2" charset="-122"/>
              </a:rPr>
              <a:t>w</a:t>
            </a:r>
            <a:r>
              <a:rPr lang="en-US" altLang="zh-CN" sz="2400" dirty="0">
                <a:latin typeface="Tahoma" panose="020B0804030504040204" charset="0"/>
                <a:ea typeface="宋体" pitchFamily="2" charset="-122"/>
              </a:rPr>
              <a:t> |=</a:t>
            </a:r>
            <a:endParaRPr lang="en-US" altLang="zh-CN" i="1" dirty="0">
              <a:latin typeface="Tahoma" panose="020B0804030504040204" charset="0"/>
              <a:ea typeface="宋体" pitchFamily="2" charset="-122"/>
            </a:endParaRPr>
          </a:p>
        </p:txBody>
      </p:sp>
      <p:sp>
        <p:nvSpPr>
          <p:cNvPr id="653327" name="Oval 15"/>
          <p:cNvSpPr>
            <a:spLocks noChangeArrowheads="1"/>
          </p:cNvSpPr>
          <p:nvPr/>
        </p:nvSpPr>
        <p:spPr bwMode="auto">
          <a:xfrm>
            <a:off x="4483100" y="2022475"/>
            <a:ext cx="76200" cy="76200"/>
          </a:xfrm>
          <a:prstGeom prst="ellipse">
            <a:avLst/>
          </a:prstGeom>
          <a:solidFill>
            <a:srgbClr val="990099"/>
          </a:solidFill>
          <a:ln>
            <a:noFill/>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53328" name="Text Box 16"/>
          <p:cNvSpPr txBox="1">
            <a:spLocks noChangeArrowheads="1"/>
          </p:cNvSpPr>
          <p:nvPr/>
        </p:nvSpPr>
        <p:spPr bwMode="auto">
          <a:xfrm>
            <a:off x="4583113" y="2006600"/>
            <a:ext cx="515938" cy="415925"/>
          </a:xfrm>
          <a:prstGeom prst="rect">
            <a:avLst/>
          </a:prstGeom>
          <a:solidFill>
            <a:schemeClr val="bg1"/>
          </a:solidFill>
          <a:ln w="19050">
            <a:solidFill>
              <a:srgbClr val="990099"/>
            </a:solidFill>
            <a:miter lim="800000"/>
          </a:ln>
          <a:effectLst/>
        </p:spPr>
        <p:txBody>
          <a:bodyPr>
            <a:spAutoFit/>
          </a:bodyPr>
          <a:lstStyle>
            <a:lvl1pPr marL="342900" indent="-342900">
              <a:spcBef>
                <a:spcPct val="0"/>
              </a:spcBef>
              <a:defRPr sz="2400">
                <a:solidFill>
                  <a:schemeClr val="tx1"/>
                </a:solidFill>
                <a:latin typeface="Tahoma" panose="020B0804030504040204" charset="0"/>
                <a:ea typeface="宋体" pitchFamily="2" charset="-122"/>
              </a:defRPr>
            </a:lvl1pPr>
            <a:lvl2pPr>
              <a:spcBef>
                <a:spcPct val="0"/>
              </a:spcBef>
              <a:defRPr sz="2400">
                <a:solidFill>
                  <a:schemeClr val="tx1"/>
                </a:solidFill>
                <a:latin typeface="Tahoma" panose="020B0804030504040204" charset="0"/>
                <a:ea typeface="宋体" pitchFamily="2" charset="-122"/>
              </a:defRPr>
            </a:lvl2pPr>
            <a:lvl3pPr>
              <a:spcBef>
                <a:spcPct val="0"/>
              </a:spcBef>
              <a:defRPr sz="2400">
                <a:solidFill>
                  <a:schemeClr val="tx1"/>
                </a:solidFill>
                <a:latin typeface="Tahoma" panose="020B0804030504040204" charset="0"/>
                <a:ea typeface="宋体" pitchFamily="2" charset="-122"/>
              </a:defRPr>
            </a:lvl3pPr>
            <a:lvl4pPr>
              <a:spcBef>
                <a:spcPct val="0"/>
              </a:spcBef>
              <a:defRPr sz="2400">
                <a:solidFill>
                  <a:schemeClr val="tx1"/>
                </a:solidFill>
                <a:latin typeface="Tahoma" panose="020B0804030504040204" charset="0"/>
                <a:ea typeface="宋体" pitchFamily="2" charset="-122"/>
              </a:defRPr>
            </a:lvl4pPr>
            <a:lvl5pPr>
              <a:spcBef>
                <a:spcPct val="0"/>
              </a:spcBef>
              <a:defRPr sz="2400">
                <a:solidFill>
                  <a:schemeClr val="tx1"/>
                </a:solidFill>
                <a:latin typeface="Tahoma" panose="020B0804030504040204" charset="0"/>
                <a:ea typeface="宋体" pitchFamily="2" charset="-122"/>
              </a:defRPr>
            </a:lvl5pPr>
            <a:lvl6pPr fontAlgn="base">
              <a:spcBef>
                <a:spcPct val="0"/>
              </a:spcBef>
              <a:spcAft>
                <a:spcPct val="0"/>
              </a:spcAft>
              <a:defRPr sz="2400">
                <a:solidFill>
                  <a:schemeClr val="tx1"/>
                </a:solidFill>
                <a:latin typeface="Tahoma" panose="020B0804030504040204" charset="0"/>
                <a:ea typeface="宋体" pitchFamily="2" charset="-122"/>
              </a:defRPr>
            </a:lvl6pPr>
            <a:lvl7pPr fontAlgn="base">
              <a:spcBef>
                <a:spcPct val="0"/>
              </a:spcBef>
              <a:spcAft>
                <a:spcPct val="0"/>
              </a:spcAft>
              <a:defRPr sz="2400">
                <a:solidFill>
                  <a:schemeClr val="tx1"/>
                </a:solidFill>
                <a:latin typeface="Tahoma" panose="020B0804030504040204" charset="0"/>
                <a:ea typeface="宋体" pitchFamily="2" charset="-122"/>
              </a:defRPr>
            </a:lvl7pPr>
            <a:lvl8pPr fontAlgn="base">
              <a:spcBef>
                <a:spcPct val="0"/>
              </a:spcBef>
              <a:spcAft>
                <a:spcPct val="0"/>
              </a:spcAft>
              <a:defRPr sz="2400">
                <a:solidFill>
                  <a:schemeClr val="tx1"/>
                </a:solidFill>
                <a:latin typeface="Tahoma" panose="020B0804030504040204" charset="0"/>
                <a:ea typeface="宋体" pitchFamily="2" charset="-122"/>
              </a:defRPr>
            </a:lvl8pPr>
            <a:lvl9pPr fontAlgn="base">
              <a:spcBef>
                <a:spcPct val="0"/>
              </a:spcBef>
              <a:spcAft>
                <a:spcPct val="0"/>
              </a:spcAft>
              <a:defRPr sz="2400">
                <a:solidFill>
                  <a:schemeClr val="tx1"/>
                </a:solidFill>
                <a:latin typeface="Tahoma" panose="020B0804030504040204" charset="0"/>
                <a:ea typeface="宋体"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1" i="1" u="none" strike="noStrike" kern="1200" cap="none" spc="0" normalizeH="0" baseline="0" noProof="0">
                <a:ln>
                  <a:noFill/>
                </a:ln>
                <a:solidFill>
                  <a:srgbClr val="990099"/>
                </a:solidFill>
                <a:effectLst/>
                <a:uLnTx/>
                <a:uFillTx/>
                <a:latin typeface="Tahoma" panose="020B0804030504040204" charset="0"/>
                <a:ea typeface="宋体" pitchFamily="2" charset="-122"/>
                <a:cs typeface="宋体" pitchFamily="2" charset="-122"/>
              </a:rPr>
              <a:t>x</a:t>
            </a:r>
            <a:r>
              <a:rPr kumimoji="0" lang="en-US" altLang="zh-CN" sz="2400" b="0" i="1" u="none" strike="noStrike" kern="1200" cap="none" spc="0" normalizeH="0" baseline="30000" noProof="0">
                <a:ln>
                  <a:noFill/>
                </a:ln>
                <a:solidFill>
                  <a:srgbClr val="990099"/>
                </a:solidFill>
                <a:effectLst/>
                <a:uLnTx/>
                <a:uFillTx/>
                <a:latin typeface="Tahoma" panose="020B0804030504040204" charset="0"/>
                <a:ea typeface="宋体" pitchFamily="2" charset="-122"/>
                <a:cs typeface="宋体" pitchFamily="2" charset="-122"/>
              </a:rPr>
              <a:t>-</a:t>
            </a:r>
            <a:endParaRPr kumimoji="0" lang="en-US" altLang="zh-CN" sz="2400" b="0" i="1" u="none" strike="noStrike" kern="1200" cap="none" spc="0" normalizeH="0" baseline="30000" noProof="0">
              <a:ln>
                <a:noFill/>
              </a:ln>
              <a:solidFill>
                <a:srgbClr val="990099"/>
              </a:solidFill>
              <a:effectLst/>
              <a:uLnTx/>
              <a:uFillTx/>
              <a:latin typeface="Tahoma" panose="020B0804030504040204" charset="0"/>
              <a:ea typeface="宋体" pitchFamily="2" charset="-122"/>
              <a:cs typeface="宋体" pitchFamily="2" charset="-122"/>
            </a:endParaRPr>
          </a:p>
        </p:txBody>
      </p:sp>
      <p:sp>
        <p:nvSpPr>
          <p:cNvPr id="653329" name="Oval 17"/>
          <p:cNvSpPr>
            <a:spLocks noChangeArrowheads="1"/>
          </p:cNvSpPr>
          <p:nvPr/>
        </p:nvSpPr>
        <p:spPr bwMode="auto">
          <a:xfrm>
            <a:off x="4189413" y="1460500"/>
            <a:ext cx="76200" cy="76200"/>
          </a:xfrm>
          <a:prstGeom prst="ellipse">
            <a:avLst/>
          </a:prstGeom>
          <a:solidFill>
            <a:srgbClr val="CC3300"/>
          </a:solidFill>
          <a:ln>
            <a:noFill/>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804030504040204" charset="0"/>
              <a:ea typeface="宋体" pitchFamily="2" charset="-122"/>
              <a:cs typeface="+mn-cs"/>
            </a:endParaRPr>
          </a:p>
        </p:txBody>
      </p:sp>
      <p:sp>
        <p:nvSpPr>
          <p:cNvPr id="653330" name="Text Box 18"/>
          <p:cNvSpPr txBox="1">
            <a:spLocks noChangeArrowheads="1"/>
          </p:cNvSpPr>
          <p:nvPr/>
        </p:nvSpPr>
        <p:spPr bwMode="auto">
          <a:xfrm>
            <a:off x="4300538" y="1022350"/>
            <a:ext cx="515938" cy="415925"/>
          </a:xfrm>
          <a:prstGeom prst="rect">
            <a:avLst/>
          </a:prstGeom>
          <a:solidFill>
            <a:schemeClr val="bg1"/>
          </a:solidFill>
          <a:ln w="19050">
            <a:solidFill>
              <a:srgbClr val="CC3300"/>
            </a:solidFill>
            <a:miter lim="800000"/>
          </a:ln>
          <a:effectLst/>
        </p:spPr>
        <p:txBody>
          <a:bodyPr>
            <a:spAutoFit/>
          </a:bodyPr>
          <a:lstStyle>
            <a:lvl1pPr marL="342900" indent="-342900">
              <a:spcBef>
                <a:spcPct val="0"/>
              </a:spcBef>
              <a:defRPr sz="2400">
                <a:solidFill>
                  <a:schemeClr val="tx1"/>
                </a:solidFill>
                <a:latin typeface="Tahoma" panose="020B0804030504040204" charset="0"/>
                <a:ea typeface="宋体" pitchFamily="2" charset="-122"/>
              </a:defRPr>
            </a:lvl1pPr>
            <a:lvl2pPr>
              <a:spcBef>
                <a:spcPct val="0"/>
              </a:spcBef>
              <a:defRPr sz="2400">
                <a:solidFill>
                  <a:schemeClr val="tx1"/>
                </a:solidFill>
                <a:latin typeface="Tahoma" panose="020B0804030504040204" charset="0"/>
                <a:ea typeface="宋体" pitchFamily="2" charset="-122"/>
              </a:defRPr>
            </a:lvl2pPr>
            <a:lvl3pPr>
              <a:spcBef>
                <a:spcPct val="0"/>
              </a:spcBef>
              <a:defRPr sz="2400">
                <a:solidFill>
                  <a:schemeClr val="tx1"/>
                </a:solidFill>
                <a:latin typeface="Tahoma" panose="020B0804030504040204" charset="0"/>
                <a:ea typeface="宋体" pitchFamily="2" charset="-122"/>
              </a:defRPr>
            </a:lvl3pPr>
            <a:lvl4pPr>
              <a:spcBef>
                <a:spcPct val="0"/>
              </a:spcBef>
              <a:defRPr sz="2400">
                <a:solidFill>
                  <a:schemeClr val="tx1"/>
                </a:solidFill>
                <a:latin typeface="Tahoma" panose="020B0804030504040204" charset="0"/>
                <a:ea typeface="宋体" pitchFamily="2" charset="-122"/>
              </a:defRPr>
            </a:lvl4pPr>
            <a:lvl5pPr>
              <a:spcBef>
                <a:spcPct val="0"/>
              </a:spcBef>
              <a:defRPr sz="2400">
                <a:solidFill>
                  <a:schemeClr val="tx1"/>
                </a:solidFill>
                <a:latin typeface="Tahoma" panose="020B0804030504040204" charset="0"/>
                <a:ea typeface="宋体" pitchFamily="2" charset="-122"/>
              </a:defRPr>
            </a:lvl5pPr>
            <a:lvl6pPr fontAlgn="base">
              <a:spcBef>
                <a:spcPct val="0"/>
              </a:spcBef>
              <a:spcAft>
                <a:spcPct val="0"/>
              </a:spcAft>
              <a:defRPr sz="2400">
                <a:solidFill>
                  <a:schemeClr val="tx1"/>
                </a:solidFill>
                <a:latin typeface="Tahoma" panose="020B0804030504040204" charset="0"/>
                <a:ea typeface="宋体" pitchFamily="2" charset="-122"/>
              </a:defRPr>
            </a:lvl6pPr>
            <a:lvl7pPr fontAlgn="base">
              <a:spcBef>
                <a:spcPct val="0"/>
              </a:spcBef>
              <a:spcAft>
                <a:spcPct val="0"/>
              </a:spcAft>
              <a:defRPr sz="2400">
                <a:solidFill>
                  <a:schemeClr val="tx1"/>
                </a:solidFill>
                <a:latin typeface="Tahoma" panose="020B0804030504040204" charset="0"/>
                <a:ea typeface="宋体" pitchFamily="2" charset="-122"/>
              </a:defRPr>
            </a:lvl7pPr>
            <a:lvl8pPr fontAlgn="base">
              <a:spcBef>
                <a:spcPct val="0"/>
              </a:spcBef>
              <a:spcAft>
                <a:spcPct val="0"/>
              </a:spcAft>
              <a:defRPr sz="2400">
                <a:solidFill>
                  <a:schemeClr val="tx1"/>
                </a:solidFill>
                <a:latin typeface="Tahoma" panose="020B0804030504040204" charset="0"/>
                <a:ea typeface="宋体" pitchFamily="2" charset="-122"/>
              </a:defRPr>
            </a:lvl8pPr>
            <a:lvl9pPr fontAlgn="base">
              <a:spcBef>
                <a:spcPct val="0"/>
              </a:spcBef>
              <a:spcAft>
                <a:spcPct val="0"/>
              </a:spcAft>
              <a:defRPr sz="2400">
                <a:solidFill>
                  <a:schemeClr val="tx1"/>
                </a:solidFill>
                <a:latin typeface="Tahoma" panose="020B0804030504040204" charset="0"/>
                <a:ea typeface="宋体"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1" i="1" u="none" strike="noStrike" kern="1200" cap="none" spc="0" normalizeH="0" baseline="0" noProof="0">
                <a:ln>
                  <a:noFill/>
                </a:ln>
                <a:solidFill>
                  <a:srgbClr val="CC3300"/>
                </a:solidFill>
                <a:effectLst/>
                <a:uLnTx/>
                <a:uFillTx/>
                <a:latin typeface="Tahoma" panose="020B0804030504040204" charset="0"/>
                <a:ea typeface="宋体" pitchFamily="2" charset="-122"/>
                <a:cs typeface="宋体" pitchFamily="2" charset="-122"/>
              </a:rPr>
              <a:t>x</a:t>
            </a:r>
            <a:r>
              <a:rPr kumimoji="0" lang="en-US" altLang="zh-CN" sz="2400" b="0" i="1" u="none" strike="noStrike" kern="1200" cap="none" spc="0" normalizeH="0" baseline="30000" noProof="0">
                <a:ln>
                  <a:noFill/>
                </a:ln>
                <a:solidFill>
                  <a:srgbClr val="CC3300"/>
                </a:solidFill>
                <a:effectLst/>
                <a:uLnTx/>
                <a:uFillTx/>
                <a:latin typeface="Tahoma" panose="020B0804030504040204" charset="0"/>
                <a:ea typeface="宋体" pitchFamily="2" charset="-122"/>
                <a:cs typeface="宋体" pitchFamily="2" charset="-122"/>
              </a:rPr>
              <a:t>+</a:t>
            </a:r>
            <a:endParaRPr kumimoji="0" lang="en-US" altLang="zh-CN" sz="2400" b="0" i="1" u="none" strike="noStrike" kern="1200" cap="none" spc="0" normalizeH="0" baseline="30000" noProof="0">
              <a:ln>
                <a:noFill/>
              </a:ln>
              <a:solidFill>
                <a:srgbClr val="CC3300"/>
              </a:solidFill>
              <a:effectLst/>
              <a:uLnTx/>
              <a:uFillTx/>
              <a:latin typeface="Tahoma" panose="020B0804030504040204" charset="0"/>
              <a:ea typeface="宋体" pitchFamily="2" charset="-122"/>
              <a:cs typeface="宋体" pitchFamily="2" charset="-122"/>
            </a:endParaRPr>
          </a:p>
        </p:txBody>
      </p:sp>
      <p:graphicFrame>
        <p:nvGraphicFramePr>
          <p:cNvPr id="28689" name="Object 19"/>
          <p:cNvGraphicFramePr>
            <a:graphicFrameLocks noGrp="1" noChangeAspect="1"/>
          </p:cNvGraphicFramePr>
          <p:nvPr>
            <p:ph sz="half" idx="2"/>
          </p:nvPr>
        </p:nvGraphicFramePr>
        <p:xfrm>
          <a:off x="1738313" y="5649913"/>
          <a:ext cx="1333500" cy="919162"/>
        </p:xfrm>
        <a:graphic>
          <a:graphicData uri="http://schemas.openxmlformats.org/presentationml/2006/ole">
            <mc:AlternateContent xmlns:mc="http://schemas.openxmlformats.org/markup-compatibility/2006">
              <mc:Choice xmlns:v="urn:schemas-microsoft-com:vml" Requires="v">
                <p:oleObj spid="_x0000_s2" name="" r:id="rId1" imgW="571500" imgH="393700" progId="Equation.3">
                  <p:embed/>
                </p:oleObj>
              </mc:Choice>
              <mc:Fallback>
                <p:oleObj name="" r:id="rId1" imgW="571500" imgH="393700" progId="Equation.3">
                  <p:embed/>
                  <p:pic>
                    <p:nvPicPr>
                      <p:cNvPr id="0" name="图片 3079"/>
                      <p:cNvPicPr/>
                      <p:nvPr/>
                    </p:nvPicPr>
                    <p:blipFill>
                      <a:blip r:embed="rId2"/>
                      <a:stretch>
                        <a:fillRect/>
                      </a:stretch>
                    </p:blipFill>
                    <p:spPr>
                      <a:xfrm>
                        <a:off x="1738313" y="5649913"/>
                        <a:ext cx="1333500" cy="919162"/>
                      </a:xfrm>
                      <a:prstGeom prst="rect">
                        <a:avLst/>
                      </a:prstGeom>
                      <a:noFill/>
                      <a:ln w="38100">
                        <a:miter/>
                      </a:ln>
                    </p:spPr>
                  </p:pic>
                </p:oleObj>
              </mc:Fallback>
            </mc:AlternateContent>
          </a:graphicData>
        </a:graphic>
      </p:graphicFrame>
      <p:graphicFrame>
        <p:nvGraphicFramePr>
          <p:cNvPr id="28690" name="Object 28"/>
          <p:cNvGraphicFramePr>
            <a:graphicFrameLocks noChangeAspect="1"/>
          </p:cNvGraphicFramePr>
          <p:nvPr/>
        </p:nvGraphicFramePr>
        <p:xfrm>
          <a:off x="4943475" y="5238750"/>
          <a:ext cx="2905125" cy="1111250"/>
        </p:xfrm>
        <a:graphic>
          <a:graphicData uri="http://schemas.openxmlformats.org/presentationml/2006/ole">
            <mc:AlternateContent xmlns:mc="http://schemas.openxmlformats.org/markup-compatibility/2006">
              <mc:Choice xmlns:v="urn:schemas-microsoft-com:vml" Requires="v">
                <p:oleObj spid="_x0000_s3" name="" r:id="rId3" imgW="1193800" imgH="457200" progId="Equation.3">
                  <p:embed/>
                </p:oleObj>
              </mc:Choice>
              <mc:Fallback>
                <p:oleObj name="" r:id="rId3" imgW="1193800" imgH="457200" progId="Equation.3">
                  <p:embed/>
                  <p:pic>
                    <p:nvPicPr>
                      <p:cNvPr id="0" name="图片 3080"/>
                      <p:cNvPicPr/>
                      <p:nvPr/>
                    </p:nvPicPr>
                    <p:blipFill>
                      <a:blip r:embed="rId4"/>
                      <a:stretch>
                        <a:fillRect/>
                      </a:stretch>
                    </p:blipFill>
                    <p:spPr>
                      <a:xfrm>
                        <a:off x="4943475" y="5238750"/>
                        <a:ext cx="2905125" cy="1111250"/>
                      </a:xfrm>
                      <a:prstGeom prst="rect">
                        <a:avLst/>
                      </a:prstGeom>
                      <a:noFill/>
                      <a:ln w="38100">
                        <a:noFill/>
                        <a:miter/>
                      </a:ln>
                    </p:spPr>
                  </p:pic>
                </p:oleObj>
              </mc:Fallback>
            </mc:AlternateContent>
          </a:graphicData>
        </a:graphic>
      </p:graphicFrame>
      <p:graphicFrame>
        <p:nvGraphicFramePr>
          <p:cNvPr id="28691" name="Object 29"/>
          <p:cNvGraphicFramePr>
            <a:graphicFrameLocks noChangeAspect="1"/>
          </p:cNvGraphicFramePr>
          <p:nvPr/>
        </p:nvGraphicFramePr>
        <p:xfrm>
          <a:off x="4810125" y="4375150"/>
          <a:ext cx="2657475" cy="585788"/>
        </p:xfrm>
        <a:graphic>
          <a:graphicData uri="http://schemas.openxmlformats.org/presentationml/2006/ole">
            <mc:AlternateContent xmlns:mc="http://schemas.openxmlformats.org/markup-compatibility/2006">
              <mc:Choice xmlns:v="urn:schemas-microsoft-com:vml" Requires="v">
                <p:oleObj spid="_x0000_s4" name="" r:id="rId5" imgW="1091565" imgH="241300" progId="Equation.3">
                  <p:embed/>
                </p:oleObj>
              </mc:Choice>
              <mc:Fallback>
                <p:oleObj name="" r:id="rId5" imgW="1091565" imgH="241300" progId="Equation.3">
                  <p:embed/>
                  <p:pic>
                    <p:nvPicPr>
                      <p:cNvPr id="0" name="图片 3082"/>
                      <p:cNvPicPr/>
                      <p:nvPr/>
                    </p:nvPicPr>
                    <p:blipFill>
                      <a:blip r:embed="rId6"/>
                      <a:stretch>
                        <a:fillRect/>
                      </a:stretch>
                    </p:blipFill>
                    <p:spPr>
                      <a:xfrm>
                        <a:off x="4810125" y="4375150"/>
                        <a:ext cx="2657475" cy="585788"/>
                      </a:xfrm>
                      <a:prstGeom prst="rect">
                        <a:avLst/>
                      </a:prstGeom>
                      <a:noFill/>
                      <a:ln w="38100">
                        <a:noFill/>
                        <a:miter/>
                      </a:ln>
                    </p:spPr>
                  </p:pic>
                </p:oleObj>
              </mc:Fallback>
            </mc:AlternateContent>
          </a:graphicData>
        </a:graphic>
      </p:graphicFrame>
      <p:graphicFrame>
        <p:nvGraphicFramePr>
          <p:cNvPr id="28692" name="Object 30"/>
          <p:cNvGraphicFramePr>
            <a:graphicFrameLocks noChangeAspect="1"/>
          </p:cNvGraphicFramePr>
          <p:nvPr/>
        </p:nvGraphicFramePr>
        <p:xfrm>
          <a:off x="7840663" y="842963"/>
          <a:ext cx="720725" cy="679450"/>
        </p:xfrm>
        <a:graphic>
          <a:graphicData uri="http://schemas.openxmlformats.org/presentationml/2006/ole">
            <mc:AlternateContent xmlns:mc="http://schemas.openxmlformats.org/markup-compatibility/2006">
              <mc:Choice xmlns:v="urn:schemas-microsoft-com:vml" Requires="v">
                <p:oleObj spid="_x0000_s5" name="" r:id="rId7" imgW="444500" imgH="419100" progId="Equation.3">
                  <p:embed/>
                </p:oleObj>
              </mc:Choice>
              <mc:Fallback>
                <p:oleObj name="" r:id="rId7" imgW="444500" imgH="419100" progId="Equation.3">
                  <p:embed/>
                  <p:pic>
                    <p:nvPicPr>
                      <p:cNvPr id="0" name="图片 3081"/>
                      <p:cNvPicPr/>
                      <p:nvPr/>
                    </p:nvPicPr>
                    <p:blipFill>
                      <a:blip r:embed="rId8"/>
                      <a:stretch>
                        <a:fillRect/>
                      </a:stretch>
                    </p:blipFill>
                    <p:spPr>
                      <a:xfrm>
                        <a:off x="7840663" y="842963"/>
                        <a:ext cx="720725" cy="679450"/>
                      </a:xfrm>
                      <a:prstGeom prst="rect">
                        <a:avLst/>
                      </a:prstGeom>
                      <a:noFill/>
                      <a:ln w="38100">
                        <a:noFill/>
                        <a:miter/>
                      </a:ln>
                    </p:spPr>
                  </p:pic>
                </p:oleObj>
              </mc:Fallback>
            </mc:AlternateContent>
          </a:graphicData>
        </a:graphic>
      </p:graphicFrame>
      <p:sp>
        <p:nvSpPr>
          <p:cNvPr id="653344" name="Rectangle 32"/>
          <p:cNvSpPr>
            <a:spLocks noChangeArrowheads="1"/>
          </p:cNvSpPr>
          <p:nvPr/>
        </p:nvSpPr>
        <p:spPr bwMode="auto">
          <a:xfrm>
            <a:off x="228600" y="76200"/>
            <a:ext cx="8534400" cy="685800"/>
          </a:xfrm>
          <a:prstGeom prst="rect">
            <a:avLst/>
          </a:prstGeom>
          <a:noFill/>
          <a:ln>
            <a:noFill/>
          </a:ln>
          <a:effectLst/>
        </p:spPr>
        <p:txBody>
          <a:bodyPr anchor="b"/>
          <a:lstStyle/>
          <a:p>
            <a:pPr algn="ctr">
              <a:spcBef>
                <a:spcPct val="0"/>
              </a:spcBef>
              <a:buClrTx/>
            </a:pPr>
            <a:r>
              <a:rPr lang="zh-CN" altLang="en-US" sz="3200" b="1" dirty="0">
                <a:solidFill>
                  <a:schemeClr val="tx1"/>
                </a:solidFill>
                <a:latin typeface="Tahoma" panose="020B0804030504040204" charset="0"/>
                <a:ea typeface="宋体" pitchFamily="2" charset="-122"/>
              </a:rPr>
              <a:t>计算间隔</a:t>
            </a:r>
            <a:endParaRPr lang="zh-CN" altLang="en-US" sz="3200" b="1" dirty="0">
              <a:solidFill>
                <a:schemeClr val="tx1"/>
              </a:solidFill>
              <a:latin typeface="Tahoma" panose="020B0804030504040204" charset="0"/>
              <a:ea typeface="宋体" pitchFamily="2"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009650" y="0"/>
            <a:ext cx="7124700" cy="923925"/>
          </a:xfrm>
        </p:spPr>
        <p:txBody>
          <a:bodyPr/>
          <a:lstStyle/>
          <a:p>
            <a:r>
              <a:rPr lang="en-US" altLang="zh-CN">
                <a:ea typeface="宋体" pitchFamily="2" charset="-122"/>
                <a:cs typeface="Trebuchet MS" panose="020B0603020202020204" pitchFamily="34" charset="0"/>
              </a:rPr>
              <a:t>SVM</a:t>
            </a:r>
            <a:r>
              <a:rPr lang="zh-CN" altLang="en-US">
                <a:ea typeface="宋体" pitchFamily="2" charset="-122"/>
                <a:cs typeface="Trebuchet MS" panose="020B0603020202020204" pitchFamily="34" charset="0"/>
              </a:rPr>
              <a:t>基本原理</a:t>
            </a:r>
            <a:endParaRPr lang="zh-CN" altLang="en-US">
              <a:ea typeface="宋体" pitchFamily="2" charset="-122"/>
              <a:cs typeface="Trebuchet MS" panose="020B0603020202020204" pitchFamily="34" charset="0"/>
            </a:endParaRPr>
          </a:p>
        </p:txBody>
      </p:sp>
      <p:sp>
        <p:nvSpPr>
          <p:cNvPr id="13315" name="Rectangle 3"/>
          <p:cNvSpPr>
            <a:spLocks noGrp="1" noChangeArrowheads="1"/>
          </p:cNvSpPr>
          <p:nvPr>
            <p:ph type="body" idx="1"/>
          </p:nvPr>
        </p:nvSpPr>
        <p:spPr>
          <a:xfrm>
            <a:off x="539552" y="1052736"/>
            <a:ext cx="8352928" cy="5643563"/>
          </a:xfrm>
        </p:spPr>
        <p:txBody>
          <a:bodyPr/>
          <a:lstStyle/>
          <a:p>
            <a:pPr>
              <a:lnSpc>
                <a:spcPct val="90000"/>
              </a:lnSpc>
              <a:buFont typeface="Wingdings" panose="05000000000000000000" pitchFamily="2" charset="2"/>
              <a:buChar char="Ø"/>
            </a:pPr>
            <a:r>
              <a:rPr lang="zh-CN" altLang="en-US" sz="2800" dirty="0">
                <a:ea typeface="宋体" pitchFamily="2" charset="-122"/>
              </a:rPr>
              <a:t>根据解析几何可得出</a:t>
            </a:r>
            <a:r>
              <a:rPr lang="en-US" altLang="zh-CN" sz="2800" dirty="0">
                <a:ea typeface="宋体" pitchFamily="2" charset="-122"/>
              </a:rPr>
              <a:t>M</a:t>
            </a:r>
            <a:r>
              <a:rPr lang="zh-CN" altLang="en-US" sz="2800" dirty="0">
                <a:ea typeface="宋体" pitchFamily="2" charset="-122"/>
              </a:rPr>
              <a:t>的表达式</a:t>
            </a:r>
            <a:r>
              <a:rPr lang="en-US" altLang="zh-CN" sz="2800" dirty="0">
                <a:ea typeface="宋体" pitchFamily="2" charset="-122"/>
              </a:rPr>
              <a:t>:</a:t>
            </a:r>
            <a:endParaRPr lang="zh-CN" altLang="en-US" sz="2800" dirty="0">
              <a:ea typeface="宋体" pitchFamily="2" charset="-122"/>
            </a:endParaRPr>
          </a:p>
          <a:p>
            <a:pPr>
              <a:lnSpc>
                <a:spcPct val="90000"/>
              </a:lnSpc>
              <a:buFont typeface="Wingdings" panose="05000000000000000000" pitchFamily="2" charset="2"/>
              <a:buChar char="Ø"/>
            </a:pPr>
            <a:r>
              <a:rPr lang="zh-CN" altLang="en-US" sz="2800" dirty="0">
                <a:ea typeface="宋体" pitchFamily="2" charset="-122"/>
              </a:rPr>
              <a:t>经过一系列的数学变换，得出我们要优化求解的表达式：</a:t>
            </a:r>
            <a:endParaRPr lang="zh-CN" altLang="en-US" sz="2800" dirty="0">
              <a:ea typeface="宋体" pitchFamily="2" charset="-122"/>
            </a:endParaRPr>
          </a:p>
          <a:p>
            <a:pPr>
              <a:lnSpc>
                <a:spcPct val="90000"/>
              </a:lnSpc>
            </a:pPr>
            <a:endParaRPr lang="zh-CN" altLang="en-US" sz="2800" dirty="0">
              <a:ea typeface="宋体" pitchFamily="2" charset="-122"/>
            </a:endParaRPr>
          </a:p>
          <a:p>
            <a:pPr>
              <a:lnSpc>
                <a:spcPct val="90000"/>
              </a:lnSpc>
              <a:buFont typeface="Wingdings" panose="05000000000000000000" pitchFamily="2" charset="2"/>
              <a:buNone/>
            </a:pPr>
            <a:r>
              <a:rPr lang="en-US" altLang="zh-CN" sz="2800" dirty="0">
                <a:ea typeface="宋体" pitchFamily="2" charset="-122"/>
              </a:rPr>
              <a:t>  </a:t>
            </a:r>
            <a:endParaRPr lang="en-US" altLang="zh-CN" sz="2800" dirty="0">
              <a:ea typeface="宋体" pitchFamily="2" charset="-122"/>
            </a:endParaRPr>
          </a:p>
          <a:p>
            <a:pPr>
              <a:lnSpc>
                <a:spcPct val="90000"/>
              </a:lnSpc>
              <a:buFont typeface="Wingdings" panose="05000000000000000000" pitchFamily="2" charset="2"/>
              <a:buNone/>
            </a:pPr>
            <a:r>
              <a:rPr lang="en-US" altLang="zh-CN" sz="2800" dirty="0">
                <a:ea typeface="宋体" pitchFamily="2" charset="-122"/>
              </a:rPr>
              <a:t>  ||w||</a:t>
            </a:r>
            <a:r>
              <a:rPr lang="zh-CN" altLang="en-US" sz="2800" dirty="0">
                <a:ea typeface="宋体" pitchFamily="2" charset="-122"/>
              </a:rPr>
              <a:t>的意思是</a:t>
            </a:r>
            <a:r>
              <a:rPr lang="en-US" altLang="zh-CN" sz="2800" dirty="0">
                <a:ea typeface="宋体" pitchFamily="2" charset="-122"/>
              </a:rPr>
              <a:t>w</a:t>
            </a:r>
            <a:r>
              <a:rPr lang="zh-CN" altLang="en-US" sz="2800" dirty="0">
                <a:ea typeface="宋体" pitchFamily="2" charset="-122"/>
              </a:rPr>
              <a:t>的二范数，跟上面的</a:t>
            </a:r>
            <a:r>
              <a:rPr lang="en-US" altLang="zh-CN" sz="2800" dirty="0">
                <a:ea typeface="宋体" pitchFamily="2" charset="-122"/>
              </a:rPr>
              <a:t>M</a:t>
            </a:r>
            <a:r>
              <a:rPr lang="zh-CN" altLang="en-US" sz="2800" dirty="0">
                <a:ea typeface="宋体" pitchFamily="2" charset="-122"/>
              </a:rPr>
              <a:t>表达式的分母意思相同，之前得到，</a:t>
            </a:r>
            <a:r>
              <a:rPr lang="en-US" altLang="zh-CN" sz="2800" dirty="0">
                <a:ea typeface="宋体" pitchFamily="2" charset="-122"/>
              </a:rPr>
              <a:t>M = 2 / ||w||</a:t>
            </a:r>
            <a:r>
              <a:rPr lang="zh-CN" altLang="en-US" sz="2800" dirty="0">
                <a:ea typeface="宋体" pitchFamily="2" charset="-122"/>
              </a:rPr>
              <a:t>，最大化这个式子等价于最小化</a:t>
            </a:r>
            <a:r>
              <a:rPr lang="en-US" altLang="zh-CN" sz="2800" dirty="0">
                <a:ea typeface="宋体" pitchFamily="2" charset="-122"/>
              </a:rPr>
              <a:t>||w||, </a:t>
            </a:r>
            <a:r>
              <a:rPr lang="zh-CN" altLang="en-US" sz="2800" dirty="0">
                <a:ea typeface="宋体" pitchFamily="2" charset="-122"/>
              </a:rPr>
              <a:t>另外由于</a:t>
            </a:r>
            <a:r>
              <a:rPr lang="en-US" altLang="zh-CN" sz="2800" dirty="0">
                <a:ea typeface="宋体" pitchFamily="2" charset="-122"/>
              </a:rPr>
              <a:t>||w||</a:t>
            </a:r>
            <a:r>
              <a:rPr lang="zh-CN" altLang="en-US" sz="2800" dirty="0">
                <a:ea typeface="宋体" pitchFamily="2" charset="-122"/>
              </a:rPr>
              <a:t>是一个单调函数，为了方便求导，我们可以对其加入平方和前面的系数</a:t>
            </a:r>
            <a:endParaRPr lang="zh-CN" altLang="en-US" sz="2800" dirty="0">
              <a:ea typeface="宋体" pitchFamily="2" charset="-122"/>
            </a:endParaRPr>
          </a:p>
          <a:p>
            <a:pPr>
              <a:lnSpc>
                <a:spcPct val="90000"/>
              </a:lnSpc>
            </a:pPr>
            <a:endParaRPr lang="zh-CN" altLang="en-US" dirty="0">
              <a:ea typeface="宋体" pitchFamily="2" charset="-122"/>
            </a:endParaRPr>
          </a:p>
        </p:txBody>
      </p:sp>
      <p:pic>
        <p:nvPicPr>
          <p:cNvPr id="13316" name="Picture 5" descr="360截图2011111809290062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56176" y="1029164"/>
            <a:ext cx="106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6" descr="360截图201111171543332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3497" y="2348880"/>
            <a:ext cx="3857394"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idx="1"/>
          </p:nvPr>
        </p:nvSpPr>
        <p:spPr>
          <a:xfrm>
            <a:off x="349250" y="1150620"/>
            <a:ext cx="8574088" cy="5715000"/>
          </a:xfrm>
        </p:spPr>
        <p:txBody>
          <a:bodyPr vert="horz" wrap="square" lIns="91440" tIns="45720" rIns="91440" bIns="45720" numCol="1" anchor="t" anchorCtr="0" compatLnSpc="1"/>
          <a:lstStyle/>
          <a:p>
            <a:r>
              <a:rPr lang="zh-CN" altLang="en-US" dirty="0">
                <a:solidFill>
                  <a:srgbClr val="FF0000"/>
                </a:solidFill>
                <a:ea typeface="宋体" pitchFamily="2" charset="-122"/>
                <a:sym typeface="+mn-ea"/>
              </a:rPr>
              <a:t>需要通过一种算法求出</a:t>
            </a:r>
            <a:r>
              <a:rPr lang="en-US" altLang="zh-CN" b="1" dirty="0">
                <a:solidFill>
                  <a:srgbClr val="FF0000"/>
                </a:solidFill>
                <a:ea typeface="宋体" pitchFamily="2" charset="-122"/>
                <a:sym typeface="+mn-ea"/>
              </a:rPr>
              <a:t>w </a:t>
            </a:r>
            <a:r>
              <a:rPr lang="zh-CN" altLang="en-US" dirty="0">
                <a:solidFill>
                  <a:srgbClr val="FF0000"/>
                </a:solidFill>
                <a:ea typeface="宋体" pitchFamily="2" charset="-122"/>
                <a:sym typeface="+mn-ea"/>
              </a:rPr>
              <a:t>与 </a:t>
            </a:r>
            <a:r>
              <a:rPr lang="en-US" altLang="zh-CN" i="1" dirty="0">
                <a:solidFill>
                  <a:srgbClr val="FF0000"/>
                </a:solidFill>
                <a:ea typeface="宋体" pitchFamily="2" charset="-122"/>
                <a:sym typeface="+mn-ea"/>
              </a:rPr>
              <a:t>b，</a:t>
            </a:r>
            <a:r>
              <a:rPr lang="zh-CN" altLang="en-US" i="1" dirty="0">
                <a:solidFill>
                  <a:srgbClr val="FF0000"/>
                </a:solidFill>
                <a:ea typeface="宋体" pitchFamily="2" charset="-122"/>
                <a:sym typeface="+mn-ea"/>
              </a:rPr>
              <a:t>使得间隔</a:t>
            </a:r>
            <a:r>
              <a:rPr lang="en-US" altLang="zh-CN" i="1" dirty="0">
                <a:solidFill>
                  <a:srgbClr val="FF0000"/>
                </a:solidFill>
                <a:ea typeface="宋体" pitchFamily="2" charset="-122"/>
                <a:sym typeface="+mn-ea"/>
              </a:rPr>
              <a:t>M</a:t>
            </a:r>
            <a:r>
              <a:rPr lang="zh-CN" altLang="en-US" i="1" dirty="0">
                <a:solidFill>
                  <a:srgbClr val="FF0000"/>
                </a:solidFill>
                <a:ea typeface="宋体" pitchFamily="2" charset="-122"/>
                <a:sym typeface="+mn-ea"/>
              </a:rPr>
              <a:t>最大</a:t>
            </a:r>
            <a:r>
              <a:rPr lang="zh-CN" altLang="en-US" i="1" dirty="0">
                <a:ea typeface="宋体" pitchFamily="2" charset="-122"/>
                <a:sym typeface="+mn-ea"/>
              </a:rPr>
              <a:t>。如</a:t>
            </a:r>
            <a:r>
              <a:rPr lang="zh-CN" altLang="en-US" dirty="0">
                <a:solidFill>
                  <a:srgbClr val="009900"/>
                </a:solidFill>
                <a:ea typeface="宋体" pitchFamily="2" charset="-122"/>
                <a:sym typeface="+mn-ea"/>
              </a:rPr>
              <a:t>梯度下降、 退火算法等</a:t>
            </a:r>
            <a:endParaRPr lang="zh-CN" altLang="en-US" dirty="0">
              <a:solidFill>
                <a:srgbClr val="009900"/>
              </a:solidFill>
              <a:ea typeface="宋体" pitchFamily="2" charset="-122"/>
              <a:sym typeface="+mn-ea"/>
            </a:endParaRPr>
          </a:p>
          <a:p>
            <a:endParaRPr lang="zh-CN" altLang="en-US" dirty="0">
              <a:ea typeface="楷体_GB2312" pitchFamily="49" charset="-122"/>
            </a:endParaRPr>
          </a:p>
          <a:p>
            <a:r>
              <a:rPr lang="zh-CN" altLang="en-US" dirty="0">
                <a:ea typeface="楷体_GB2312" pitchFamily="49" charset="-122"/>
              </a:rPr>
              <a:t>最优分类面问题可以表示成约束优化问题</a:t>
            </a:r>
            <a:endParaRPr lang="zh-CN" altLang="en-US" dirty="0">
              <a:ea typeface="楷体_GB2312" pitchFamily="49" charset="-122"/>
            </a:endParaRPr>
          </a:p>
          <a:p>
            <a:endParaRPr lang="en-US" altLang="ko-KR" dirty="0"/>
          </a:p>
          <a:p>
            <a:pPr lvl="1"/>
            <a:r>
              <a:rPr lang="en-US" altLang="ko-KR" sz="2400" dirty="0"/>
              <a:t>Minimize</a:t>
            </a:r>
            <a:endParaRPr lang="en-US" altLang="ko-KR" sz="2400" dirty="0"/>
          </a:p>
          <a:p>
            <a:pPr lvl="1"/>
            <a:endParaRPr lang="en-US" altLang="ko-KR" sz="2400" dirty="0"/>
          </a:p>
          <a:p>
            <a:pPr lvl="1"/>
            <a:r>
              <a:rPr lang="en-US" altLang="ko-KR" sz="2400" dirty="0"/>
              <a:t>Subject to</a:t>
            </a:r>
            <a:endParaRPr lang="en-US" altLang="ko-KR" sz="2400" dirty="0"/>
          </a:p>
          <a:p>
            <a:pPr lvl="1"/>
            <a:endParaRPr lang="en-US" altLang="ko-KR" sz="2400" dirty="0"/>
          </a:p>
          <a:p>
            <a:pPr>
              <a:buFont typeface="Wingdings" panose="05000000000000000000" pitchFamily="2" charset="2"/>
              <a:buNone/>
            </a:pPr>
            <a:r>
              <a:rPr lang="zh-CN" altLang="en-US" sz="2400" dirty="0">
                <a:ea typeface="宋体" pitchFamily="2" charset="-122"/>
              </a:rPr>
              <a:t>这个优化问题可以用拉格朗日对偶性问题去求解</a:t>
            </a:r>
            <a:endParaRPr lang="en-US" altLang="zh-CN" dirty="0"/>
          </a:p>
          <a:p>
            <a:pPr>
              <a:buFont typeface="Wingdings" panose="05000000000000000000" pitchFamily="2" charset="2"/>
              <a:buNone/>
            </a:pPr>
            <a:r>
              <a:rPr lang="en-US" altLang="ko-KR" dirty="0"/>
              <a:t>	</a:t>
            </a:r>
            <a:endParaRPr lang="en-US" altLang="ko-KR" dirty="0"/>
          </a:p>
        </p:txBody>
      </p:sp>
      <p:graphicFrame>
        <p:nvGraphicFramePr>
          <p:cNvPr id="30722" name="Object 4"/>
          <p:cNvGraphicFramePr>
            <a:graphicFrameLocks noChangeAspect="1"/>
          </p:cNvGraphicFramePr>
          <p:nvPr/>
        </p:nvGraphicFramePr>
        <p:xfrm>
          <a:off x="2272030" y="2880360"/>
          <a:ext cx="3908425" cy="1183640"/>
        </p:xfrm>
        <a:graphic>
          <a:graphicData uri="http://schemas.openxmlformats.org/presentationml/2006/ole">
            <mc:AlternateContent xmlns:mc="http://schemas.openxmlformats.org/markup-compatibility/2006">
              <mc:Choice xmlns:v="urn:schemas-microsoft-com:vml" Requires="v">
                <p:oleObj spid="_x0000_s2" name="" r:id="rId1" imgW="1663700" imgH="635000" progId="Equation.DSMT4">
                  <p:embed/>
                </p:oleObj>
              </mc:Choice>
              <mc:Fallback>
                <p:oleObj name="" r:id="rId1" imgW="1663700" imgH="635000" progId="Equation.DSMT4">
                  <p:embed/>
                  <p:pic>
                    <p:nvPicPr>
                      <p:cNvPr id="0" name="图片 3085"/>
                      <p:cNvPicPr/>
                      <p:nvPr/>
                    </p:nvPicPr>
                    <p:blipFill>
                      <a:blip r:embed="rId2"/>
                      <a:stretch>
                        <a:fillRect/>
                      </a:stretch>
                    </p:blipFill>
                    <p:spPr>
                      <a:xfrm>
                        <a:off x="2272030" y="2880360"/>
                        <a:ext cx="3908425" cy="1183640"/>
                      </a:xfrm>
                      <a:prstGeom prst="rect">
                        <a:avLst/>
                      </a:prstGeom>
                      <a:noFill/>
                      <a:ln w="38100">
                        <a:noFill/>
                        <a:miter/>
                      </a:ln>
                    </p:spPr>
                  </p:pic>
                </p:oleObj>
              </mc:Fallback>
            </mc:AlternateContent>
          </a:graphicData>
        </a:graphic>
      </p:graphicFrame>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5" descr="360截图2011111809483028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17173" y="2993034"/>
            <a:ext cx="5091131" cy="3814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304800" y="188640"/>
            <a:ext cx="4572000" cy="590354"/>
          </a:xfrm>
          <a:prstGeom prst="rect">
            <a:avLst/>
          </a:prstGeom>
          <a:noFill/>
        </p:spPr>
        <p:txBody>
          <a:bodyPr wrap="square">
            <a:spAutoFit/>
          </a:bodyPr>
          <a:lstStyle/>
          <a:p>
            <a:pPr>
              <a:lnSpc>
                <a:spcPct val="130000"/>
              </a:lnSpc>
              <a:spcBef>
                <a:spcPts val="20"/>
              </a:spcBef>
              <a:spcAft>
                <a:spcPts val="0"/>
              </a:spcAft>
            </a:pPr>
            <a:r>
              <a:rPr lang="zh-CN" altLang="en-US" b="1" dirty="0">
                <a:solidFill>
                  <a:srgbClr val="0070C0"/>
                </a:solidFill>
              </a:rPr>
              <a:t>线性不可分类型</a:t>
            </a:r>
            <a:endParaRPr lang="zh-CN" altLang="en-US" b="1" dirty="0">
              <a:solidFill>
                <a:srgbClr val="0070C0"/>
              </a:solidFill>
            </a:endParaRPr>
          </a:p>
        </p:txBody>
      </p:sp>
      <p:sp>
        <p:nvSpPr>
          <p:cNvPr id="7" name="文本框 6"/>
          <p:cNvSpPr txBox="1"/>
          <p:nvPr/>
        </p:nvSpPr>
        <p:spPr>
          <a:xfrm>
            <a:off x="539552" y="1124744"/>
            <a:ext cx="8208912" cy="1902059"/>
          </a:xfrm>
          <a:prstGeom prst="rect">
            <a:avLst/>
          </a:prstGeom>
          <a:noFill/>
        </p:spPr>
        <p:txBody>
          <a:bodyPr wrap="square">
            <a:spAutoFit/>
          </a:bodyPr>
          <a:lstStyle/>
          <a:p>
            <a:pPr>
              <a:lnSpc>
                <a:spcPct val="80000"/>
              </a:lnSpc>
              <a:buFont typeface="Wingdings" panose="05000000000000000000" pitchFamily="2" charset="2"/>
              <a:buChar char="Ø"/>
            </a:pPr>
            <a:r>
              <a:rPr lang="zh-CN" altLang="en-US" sz="2800" dirty="0">
                <a:ea typeface="宋体" pitchFamily="2" charset="-122"/>
              </a:rPr>
              <a:t>线性可分这种假设局限性比较大，接下来谈谈线性不可分的情况：</a:t>
            </a:r>
            <a:endParaRPr lang="zh-CN" altLang="en-US" sz="2800" dirty="0">
              <a:ea typeface="宋体" pitchFamily="2" charset="-122"/>
            </a:endParaRPr>
          </a:p>
          <a:p>
            <a:pPr>
              <a:lnSpc>
                <a:spcPct val="80000"/>
              </a:lnSpc>
              <a:buFont typeface="Wingdings" panose="05000000000000000000" pitchFamily="2" charset="2"/>
              <a:buNone/>
            </a:pPr>
            <a:r>
              <a:rPr lang="zh-CN" altLang="en-US" sz="2800" dirty="0">
                <a:ea typeface="宋体" pitchFamily="2" charset="-122"/>
              </a:rPr>
              <a:t>   下图就是一个典型的线性不可分的分类图，我们没有办法用一条直线去将其分成两个区域，使每个区域只包含一种颜色的点</a:t>
            </a:r>
            <a:r>
              <a:rPr lang="zh-CN" altLang="en-US" sz="2000" dirty="0">
                <a:ea typeface="宋体" pitchFamily="2" charset="-122"/>
              </a:rPr>
              <a:t>。</a:t>
            </a:r>
            <a:endParaRPr lang="zh-CN" altLang="en-US" sz="2000" dirty="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anim calcmode="lin" valueType="num">
                                      <p:cBhvr additive="base">
                                        <p:cTn id="7" dur="500" fill="hold"/>
                                        <p:tgtEl>
                                          <p:spTgt spid="18436"/>
                                        </p:tgtEl>
                                        <p:attrNameLst>
                                          <p:attrName>ppt_x</p:attrName>
                                        </p:attrNameLst>
                                      </p:cBhvr>
                                      <p:tavLst>
                                        <p:tav tm="0">
                                          <p:val>
                                            <p:strVal val="#ppt_x"/>
                                          </p:val>
                                        </p:tav>
                                        <p:tav tm="100000">
                                          <p:val>
                                            <p:strVal val="#ppt_x"/>
                                          </p:val>
                                        </p:tav>
                                      </p:tavLst>
                                    </p:anim>
                                    <p:anim calcmode="lin" valueType="num">
                                      <p:cBhvr additive="base">
                                        <p:cTn id="8" dur="500" fill="hold"/>
                                        <p:tgtEl>
                                          <p:spTgt spid="184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08016" y="764704"/>
            <a:ext cx="5153496" cy="449616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539552" y="1052736"/>
            <a:ext cx="4572000" cy="1557349"/>
          </a:xfrm>
          <a:prstGeom prst="rect">
            <a:avLst/>
          </a:prstGeom>
          <a:noFill/>
        </p:spPr>
        <p:txBody>
          <a:bodyPr wrap="square">
            <a:spAutoFit/>
          </a:bodyPr>
          <a:lstStyle/>
          <a:p>
            <a:pPr algn="l"/>
            <a:r>
              <a:rPr lang="zh-CN" altLang="en-US" b="0" i="0" dirty="0">
                <a:solidFill>
                  <a:srgbClr val="121212"/>
                </a:solidFill>
                <a:effectLst/>
                <a:latin typeface="-apple-system"/>
              </a:rPr>
              <a:t>如何得到</a:t>
            </a:r>
            <a:endParaRPr lang="zh-CN" altLang="en-US" b="0" i="0" dirty="0">
              <a:solidFill>
                <a:srgbClr val="121212"/>
              </a:solidFill>
              <a:effectLst/>
              <a:latin typeface="-apple-system"/>
            </a:endParaRPr>
          </a:p>
          <a:p>
            <a:pPr algn="l"/>
            <a:r>
              <a:rPr lang="en-GB" altLang="zh-CN" b="0" i="0" dirty="0">
                <a:solidFill>
                  <a:srgbClr val="121212"/>
                </a:solidFill>
                <a:effectLst/>
                <a:latin typeface="-apple-system"/>
              </a:rPr>
              <a:t>P(C=1|X1,X2,X3)</a:t>
            </a:r>
            <a:endParaRPr lang="en-GB" altLang="zh-CN" b="0" i="0" dirty="0">
              <a:solidFill>
                <a:srgbClr val="121212"/>
              </a:solidFill>
              <a:effectLst/>
              <a:latin typeface="-apple-system"/>
            </a:endParaRPr>
          </a:p>
          <a:p>
            <a:pPr algn="l"/>
            <a:r>
              <a:rPr lang="en-GB" altLang="zh-CN" b="0" i="0" dirty="0">
                <a:solidFill>
                  <a:srgbClr val="121212"/>
                </a:solidFill>
                <a:effectLst/>
                <a:latin typeface="-apple-system"/>
              </a:rPr>
              <a:t>P(C=2|X1,X2,X3)</a:t>
            </a:r>
            <a:endParaRPr lang="en-GB" altLang="zh-CN" b="0" i="0" dirty="0">
              <a:solidFill>
                <a:srgbClr val="121212"/>
              </a:solidFill>
              <a:effectLst/>
              <a:latin typeface="-apple-system"/>
            </a:endParaRPr>
          </a:p>
        </p:txBody>
      </p:sp>
      <p:sp>
        <p:nvSpPr>
          <p:cNvPr id="7" name="文本框 6"/>
          <p:cNvSpPr txBox="1"/>
          <p:nvPr/>
        </p:nvSpPr>
        <p:spPr>
          <a:xfrm>
            <a:off x="14124" y="2780928"/>
            <a:ext cx="4032448" cy="2062103"/>
          </a:xfrm>
          <a:prstGeom prst="rect">
            <a:avLst/>
          </a:prstGeom>
          <a:noFill/>
        </p:spPr>
        <p:txBody>
          <a:bodyPr wrap="square">
            <a:spAutoFit/>
          </a:bodyPr>
          <a:lstStyle/>
          <a:p>
            <a:pPr algn="l"/>
            <a:r>
              <a:rPr lang="zh-CN" altLang="en-US" sz="2000" b="0" i="0" dirty="0">
                <a:solidFill>
                  <a:srgbClr val="121212"/>
                </a:solidFill>
                <a:effectLst/>
                <a:latin typeface="-apple-system"/>
              </a:rPr>
              <a:t>只要知道这两个谁大谁小就可以进行判断，即：</a:t>
            </a:r>
            <a:endParaRPr lang="zh-CN" altLang="en-US" sz="2000" b="0" i="0" dirty="0">
              <a:solidFill>
                <a:srgbClr val="121212"/>
              </a:solidFill>
              <a:effectLst/>
              <a:latin typeface="-apple-system"/>
            </a:endParaRPr>
          </a:p>
          <a:p>
            <a:pPr algn="l">
              <a:buFont typeface="Arial" panose="020B0604020202090204" pitchFamily="34" charset="0"/>
              <a:buChar char="•"/>
            </a:pPr>
            <a:r>
              <a:rPr lang="en-GB" altLang="zh-CN" sz="2000" b="0" i="0" dirty="0">
                <a:solidFill>
                  <a:srgbClr val="121212"/>
                </a:solidFill>
                <a:effectLst/>
                <a:latin typeface="-apple-system"/>
              </a:rPr>
              <a:t>P(C=1|X1,X2,X3) &gt; P(C=2|X1,X2,X3)</a:t>
            </a:r>
            <a:r>
              <a:rPr lang="zh-CN" altLang="en-GB" sz="2000" b="0" i="0" dirty="0">
                <a:solidFill>
                  <a:srgbClr val="121212"/>
                </a:solidFill>
                <a:effectLst/>
                <a:latin typeface="-apple-system"/>
              </a:rPr>
              <a:t>，</a:t>
            </a:r>
            <a:r>
              <a:rPr lang="zh-CN" altLang="en-US" sz="2000" b="0" i="0" dirty="0">
                <a:solidFill>
                  <a:srgbClr val="121212"/>
                </a:solidFill>
                <a:effectLst/>
                <a:latin typeface="-apple-system"/>
              </a:rPr>
              <a:t>则判定类别为</a:t>
            </a:r>
            <a:r>
              <a:rPr lang="en-US" altLang="zh-CN" sz="2000" b="0" i="0" dirty="0">
                <a:solidFill>
                  <a:srgbClr val="121212"/>
                </a:solidFill>
                <a:effectLst/>
                <a:latin typeface="-apple-system"/>
              </a:rPr>
              <a:t>1</a:t>
            </a:r>
            <a:r>
              <a:rPr lang="zh-CN" altLang="en-US" sz="2000" b="0" i="0" dirty="0">
                <a:solidFill>
                  <a:srgbClr val="121212"/>
                </a:solidFill>
                <a:effectLst/>
                <a:latin typeface="-apple-system"/>
              </a:rPr>
              <a:t>；</a:t>
            </a:r>
            <a:endParaRPr lang="zh-CN" altLang="en-US" sz="2000" b="0" i="0" dirty="0">
              <a:solidFill>
                <a:srgbClr val="121212"/>
              </a:solidFill>
              <a:effectLst/>
              <a:latin typeface="-apple-system"/>
            </a:endParaRPr>
          </a:p>
          <a:p>
            <a:pPr algn="l">
              <a:buFont typeface="Arial" panose="020B0604020202090204" pitchFamily="34" charset="0"/>
              <a:buChar char="•"/>
            </a:pPr>
            <a:r>
              <a:rPr lang="en-GB" altLang="zh-CN" sz="2000" b="0" i="0" dirty="0">
                <a:solidFill>
                  <a:srgbClr val="121212"/>
                </a:solidFill>
                <a:effectLst/>
                <a:latin typeface="-apple-system"/>
              </a:rPr>
              <a:t>P(C=1|X1,X2,X3) &lt; P(C=2|X1,X2,X3)</a:t>
            </a:r>
            <a:r>
              <a:rPr lang="zh-CN" altLang="en-GB" sz="2000" b="0" i="0" dirty="0">
                <a:solidFill>
                  <a:srgbClr val="121212"/>
                </a:solidFill>
                <a:effectLst/>
                <a:latin typeface="-apple-system"/>
              </a:rPr>
              <a:t>，</a:t>
            </a:r>
            <a:r>
              <a:rPr lang="zh-CN" altLang="en-US" sz="2000" b="0" i="0" dirty="0">
                <a:solidFill>
                  <a:srgbClr val="121212"/>
                </a:solidFill>
                <a:effectLst/>
                <a:latin typeface="-apple-system"/>
              </a:rPr>
              <a:t>则判定类别为</a:t>
            </a:r>
            <a:r>
              <a:rPr lang="en-US" altLang="zh-CN" sz="2000" b="0" i="0" dirty="0">
                <a:solidFill>
                  <a:srgbClr val="121212"/>
                </a:solidFill>
                <a:effectLst/>
                <a:latin typeface="-apple-system"/>
              </a:rPr>
              <a:t>2</a:t>
            </a:r>
            <a:r>
              <a:rPr lang="zh-CN" altLang="en-US" sz="2000" b="0" i="0" dirty="0">
                <a:solidFill>
                  <a:srgbClr val="121212"/>
                </a:solidFill>
                <a:effectLst/>
                <a:latin typeface="-apple-system"/>
              </a:rPr>
              <a:t>；</a:t>
            </a:r>
            <a:endParaRPr lang="zh-CN" altLang="en-US" sz="2000" b="0" i="0" dirty="0">
              <a:solidFill>
                <a:srgbClr val="121212"/>
              </a:solidFill>
              <a:effectLst/>
              <a:latin typeface="-apple-system"/>
            </a:endParaRPr>
          </a:p>
        </p:txBody>
      </p:sp>
      <p:sp>
        <p:nvSpPr>
          <p:cNvPr id="9" name="文本框 8"/>
          <p:cNvSpPr txBox="1"/>
          <p:nvPr/>
        </p:nvSpPr>
        <p:spPr>
          <a:xfrm>
            <a:off x="14124" y="5142646"/>
            <a:ext cx="5400600" cy="461665"/>
          </a:xfrm>
          <a:prstGeom prst="rect">
            <a:avLst/>
          </a:prstGeom>
          <a:noFill/>
        </p:spPr>
        <p:txBody>
          <a:bodyPr wrap="square">
            <a:spAutoFit/>
          </a:bodyPr>
          <a:lstStyle/>
          <a:p>
            <a:r>
              <a:rPr lang="zh-CN" altLang="en-US" sz="2400" b="1" i="0" dirty="0">
                <a:solidFill>
                  <a:srgbClr val="C00000"/>
                </a:solidFill>
                <a:effectLst/>
                <a:latin typeface="-apple-system"/>
              </a:rPr>
              <a:t>贝叶斯定理就提供了方法进行这种比较</a:t>
            </a:r>
            <a:endParaRPr lang="zh-CN" altLang="en-US" sz="2400" b="1" dirty="0">
              <a:solidFill>
                <a:srgbClr val="C00000"/>
              </a:solidFill>
            </a:endParaRPr>
          </a:p>
        </p:txBody>
      </p:sp>
    </p:spTree>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a:xfrm>
            <a:off x="395536" y="995363"/>
            <a:ext cx="8200777" cy="1595437"/>
          </a:xfrm>
        </p:spPr>
        <p:txBody>
          <a:bodyPr/>
          <a:lstStyle/>
          <a:p>
            <a:pPr>
              <a:buFont typeface="Wingdings" panose="05000000000000000000" pitchFamily="2" charset="2"/>
              <a:buChar char="Ø"/>
            </a:pPr>
            <a:r>
              <a:rPr lang="zh-CN" altLang="en-US" sz="2800" dirty="0">
                <a:ea typeface="宋体" pitchFamily="2" charset="-122"/>
              </a:rPr>
              <a:t>要想在这种情况下的分类器，有两种方式</a:t>
            </a:r>
            <a:r>
              <a:rPr lang="en-US" altLang="zh-CN" sz="2800" dirty="0">
                <a:ea typeface="宋体" pitchFamily="2" charset="-122"/>
              </a:rPr>
              <a:t>:</a:t>
            </a:r>
            <a:endParaRPr lang="en-US" altLang="zh-CN" sz="2800" dirty="0">
              <a:ea typeface="宋体" pitchFamily="2" charset="-122"/>
            </a:endParaRPr>
          </a:p>
          <a:p>
            <a:pPr>
              <a:buFont typeface="Wingdings" panose="05000000000000000000" pitchFamily="2" charset="2"/>
              <a:buChar char="Ø"/>
            </a:pPr>
            <a:r>
              <a:rPr lang="zh-CN" altLang="en-US" sz="2800" dirty="0">
                <a:ea typeface="宋体" pitchFamily="2" charset="-122"/>
              </a:rPr>
              <a:t>第一种</a:t>
            </a:r>
            <a:r>
              <a:rPr lang="en-US" altLang="zh-CN" sz="2800" dirty="0">
                <a:ea typeface="宋体" pitchFamily="2" charset="-122"/>
              </a:rPr>
              <a:t>:</a:t>
            </a:r>
            <a:r>
              <a:rPr lang="zh-CN" altLang="en-US" sz="2800" dirty="0">
                <a:ea typeface="宋体" pitchFamily="2" charset="-122"/>
              </a:rPr>
              <a:t>用曲线去将其完全分开</a:t>
            </a:r>
            <a:endParaRPr lang="zh-CN" altLang="en-US" sz="2800" dirty="0">
              <a:ea typeface="宋体" pitchFamily="2" charset="-122"/>
            </a:endParaRPr>
          </a:p>
          <a:p>
            <a:endParaRPr lang="zh-CN" altLang="en-US" dirty="0">
              <a:ea typeface="宋体" pitchFamily="2" charset="-122"/>
            </a:endParaRPr>
          </a:p>
        </p:txBody>
      </p:sp>
      <p:pic>
        <p:nvPicPr>
          <p:cNvPr id="20484" name="Picture 4" descr="360截图2011111809484775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11760" y="2035917"/>
            <a:ext cx="4752528" cy="4462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304800" y="188640"/>
            <a:ext cx="4572000" cy="590354"/>
          </a:xfrm>
          <a:prstGeom prst="rect">
            <a:avLst/>
          </a:prstGeom>
          <a:noFill/>
        </p:spPr>
        <p:txBody>
          <a:bodyPr wrap="square">
            <a:spAutoFit/>
          </a:bodyPr>
          <a:lstStyle/>
          <a:p>
            <a:pPr>
              <a:lnSpc>
                <a:spcPct val="130000"/>
              </a:lnSpc>
              <a:spcBef>
                <a:spcPts val="20"/>
              </a:spcBef>
              <a:spcAft>
                <a:spcPts val="0"/>
              </a:spcAft>
            </a:pPr>
            <a:r>
              <a:rPr lang="zh-CN" altLang="en-US" b="1" dirty="0">
                <a:solidFill>
                  <a:srgbClr val="0070C0"/>
                </a:solidFill>
              </a:rPr>
              <a:t>线性不可分类型</a:t>
            </a:r>
            <a:endParaRPr lang="zh-CN" altLang="en-US" b="1" dirty="0">
              <a:solidFill>
                <a:srgbClr val="0070C0"/>
              </a:solidFill>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a:xfrm>
            <a:off x="411795" y="962791"/>
            <a:ext cx="8248402" cy="2195513"/>
          </a:xfrm>
          <a:noFill/>
        </p:spPr>
        <p:txBody>
          <a:bodyPr>
            <a:noAutofit/>
          </a:bodyPr>
          <a:lstStyle/>
          <a:p>
            <a:pPr>
              <a:lnSpc>
                <a:spcPct val="160000"/>
              </a:lnSpc>
            </a:pPr>
            <a:r>
              <a:rPr lang="en-US" altLang="zh-CN" sz="2400" dirty="0">
                <a:solidFill>
                  <a:srgbClr val="121212"/>
                </a:solidFill>
                <a:latin typeface="-apple-system"/>
              </a:rPr>
              <a:t>SVM</a:t>
            </a:r>
            <a:r>
              <a:rPr lang="zh-CN" altLang="en-US" sz="2400" dirty="0">
                <a:solidFill>
                  <a:srgbClr val="121212"/>
                </a:solidFill>
                <a:latin typeface="-apple-system"/>
              </a:rPr>
              <a:t>的关键在于核函数，低维空间向量集通常难于划分，解决的方法是将它们映射到高维的特征空间。但这个办法带来的困难就是计算复杂度的增加，而核函数正好巧妙地解决了这个问题。</a:t>
            </a:r>
            <a:endParaRPr lang="zh-CN" altLang="en-US" sz="2400" dirty="0">
              <a:solidFill>
                <a:srgbClr val="121212"/>
              </a:solidFill>
              <a:latin typeface="-apple-system"/>
            </a:endParaRPr>
          </a:p>
        </p:txBody>
      </p:sp>
      <p:sp>
        <p:nvSpPr>
          <p:cNvPr id="4" name="TextBox 3"/>
          <p:cNvSpPr txBox="1"/>
          <p:nvPr/>
        </p:nvSpPr>
        <p:spPr>
          <a:xfrm>
            <a:off x="395520" y="3699697"/>
            <a:ext cx="7992888" cy="2973122"/>
          </a:xfrm>
          <a:prstGeom prst="rect">
            <a:avLst/>
          </a:prstGeom>
          <a:noFill/>
        </p:spPr>
        <p:txBody>
          <a:bodyPr wrap="square">
            <a:spAutoFit/>
          </a:bodyPr>
          <a:lstStyle>
            <a:lvl1pPr eaLnBrk="0" hangingPunct="0">
              <a:defRPr>
                <a:solidFill>
                  <a:schemeClr val="tx1"/>
                </a:solidFill>
                <a:latin typeface="Century Gothic" panose="020B0502020202020204" pitchFamily="34" charset="0"/>
                <a:ea typeface="宋体" pitchFamily="2" charset="-122"/>
              </a:defRPr>
            </a:lvl1pPr>
            <a:lvl2pPr marL="742950" indent="-285750" eaLnBrk="0" hangingPunct="0">
              <a:defRPr>
                <a:solidFill>
                  <a:schemeClr val="tx1"/>
                </a:solidFill>
                <a:latin typeface="Century Gothic" panose="020B0502020202020204" pitchFamily="34" charset="0"/>
                <a:ea typeface="宋体" pitchFamily="2" charset="-122"/>
              </a:defRPr>
            </a:lvl2pPr>
            <a:lvl3pPr marL="1143000" indent="-228600" eaLnBrk="0" hangingPunct="0">
              <a:defRPr>
                <a:solidFill>
                  <a:schemeClr val="tx1"/>
                </a:solidFill>
                <a:latin typeface="Century Gothic" panose="020B0502020202020204" pitchFamily="34" charset="0"/>
                <a:ea typeface="宋体" pitchFamily="2" charset="-122"/>
              </a:defRPr>
            </a:lvl3pPr>
            <a:lvl4pPr marL="1600200" indent="-228600" eaLnBrk="0" hangingPunct="0">
              <a:defRPr>
                <a:solidFill>
                  <a:schemeClr val="tx1"/>
                </a:solidFill>
                <a:latin typeface="Century Gothic" panose="020B0502020202020204" pitchFamily="34" charset="0"/>
                <a:ea typeface="宋体" pitchFamily="2" charset="-122"/>
              </a:defRPr>
            </a:lvl4pPr>
            <a:lvl5pPr marL="2057400" indent="-228600" eaLnBrk="0" hangingPunct="0">
              <a:defRPr>
                <a:solidFill>
                  <a:schemeClr val="tx1"/>
                </a:solidFill>
                <a:latin typeface="Century Gothic" panose="020B0502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宋体" pitchFamily="2" charset="-122"/>
              </a:defRPr>
            </a:lvl9pPr>
          </a:lstStyle>
          <a:p>
            <a:pPr marL="171450" indent="-171450" defTabSz="685800" eaLnBrk="1" hangingPunct="1">
              <a:lnSpc>
                <a:spcPct val="160000"/>
              </a:lnSpc>
              <a:spcBef>
                <a:spcPts val="750"/>
              </a:spcBef>
              <a:buFont typeface="Arial" panose="020B0604020202090204" pitchFamily="34" charset="0"/>
              <a:buChar char="•"/>
            </a:pPr>
            <a:r>
              <a:rPr lang="zh-CN" altLang="en-US" sz="2400" dirty="0">
                <a:solidFill>
                  <a:srgbClr val="121212"/>
                </a:solidFill>
                <a:latin typeface="-apple-system"/>
                <a:ea typeface="+mn-ea"/>
              </a:rPr>
              <a:t>我们可以让空间从原本的线性空间变成一个更高维的空间，在这个高维的线性空间下，再用一个超平面进行划分。这儿举个例子，来理解一下如何利用空间的维度变得更高来帮助我们分类的：</a:t>
            </a:r>
            <a:endParaRPr lang="zh-CN" altLang="en-US" sz="2400" dirty="0">
              <a:solidFill>
                <a:srgbClr val="121212"/>
              </a:solidFill>
              <a:latin typeface="-apple-system"/>
              <a:ea typeface="+mn-ea"/>
            </a:endParaRPr>
          </a:p>
          <a:p>
            <a:pPr eaLnBrk="1" hangingPunct="1"/>
            <a:endParaRPr lang="zh-CN" altLang="en-US" dirty="0"/>
          </a:p>
        </p:txBody>
      </p:sp>
      <p:sp>
        <p:nvSpPr>
          <p:cNvPr id="6" name="文本框 5"/>
          <p:cNvSpPr txBox="1"/>
          <p:nvPr/>
        </p:nvSpPr>
        <p:spPr>
          <a:xfrm>
            <a:off x="251520" y="222550"/>
            <a:ext cx="4572000" cy="523220"/>
          </a:xfrm>
          <a:prstGeom prst="rect">
            <a:avLst/>
          </a:prstGeom>
          <a:noFill/>
        </p:spPr>
        <p:txBody>
          <a:bodyPr wrap="square">
            <a:spAutoFit/>
          </a:bodyPr>
          <a:lstStyle/>
          <a:p>
            <a:r>
              <a:rPr lang="zh-CN" altLang="en-US" sz="2800" dirty="0">
                <a:latin typeface="宋体" pitchFamily="2" charset="-122"/>
                <a:ea typeface="宋体" pitchFamily="2" charset="-122"/>
              </a:rPr>
              <a:t> </a:t>
            </a:r>
            <a:r>
              <a:rPr lang="zh-CN" altLang="en-US" b="1" dirty="0">
                <a:solidFill>
                  <a:srgbClr val="0070C0"/>
                </a:solidFill>
              </a:rPr>
              <a:t>核函数：</a:t>
            </a:r>
            <a:endParaRPr lang="zh-CN" altLang="en-US" b="1" dirty="0">
              <a:solidFill>
                <a:srgbClr val="0070C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627">
                                            <p:bg/>
                                          </p:spTgt>
                                        </p:tgtEl>
                                        <p:attrNameLst>
                                          <p:attrName>style.visibility</p:attrName>
                                        </p:attrNameLst>
                                      </p:cBhvr>
                                      <p:to>
                                        <p:strVal val="visible"/>
                                      </p:to>
                                    </p:set>
                                    <p:anim calcmode="lin" valueType="num">
                                      <p:cBhvr additive="base">
                                        <p:cTn id="7" dur="500" fill="hold"/>
                                        <p:tgtEl>
                                          <p:spTgt spid="2662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6627">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627">
                                            <p:txEl>
                                              <p:pRg st="0" end="0"/>
                                            </p:txEl>
                                          </p:spTgt>
                                        </p:tgtEl>
                                        <p:attrNameLst>
                                          <p:attrName>style.visibility</p:attrName>
                                        </p:attrNameLst>
                                      </p:cBhvr>
                                      <p:to>
                                        <p:strVal val="visible"/>
                                      </p:to>
                                    </p:set>
                                    <p:anim calcmode="lin" valueType="num">
                                      <p:cBhvr additive="base">
                                        <p:cTn id="11" dur="500" fill="hold"/>
                                        <p:tgtEl>
                                          <p:spTgt spid="2662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66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bg/>
                                          </p:spTgt>
                                        </p:tgtEl>
                                        <p:attrNameLst>
                                          <p:attrName>style.visibility</p:attrName>
                                        </p:attrNameLst>
                                      </p:cBhvr>
                                      <p:to>
                                        <p:strVal val="visible"/>
                                      </p:to>
                                    </p:set>
                                    <p:anim calcmode="lin" valueType="num">
                                      <p:cBhvr additive="base">
                                        <p:cTn id="17" dur="500" fill="hold"/>
                                        <p:tgtEl>
                                          <p:spTgt spid="4">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4">
                                            <p:bg/>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 calcmode="lin" valueType="num">
                                      <p:cBhvr additive="base">
                                        <p:cTn id="2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nimBg="1" build="allAtOnce"/>
      <p:bldP spid="4" grpId="0" animBg="1"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611560" y="1143000"/>
            <a:ext cx="8075240" cy="5000625"/>
          </a:xfrm>
        </p:spPr>
        <p:txBody>
          <a:bodyPr/>
          <a:lstStyle/>
          <a:p>
            <a:pPr>
              <a:lnSpc>
                <a:spcPct val="160000"/>
              </a:lnSpc>
            </a:pPr>
            <a:r>
              <a:rPr lang="zh-CN" altLang="en-US" sz="2400" dirty="0">
                <a:solidFill>
                  <a:srgbClr val="121212"/>
                </a:solidFill>
                <a:latin typeface="-apple-system"/>
              </a:rPr>
              <a:t>下图是一个典型的线性不可分的情况</a:t>
            </a:r>
            <a:endParaRPr lang="zh-CN" altLang="en-US" sz="2800" dirty="0">
              <a:ea typeface="宋体" pitchFamily="2" charset="-122"/>
            </a:endParaRPr>
          </a:p>
          <a:p>
            <a:pPr>
              <a:lnSpc>
                <a:spcPct val="160000"/>
              </a:lnSpc>
            </a:pPr>
            <a:r>
              <a:rPr lang="zh-CN" altLang="en-US" sz="2400" dirty="0">
                <a:solidFill>
                  <a:srgbClr val="121212"/>
                </a:solidFill>
                <a:latin typeface="-apple-system"/>
              </a:rPr>
              <a:t>但是当我们把这两个类似于椭圆形的点映射到一个高维空间后，映射函数为： </a:t>
            </a:r>
            <a:endParaRPr lang="zh-CN" altLang="en-US" sz="2400" dirty="0">
              <a:solidFill>
                <a:srgbClr val="121212"/>
              </a:solidFill>
              <a:latin typeface="-apple-system"/>
            </a:endParaRPr>
          </a:p>
        </p:txBody>
      </p:sp>
      <p:pic>
        <p:nvPicPr>
          <p:cNvPr id="27652" name="Picture 4" descr="360截图2011111715463166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87371" y="3429001"/>
            <a:ext cx="3450458" cy="2688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5" descr="360截图201111171546459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739" y="3429000"/>
            <a:ext cx="4555565"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251520" y="222550"/>
            <a:ext cx="4572000" cy="523220"/>
          </a:xfrm>
          <a:prstGeom prst="rect">
            <a:avLst/>
          </a:prstGeom>
          <a:noFill/>
        </p:spPr>
        <p:txBody>
          <a:bodyPr wrap="square">
            <a:spAutoFit/>
          </a:bodyPr>
          <a:lstStyle/>
          <a:p>
            <a:r>
              <a:rPr lang="zh-CN" altLang="en-US" sz="2800" dirty="0">
                <a:latin typeface="宋体" pitchFamily="2" charset="-122"/>
                <a:ea typeface="宋体" pitchFamily="2" charset="-122"/>
              </a:rPr>
              <a:t> </a:t>
            </a:r>
            <a:r>
              <a:rPr lang="zh-CN" altLang="en-US" b="1" dirty="0">
                <a:solidFill>
                  <a:srgbClr val="0070C0"/>
                </a:solidFill>
              </a:rPr>
              <a:t>核函数：</a:t>
            </a:r>
            <a:endParaRPr lang="zh-CN" altLang="en-US" b="1" dirty="0">
              <a:solidFill>
                <a:srgbClr val="0070C0"/>
              </a:solidFill>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idx="1"/>
          </p:nvPr>
        </p:nvSpPr>
        <p:spPr>
          <a:xfrm>
            <a:off x="467544" y="1162050"/>
            <a:ext cx="8281169" cy="2052638"/>
          </a:xfrm>
        </p:spPr>
        <p:txBody>
          <a:bodyPr/>
          <a:lstStyle/>
          <a:p>
            <a:pPr marL="0" indent="0">
              <a:buNone/>
            </a:pPr>
            <a:r>
              <a:rPr lang="zh-CN" altLang="en-US" sz="2800" dirty="0">
                <a:ea typeface="宋体" pitchFamily="2" charset="-122"/>
              </a:rPr>
              <a:t>用这个函数可以将上图的平面中的点映射到一个三维空间（</a:t>
            </a:r>
            <a:r>
              <a:rPr lang="en-US" altLang="zh-CN" sz="2800" dirty="0">
                <a:ea typeface="宋体" pitchFamily="2" charset="-122"/>
              </a:rPr>
              <a:t>z1,z2,z3)</a:t>
            </a:r>
            <a:r>
              <a:rPr lang="zh-CN" altLang="en-US" sz="2800" dirty="0">
                <a:ea typeface="宋体" pitchFamily="2" charset="-122"/>
              </a:rPr>
              <a:t>，并且对映射后的坐标加以旋转之后就可以得到一个线性可分的点集了。 </a:t>
            </a:r>
            <a:endParaRPr lang="zh-CN" altLang="en-US" sz="2800" dirty="0">
              <a:ea typeface="宋体" pitchFamily="2" charset="-122"/>
            </a:endParaRPr>
          </a:p>
        </p:txBody>
      </p:sp>
      <p:pic>
        <p:nvPicPr>
          <p:cNvPr id="28676" name="Picture 6" descr="rotate"/>
          <p:cNvPicPr>
            <a:picLocks noChangeAspect="1" noChangeArrowheads="1"/>
          </p:cNvPicPr>
          <p:nvPr/>
        </p:nvPicPr>
        <p:blipFill>
          <a:blip r:embed="rId1"/>
          <a:srcRect/>
          <a:stretch>
            <a:fillRect/>
          </a:stretch>
        </p:blipFill>
        <p:spPr bwMode="auto">
          <a:xfrm>
            <a:off x="1979712" y="2636911"/>
            <a:ext cx="4680520" cy="3752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251520" y="222550"/>
            <a:ext cx="4572000" cy="523220"/>
          </a:xfrm>
          <a:prstGeom prst="rect">
            <a:avLst/>
          </a:prstGeom>
          <a:noFill/>
        </p:spPr>
        <p:txBody>
          <a:bodyPr wrap="square">
            <a:spAutoFit/>
          </a:bodyPr>
          <a:lstStyle/>
          <a:p>
            <a:r>
              <a:rPr lang="zh-CN" altLang="en-US" sz="2800" dirty="0">
                <a:latin typeface="宋体" pitchFamily="2" charset="-122"/>
                <a:ea typeface="宋体" pitchFamily="2" charset="-122"/>
              </a:rPr>
              <a:t> </a:t>
            </a:r>
            <a:r>
              <a:rPr lang="zh-CN" altLang="en-US" b="1" dirty="0">
                <a:solidFill>
                  <a:srgbClr val="0070C0"/>
                </a:solidFill>
              </a:rPr>
              <a:t>核函数：</a:t>
            </a:r>
            <a:endParaRPr lang="zh-CN" altLang="en-US" b="1" dirty="0">
              <a:solidFill>
                <a:srgbClr val="0070C0"/>
              </a:solidFill>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body" idx="1"/>
          </p:nvPr>
        </p:nvSpPr>
        <p:spPr>
          <a:xfrm>
            <a:off x="395536" y="1196752"/>
            <a:ext cx="8496944" cy="5051648"/>
          </a:xfrm>
        </p:spPr>
        <p:txBody>
          <a:bodyPr/>
          <a:lstStyle/>
          <a:p>
            <a:pPr>
              <a:buFont typeface="Wingdings" panose="05000000000000000000" pitchFamily="2" charset="2"/>
              <a:buChar char="Ø"/>
            </a:pPr>
            <a:r>
              <a:rPr lang="zh-CN" altLang="en-US" sz="2400" dirty="0">
                <a:ea typeface="宋体" pitchFamily="2" charset="-122"/>
              </a:rPr>
              <a:t>当维度增加到无限维的时候，一定可以让任意的两个物体可分了。</a:t>
            </a:r>
            <a:endParaRPr lang="zh-CN" altLang="en-US" sz="2400" dirty="0">
              <a:ea typeface="宋体" pitchFamily="2" charset="-122"/>
            </a:endParaRPr>
          </a:p>
          <a:p>
            <a:pPr>
              <a:buFont typeface="Wingdings" panose="05000000000000000000" pitchFamily="2" charset="2"/>
              <a:buNone/>
            </a:pPr>
            <a:r>
              <a:rPr lang="zh-CN" altLang="en-US" sz="2400" dirty="0">
                <a:ea typeface="宋体" pitchFamily="2" charset="-122"/>
              </a:rPr>
              <a:t>  </a:t>
            </a:r>
            <a:endParaRPr lang="zh-CN" altLang="en-US" sz="2400" dirty="0">
              <a:ea typeface="宋体" pitchFamily="2" charset="-122"/>
            </a:endParaRPr>
          </a:p>
          <a:p>
            <a:pPr algn="just">
              <a:buFont typeface="Wingdings" panose="05000000000000000000" pitchFamily="2" charset="2"/>
              <a:buNone/>
            </a:pPr>
            <a:r>
              <a:rPr lang="zh-CN" altLang="en-US" sz="2400" dirty="0">
                <a:ea typeface="宋体" pitchFamily="2" charset="-122"/>
              </a:rPr>
              <a:t>世界上本来没有两个完全一样的物体，对于所有的两个物体，我们可以通过增加维度来让他们最终有所区别，比如说两本书，从</a:t>
            </a:r>
            <a:r>
              <a:rPr lang="en-US" altLang="zh-CN" sz="2400" dirty="0">
                <a:ea typeface="宋体" pitchFamily="2" charset="-122"/>
              </a:rPr>
              <a:t>(</a:t>
            </a:r>
            <a:r>
              <a:rPr lang="zh-CN" altLang="en-US" sz="2400" dirty="0">
                <a:ea typeface="宋体" pitchFamily="2" charset="-122"/>
              </a:rPr>
              <a:t>颜色，内容</a:t>
            </a:r>
            <a:r>
              <a:rPr lang="en-US" altLang="zh-CN" sz="2400" dirty="0">
                <a:ea typeface="宋体" pitchFamily="2" charset="-122"/>
              </a:rPr>
              <a:t>)</a:t>
            </a:r>
            <a:r>
              <a:rPr lang="zh-CN" altLang="en-US" sz="2400" dirty="0">
                <a:ea typeface="宋体" pitchFamily="2" charset="-122"/>
              </a:rPr>
              <a:t>两个维度来说，可能是一样的，我们可以加上</a:t>
            </a:r>
            <a:r>
              <a:rPr lang="zh-CN" altLang="en-US" sz="2400" b="1" dirty="0">
                <a:ea typeface="宋体" pitchFamily="2" charset="-122"/>
              </a:rPr>
              <a:t>作者</a:t>
            </a:r>
            <a:r>
              <a:rPr lang="zh-CN" altLang="en-US" sz="2400" dirty="0">
                <a:ea typeface="宋体" pitchFamily="2" charset="-122"/>
              </a:rPr>
              <a:t>这个维度，实在不行我们还可以加入</a:t>
            </a:r>
            <a:r>
              <a:rPr lang="zh-CN" altLang="en-US" sz="2400" b="1" dirty="0">
                <a:ea typeface="宋体" pitchFamily="2" charset="-122"/>
              </a:rPr>
              <a:t>页码</a:t>
            </a:r>
            <a:r>
              <a:rPr lang="zh-CN" altLang="en-US" sz="2400" dirty="0">
                <a:ea typeface="宋体" pitchFamily="2" charset="-122"/>
              </a:rPr>
              <a:t>，可以加入</a:t>
            </a:r>
            <a:r>
              <a:rPr lang="zh-CN" altLang="en-US" sz="2400" b="1" dirty="0">
                <a:ea typeface="宋体" pitchFamily="2" charset="-122"/>
              </a:rPr>
              <a:t>拥有者</a:t>
            </a:r>
            <a:r>
              <a:rPr lang="zh-CN" altLang="en-US" sz="2400" dirty="0">
                <a:ea typeface="宋体" pitchFamily="2" charset="-122"/>
              </a:rPr>
              <a:t>，可以加入</a:t>
            </a:r>
            <a:r>
              <a:rPr lang="zh-CN" altLang="en-US" sz="2400" b="1" dirty="0">
                <a:ea typeface="宋体" pitchFamily="2" charset="-122"/>
              </a:rPr>
              <a:t>购买地点</a:t>
            </a:r>
            <a:r>
              <a:rPr lang="zh-CN" altLang="en-US" sz="2400" dirty="0">
                <a:ea typeface="宋体" pitchFamily="2" charset="-122"/>
              </a:rPr>
              <a:t>，可以加入</a:t>
            </a:r>
            <a:r>
              <a:rPr lang="zh-CN" altLang="en-US" sz="2400" b="1" dirty="0">
                <a:ea typeface="宋体" pitchFamily="2" charset="-122"/>
              </a:rPr>
              <a:t>笔记内容</a:t>
            </a:r>
            <a:r>
              <a:rPr lang="zh-CN" altLang="en-US" sz="2400" dirty="0">
                <a:ea typeface="宋体" pitchFamily="2" charset="-122"/>
              </a:rPr>
              <a:t>等等来使它们变得不同。</a:t>
            </a:r>
            <a:endParaRPr lang="zh-CN" altLang="en-US" sz="2400" dirty="0">
              <a:ea typeface="宋体" pitchFamily="2" charset="-122"/>
            </a:endParaRPr>
          </a:p>
        </p:txBody>
      </p:sp>
      <p:sp>
        <p:nvSpPr>
          <p:cNvPr id="5" name="文本框 4"/>
          <p:cNvSpPr txBox="1"/>
          <p:nvPr/>
        </p:nvSpPr>
        <p:spPr>
          <a:xfrm>
            <a:off x="395536" y="188640"/>
            <a:ext cx="4572000" cy="523220"/>
          </a:xfrm>
          <a:prstGeom prst="rect">
            <a:avLst/>
          </a:prstGeom>
          <a:noFill/>
        </p:spPr>
        <p:txBody>
          <a:bodyPr wrap="square">
            <a:spAutoFit/>
          </a:bodyPr>
          <a:lstStyle/>
          <a:p>
            <a:r>
              <a:rPr lang="zh-CN" altLang="en-US" sz="2800" dirty="0">
                <a:ea typeface="宋体" pitchFamily="2" charset="-122"/>
              </a:rPr>
              <a:t>为什么要映射到高维空间</a:t>
            </a:r>
            <a:r>
              <a:rPr lang="en-US" altLang="zh-CN" sz="2800" dirty="0">
                <a:ea typeface="宋体" pitchFamily="2" charset="-122"/>
              </a:rPr>
              <a:t>:</a:t>
            </a:r>
            <a:endParaRPr lang="en-US" altLang="zh-CN" sz="2800" dirty="0">
              <a:ea typeface="宋体" pitchFamily="2"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图片 1" descr="024f78f0f736afc3e82851a4bf19ebc14b64512ce.jpg.gif"/>
          <p:cNvPicPr>
            <a:picLocks noChangeAspect="1"/>
          </p:cNvPicPr>
          <p:nvPr/>
        </p:nvPicPr>
        <p:blipFill>
          <a:blip r:embed="rId1"/>
          <a:stretch>
            <a:fillRect/>
          </a:stretch>
        </p:blipFill>
        <p:spPr>
          <a:xfrm>
            <a:off x="762000" y="1993900"/>
            <a:ext cx="7620000" cy="2857500"/>
          </a:xfrm>
          <a:prstGeom prst="rect">
            <a:avLst/>
          </a:prstGeom>
          <a:noFill/>
          <a:ln w="9525">
            <a:noFill/>
          </a:ln>
        </p:spPr>
      </p:pic>
      <p:pic>
        <p:nvPicPr>
          <p:cNvPr id="47106" name="图片 2" descr="024f78f0f736afc3e82851a4bf19ebc4b64512ce.jpg.gif"/>
          <p:cNvPicPr>
            <a:picLocks noChangeAspect="1"/>
          </p:cNvPicPr>
          <p:nvPr/>
        </p:nvPicPr>
        <p:blipFill>
          <a:blip r:embed="rId1"/>
          <a:stretch>
            <a:fillRect/>
          </a:stretch>
        </p:blipFill>
        <p:spPr>
          <a:xfrm>
            <a:off x="762000" y="2071370"/>
            <a:ext cx="7620000" cy="3784600"/>
          </a:xfrm>
          <a:prstGeom prst="rect">
            <a:avLst/>
          </a:prstGeom>
          <a:noFill/>
          <a:ln w="9525">
            <a:noFill/>
          </a:ln>
        </p:spPr>
      </p:pic>
      <p:sp>
        <p:nvSpPr>
          <p:cNvPr id="47107" name="矩形 3"/>
          <p:cNvSpPr/>
          <p:nvPr/>
        </p:nvSpPr>
        <p:spPr>
          <a:xfrm>
            <a:off x="326390" y="895350"/>
            <a:ext cx="8663940" cy="1038860"/>
          </a:xfrm>
          <a:prstGeom prst="rect">
            <a:avLst/>
          </a:prstGeom>
          <a:noFill/>
          <a:ln w="9525">
            <a:noFill/>
          </a:ln>
        </p:spPr>
        <p:txBody>
          <a:bodyPr wrap="square">
            <a:spAutoFit/>
          </a:bodyPr>
          <a:lstStyle/>
          <a:p>
            <a:r>
              <a:rPr lang="zh-CN" altLang="en-US" sz="2800">
                <a:latin typeface="Tahoma" panose="020B0804030504040204" charset="0"/>
              </a:rPr>
              <a:t>线性可分：</a:t>
            </a:r>
            <a:endParaRPr lang="en-US" altLang="zh-CN" sz="2800">
              <a:latin typeface="Tahoma" panose="020B0804030504040204" charset="0"/>
            </a:endParaRPr>
          </a:p>
          <a:p>
            <a:r>
              <a:rPr lang="en-US" altLang="zh-CN" sz="2800">
                <a:latin typeface="Tahoma" panose="020B0804030504040204" charset="0"/>
              </a:rPr>
              <a:t>SVM</a:t>
            </a:r>
            <a:r>
              <a:rPr lang="zh-CN" altLang="en-US" sz="2800">
                <a:latin typeface="Tahoma" panose="020B0804030504040204" charset="0"/>
              </a:rPr>
              <a:t>通过核函数（</a:t>
            </a:r>
            <a:r>
              <a:rPr lang="en-US" altLang="zh-CN" sz="2800">
                <a:latin typeface="Tahoma" panose="020B0804030504040204" charset="0"/>
              </a:rPr>
              <a:t>kernels</a:t>
            </a:r>
            <a:r>
              <a:rPr lang="zh-CN" altLang="en-US" sz="2800">
                <a:latin typeface="Tahoma" panose="020B0804030504040204" charset="0"/>
              </a:rPr>
              <a:t>）将样本投影到线性空间。</a:t>
            </a:r>
            <a:endParaRPr lang="zh-CN" altLang="en-US" sz="2800">
              <a:latin typeface="Tahoma" panose="020B0804030504040204" charset="0"/>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5775" y="242570"/>
            <a:ext cx="8032115" cy="5934710"/>
          </a:xfrm>
          <a:prstGeom prst="rect">
            <a:avLst/>
          </a:prstGeom>
          <a:noFill/>
        </p:spPr>
        <p:txBody>
          <a:bodyPr wrap="square" rtlCol="0" anchor="t">
            <a:spAutoFit/>
          </a:bodyPr>
          <a:lstStyle/>
          <a:p>
            <a:pPr>
              <a:lnSpc>
                <a:spcPct val="130000"/>
              </a:lnSpc>
              <a:spcBef>
                <a:spcPts val="20"/>
              </a:spcBef>
              <a:spcAft>
                <a:spcPts val="0"/>
              </a:spcAft>
            </a:pPr>
            <a:r>
              <a:rPr lang="zh-CN" altLang="en-US" b="1" dirty="0">
                <a:solidFill>
                  <a:srgbClr val="0070C0"/>
                </a:solidFill>
              </a:rPr>
              <a:t>核函数：</a:t>
            </a:r>
            <a:endParaRPr lang="en-US" altLang="zh-CN" sz="2400" b="1" dirty="0"/>
          </a:p>
          <a:p>
            <a:pPr>
              <a:lnSpc>
                <a:spcPct val="130000"/>
              </a:lnSpc>
              <a:spcBef>
                <a:spcPts val="20"/>
              </a:spcBef>
              <a:spcAft>
                <a:spcPts val="0"/>
              </a:spcAft>
            </a:pPr>
            <a:r>
              <a:rPr lang="en-US" altLang="zh-CN" sz="2400" b="1" dirty="0"/>
              <a:t>      </a:t>
            </a:r>
            <a:r>
              <a:rPr lang="zh-CN" altLang="en-US" sz="2400" b="1" dirty="0"/>
              <a:t>支持向量机通过某非线性变换 φ( x) ，</a:t>
            </a:r>
            <a:r>
              <a:rPr lang="zh-CN" altLang="en-US" sz="2400" b="1" dirty="0">
                <a:solidFill>
                  <a:srgbClr val="C00000"/>
                </a:solidFill>
              </a:rPr>
              <a:t>将输入空间映射到高维特征空间</a:t>
            </a:r>
            <a:r>
              <a:rPr lang="zh-CN" altLang="en-US" sz="2400" b="1" dirty="0"/>
              <a:t>。特征空间的维数可能非常高。如果支持向量机的求解只用到内积运算，而在</a:t>
            </a:r>
            <a:r>
              <a:rPr lang="zh-CN" altLang="en-US" sz="2400" b="1" dirty="0">
                <a:solidFill>
                  <a:srgbClr val="C00000"/>
                </a:solidFill>
              </a:rPr>
              <a:t>低维输入空间又存在某个函数 K(x, x′) </a:t>
            </a:r>
            <a:r>
              <a:rPr lang="zh-CN" altLang="en-US" sz="2400" b="1" dirty="0"/>
              <a:t>，</a:t>
            </a:r>
            <a:r>
              <a:rPr lang="zh-CN" altLang="en-US" sz="2400" b="1" dirty="0">
                <a:solidFill>
                  <a:srgbClr val="C00000"/>
                </a:solidFill>
              </a:rPr>
              <a:t>它恰好等于在高维空间中这个内积</a:t>
            </a:r>
            <a:r>
              <a:rPr lang="zh-CN" altLang="en-US" sz="2400" b="1" dirty="0"/>
              <a:t>，即              K( x, x′) =&lt;φ( x) ⋅φ( x′) &gt; </a:t>
            </a:r>
            <a:endParaRPr lang="zh-CN" altLang="en-US" sz="2400" b="1" dirty="0"/>
          </a:p>
          <a:p>
            <a:pPr>
              <a:lnSpc>
                <a:spcPct val="130000"/>
              </a:lnSpc>
              <a:spcBef>
                <a:spcPts val="20"/>
              </a:spcBef>
              <a:spcAft>
                <a:spcPts val="0"/>
              </a:spcAft>
            </a:pPr>
            <a:r>
              <a:rPr lang="zh-CN" altLang="en-US" sz="2400" b="1" dirty="0"/>
              <a:t>      那么支持向量机就不用计算复杂的非线性变换，而由这个函数 K(x, x′) 直接得到非线性变换的内积，使大大简化了计算。这样的函数 K(x, x′) 称为核函数。</a:t>
            </a:r>
            <a:endParaRPr lang="zh-CN" altLang="en-US" sz="2400" b="1" dirty="0"/>
          </a:p>
          <a:p>
            <a:pPr>
              <a:lnSpc>
                <a:spcPct val="130000"/>
              </a:lnSpc>
              <a:spcBef>
                <a:spcPts val="20"/>
              </a:spcBef>
              <a:spcAft>
                <a:spcPts val="0"/>
              </a:spcAft>
            </a:pPr>
            <a:r>
              <a:rPr lang="zh-CN" altLang="en-US" sz="2400" b="1" dirty="0">
                <a:solidFill>
                  <a:srgbClr val="C00000"/>
                </a:solidFill>
              </a:rPr>
              <a:t>      常用的核函数</a:t>
            </a:r>
            <a:r>
              <a:rPr lang="zh-CN" altLang="en-US" sz="2400" b="1" dirty="0">
                <a:solidFill>
                  <a:schemeClr val="tx1"/>
                </a:solidFill>
              </a:rPr>
              <a:t>有：</a:t>
            </a:r>
            <a:r>
              <a:rPr lang="zh-CN" altLang="en-US" sz="2400" b="1" dirty="0">
                <a:solidFill>
                  <a:srgbClr val="0070C0"/>
                </a:solidFill>
              </a:rPr>
              <a:t>线性核函数，多项式核函数，径向基核函数，Sigmoid核函数和复合核函数，傅立叶级数核，B样条核函数和张量积核函数</a:t>
            </a:r>
            <a:r>
              <a:rPr lang="zh-CN" altLang="en-US" sz="2400" b="1" dirty="0"/>
              <a:t>等   。</a:t>
            </a:r>
            <a:endParaRPr lang="zh-CN" altLang="en-US" sz="2400" b="1"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747" name="Rectangle 6"/>
          <p:cNvSpPr>
            <a:spLocks noGrp="1" noChangeArrowheads="1"/>
          </p:cNvSpPr>
          <p:nvPr>
            <p:ph idx="1"/>
          </p:nvPr>
        </p:nvSpPr>
        <p:spPr>
          <a:xfrm>
            <a:off x="323528" y="1066800"/>
            <a:ext cx="8568952" cy="4724400"/>
          </a:xfrm>
        </p:spPr>
        <p:txBody>
          <a:bodyPr>
            <a:normAutofit fontScale="92500" lnSpcReduction="10000"/>
          </a:bodyPr>
          <a:lstStyle/>
          <a:p>
            <a:pPr>
              <a:lnSpc>
                <a:spcPct val="90000"/>
              </a:lnSpc>
              <a:buFont typeface="Wingdings" panose="05000000000000000000" pitchFamily="2" charset="2"/>
              <a:buNone/>
            </a:pPr>
            <a:r>
              <a:rPr lang="zh-CN" altLang="en-US" sz="2400" dirty="0">
                <a:ea typeface="宋体" pitchFamily="2" charset="-122"/>
              </a:rPr>
              <a:t>常用的核函数有以下</a:t>
            </a:r>
            <a:r>
              <a:rPr lang="en-US" altLang="zh-CN" sz="2400" dirty="0">
                <a:ea typeface="宋体" pitchFamily="2" charset="-122"/>
              </a:rPr>
              <a:t>4</a:t>
            </a:r>
            <a:r>
              <a:rPr lang="zh-CN" altLang="en-US" sz="2400" dirty="0">
                <a:ea typeface="宋体" pitchFamily="2" charset="-122"/>
              </a:rPr>
              <a:t>种： 　</a:t>
            </a:r>
            <a:endParaRPr lang="zh-CN" altLang="en-US" sz="2400" dirty="0">
              <a:ea typeface="宋体" pitchFamily="2" charset="-122"/>
            </a:endParaRPr>
          </a:p>
          <a:p>
            <a:pPr>
              <a:lnSpc>
                <a:spcPct val="160000"/>
              </a:lnSpc>
            </a:pPr>
            <a:r>
              <a:rPr lang="en-US" altLang="zh-CN" sz="2400" dirty="0">
                <a:solidFill>
                  <a:srgbClr val="121212"/>
                </a:solidFill>
                <a:latin typeface="-apple-system"/>
              </a:rPr>
              <a:t>(1)</a:t>
            </a:r>
            <a:r>
              <a:rPr lang="zh-CN" altLang="en-US" sz="2400" dirty="0">
                <a:solidFill>
                  <a:srgbClr val="121212"/>
                </a:solidFill>
                <a:latin typeface="-apple-system"/>
              </a:rPr>
              <a:t>线性核函数</a:t>
            </a:r>
            <a:r>
              <a:rPr lang="en-US" altLang="zh-CN" sz="2400" dirty="0">
                <a:solidFill>
                  <a:srgbClr val="121212"/>
                </a:solidFill>
                <a:latin typeface="-apple-system"/>
              </a:rPr>
              <a:t>K(</a:t>
            </a:r>
            <a:r>
              <a:rPr lang="en-US" altLang="zh-CN" sz="2400" dirty="0" err="1">
                <a:solidFill>
                  <a:srgbClr val="121212"/>
                </a:solidFill>
                <a:latin typeface="-apple-system"/>
              </a:rPr>
              <a:t>x,y</a:t>
            </a:r>
            <a:r>
              <a:rPr lang="en-US" altLang="zh-CN" sz="2400" dirty="0">
                <a:solidFill>
                  <a:srgbClr val="121212"/>
                </a:solidFill>
                <a:latin typeface="-apple-system"/>
              </a:rPr>
              <a:t>)=</a:t>
            </a:r>
            <a:r>
              <a:rPr lang="en-US" altLang="zh-CN" sz="2400" dirty="0" err="1">
                <a:solidFill>
                  <a:srgbClr val="121212"/>
                </a:solidFill>
                <a:latin typeface="-apple-system"/>
              </a:rPr>
              <a:t>x·y</a:t>
            </a:r>
            <a:r>
              <a:rPr lang="zh-CN" altLang="en-US" sz="2400" dirty="0">
                <a:solidFill>
                  <a:srgbClr val="121212"/>
                </a:solidFill>
                <a:latin typeface="-apple-system"/>
              </a:rPr>
              <a:t>； </a:t>
            </a:r>
            <a:endParaRPr lang="zh-CN" altLang="en-US" sz="2400" dirty="0">
              <a:solidFill>
                <a:srgbClr val="121212"/>
              </a:solidFill>
              <a:latin typeface="-apple-system"/>
            </a:endParaRPr>
          </a:p>
          <a:p>
            <a:pPr>
              <a:lnSpc>
                <a:spcPct val="160000"/>
              </a:lnSpc>
            </a:pPr>
            <a:r>
              <a:rPr lang="en-US" altLang="zh-CN" sz="2400" dirty="0">
                <a:solidFill>
                  <a:srgbClr val="121212"/>
                </a:solidFill>
                <a:latin typeface="-apple-system"/>
              </a:rPr>
              <a:t>(2)</a:t>
            </a:r>
            <a:r>
              <a:rPr lang="zh-CN" altLang="en-US" sz="2400" dirty="0">
                <a:solidFill>
                  <a:srgbClr val="121212"/>
                </a:solidFill>
                <a:latin typeface="-apple-system"/>
              </a:rPr>
              <a:t>多项式核函数</a:t>
            </a:r>
            <a:r>
              <a:rPr lang="en-US" altLang="zh-CN" sz="2400" dirty="0">
                <a:solidFill>
                  <a:srgbClr val="121212"/>
                </a:solidFill>
                <a:latin typeface="-apple-system"/>
              </a:rPr>
              <a:t>K(</a:t>
            </a:r>
            <a:r>
              <a:rPr lang="en-US" altLang="zh-CN" sz="2400" dirty="0" err="1">
                <a:solidFill>
                  <a:srgbClr val="121212"/>
                </a:solidFill>
                <a:latin typeface="-apple-system"/>
              </a:rPr>
              <a:t>x,y</a:t>
            </a:r>
            <a:r>
              <a:rPr lang="en-US" altLang="zh-CN" sz="2400" dirty="0">
                <a:solidFill>
                  <a:srgbClr val="121212"/>
                </a:solidFill>
                <a:latin typeface="-apple-system"/>
              </a:rPr>
              <a:t>)=[(</a:t>
            </a:r>
            <a:r>
              <a:rPr lang="en-US" altLang="zh-CN" sz="2400" dirty="0" err="1">
                <a:solidFill>
                  <a:srgbClr val="121212"/>
                </a:solidFill>
                <a:latin typeface="-apple-system"/>
              </a:rPr>
              <a:t>x·y</a:t>
            </a:r>
            <a:r>
              <a:rPr lang="en-US" altLang="zh-CN" sz="2400" dirty="0">
                <a:solidFill>
                  <a:srgbClr val="121212"/>
                </a:solidFill>
                <a:latin typeface="-apple-system"/>
              </a:rPr>
              <a:t>)+1]d</a:t>
            </a:r>
            <a:r>
              <a:rPr lang="zh-CN" altLang="en-US" sz="2400" dirty="0">
                <a:solidFill>
                  <a:srgbClr val="121212"/>
                </a:solidFill>
                <a:latin typeface="-apple-system"/>
              </a:rPr>
              <a:t>； </a:t>
            </a:r>
            <a:endParaRPr lang="zh-CN" altLang="en-US" sz="2400" dirty="0">
              <a:solidFill>
                <a:srgbClr val="121212"/>
              </a:solidFill>
              <a:latin typeface="-apple-system"/>
            </a:endParaRPr>
          </a:p>
          <a:p>
            <a:pPr>
              <a:lnSpc>
                <a:spcPct val="160000"/>
              </a:lnSpc>
            </a:pPr>
            <a:r>
              <a:rPr lang="en-US" altLang="zh-CN" sz="2400" dirty="0">
                <a:solidFill>
                  <a:srgbClr val="121212"/>
                </a:solidFill>
                <a:latin typeface="-apple-system"/>
              </a:rPr>
              <a:t>(3)</a:t>
            </a:r>
            <a:r>
              <a:rPr lang="zh-CN" altLang="en-US" sz="2400" dirty="0">
                <a:solidFill>
                  <a:srgbClr val="121212"/>
                </a:solidFill>
                <a:latin typeface="-apple-system"/>
              </a:rPr>
              <a:t>径向基函数</a:t>
            </a:r>
            <a:r>
              <a:rPr lang="en-US" altLang="zh-CN" sz="2400" dirty="0">
                <a:solidFill>
                  <a:srgbClr val="121212"/>
                </a:solidFill>
                <a:latin typeface="-apple-system"/>
              </a:rPr>
              <a:t>K(</a:t>
            </a:r>
            <a:r>
              <a:rPr lang="en-US" altLang="zh-CN" sz="2400" dirty="0" err="1">
                <a:solidFill>
                  <a:srgbClr val="121212"/>
                </a:solidFill>
                <a:latin typeface="-apple-system"/>
              </a:rPr>
              <a:t>x,y</a:t>
            </a:r>
            <a:r>
              <a:rPr lang="en-US" altLang="zh-CN" sz="2400" dirty="0">
                <a:solidFill>
                  <a:srgbClr val="121212"/>
                </a:solidFill>
                <a:latin typeface="-apple-system"/>
              </a:rPr>
              <a:t>)=exp(-|x-y|^2/d^2) </a:t>
            </a:r>
            <a:r>
              <a:rPr lang="zh-CN" altLang="en-US" sz="2400" dirty="0">
                <a:solidFill>
                  <a:srgbClr val="121212"/>
                </a:solidFill>
                <a:latin typeface="-apple-system"/>
              </a:rPr>
              <a:t>　　</a:t>
            </a:r>
            <a:endParaRPr lang="zh-CN" altLang="en-US" sz="2400" dirty="0">
              <a:solidFill>
                <a:srgbClr val="121212"/>
              </a:solidFill>
              <a:latin typeface="-apple-system"/>
            </a:endParaRPr>
          </a:p>
          <a:p>
            <a:pPr>
              <a:lnSpc>
                <a:spcPct val="160000"/>
              </a:lnSpc>
            </a:pPr>
            <a:r>
              <a:rPr lang="en-US" altLang="zh-CN" sz="2400" dirty="0">
                <a:solidFill>
                  <a:srgbClr val="121212"/>
                </a:solidFill>
                <a:latin typeface="-apple-system"/>
              </a:rPr>
              <a:t>(4)</a:t>
            </a:r>
            <a:r>
              <a:rPr lang="zh-CN" altLang="en-US" sz="2400" dirty="0">
                <a:solidFill>
                  <a:srgbClr val="121212"/>
                </a:solidFill>
                <a:latin typeface="-apple-system"/>
              </a:rPr>
              <a:t>二层神经网络核函数</a:t>
            </a:r>
            <a:r>
              <a:rPr lang="en-US" altLang="zh-CN" sz="2400" dirty="0">
                <a:solidFill>
                  <a:srgbClr val="121212"/>
                </a:solidFill>
                <a:latin typeface="-apple-system"/>
              </a:rPr>
              <a:t>K(</a:t>
            </a:r>
            <a:r>
              <a:rPr lang="en-US" altLang="zh-CN" sz="2400" dirty="0" err="1">
                <a:solidFill>
                  <a:srgbClr val="121212"/>
                </a:solidFill>
                <a:latin typeface="-apple-system"/>
              </a:rPr>
              <a:t>x,y</a:t>
            </a:r>
            <a:r>
              <a:rPr lang="en-US" altLang="zh-CN" sz="2400" dirty="0">
                <a:solidFill>
                  <a:srgbClr val="121212"/>
                </a:solidFill>
                <a:latin typeface="-apple-system"/>
              </a:rPr>
              <a:t>)=tanh(a(</a:t>
            </a:r>
            <a:r>
              <a:rPr lang="en-US" altLang="zh-CN" sz="2400" dirty="0" err="1">
                <a:solidFill>
                  <a:srgbClr val="121212"/>
                </a:solidFill>
                <a:latin typeface="-apple-system"/>
              </a:rPr>
              <a:t>x·y</a:t>
            </a:r>
            <a:r>
              <a:rPr lang="en-US" altLang="zh-CN" sz="2400" dirty="0">
                <a:solidFill>
                  <a:srgbClr val="121212"/>
                </a:solidFill>
                <a:latin typeface="-apple-system"/>
              </a:rPr>
              <a:t>)+b)</a:t>
            </a:r>
            <a:r>
              <a:rPr lang="zh-CN" altLang="en-US" sz="2400" dirty="0">
                <a:solidFill>
                  <a:srgbClr val="121212"/>
                </a:solidFill>
                <a:latin typeface="-apple-system"/>
              </a:rPr>
              <a:t>．   </a:t>
            </a:r>
            <a:endParaRPr lang="zh-CN" altLang="en-US" sz="2400" dirty="0">
              <a:solidFill>
                <a:srgbClr val="121212"/>
              </a:solidFill>
              <a:latin typeface="-apple-system"/>
            </a:endParaRPr>
          </a:p>
          <a:p>
            <a:pPr>
              <a:lnSpc>
                <a:spcPct val="90000"/>
              </a:lnSpc>
              <a:buFont typeface="Wingdings" panose="05000000000000000000" pitchFamily="2" charset="2"/>
              <a:buNone/>
            </a:pPr>
            <a:endParaRPr lang="zh-CN" altLang="en-US" sz="2400" dirty="0">
              <a:ea typeface="宋体" pitchFamily="2" charset="-122"/>
            </a:endParaRPr>
          </a:p>
          <a:p>
            <a:pPr>
              <a:lnSpc>
                <a:spcPct val="90000"/>
              </a:lnSpc>
              <a:buFont typeface="Wingdings" panose="05000000000000000000" pitchFamily="2" charset="2"/>
              <a:buNone/>
            </a:pPr>
            <a:r>
              <a:rPr lang="zh-CN" altLang="en-US" sz="2400" dirty="0">
                <a:ea typeface="宋体" pitchFamily="2" charset="-122"/>
              </a:rPr>
              <a:t>小结</a:t>
            </a:r>
            <a:r>
              <a:rPr lang="en-US" altLang="zh-CN" sz="2400" dirty="0">
                <a:ea typeface="宋体" pitchFamily="2" charset="-122"/>
              </a:rPr>
              <a:t>:</a:t>
            </a:r>
            <a:endParaRPr lang="en-US" altLang="zh-CN" sz="2400" dirty="0">
              <a:ea typeface="宋体" pitchFamily="2" charset="-122"/>
            </a:endParaRPr>
          </a:p>
          <a:p>
            <a:pPr>
              <a:lnSpc>
                <a:spcPct val="90000"/>
              </a:lnSpc>
              <a:buFont typeface="Wingdings" panose="05000000000000000000" pitchFamily="2" charset="2"/>
              <a:buNone/>
            </a:pPr>
            <a:r>
              <a:rPr lang="zh-CN" altLang="en-US" sz="2400" dirty="0">
                <a:ea typeface="宋体" pitchFamily="2" charset="-122"/>
              </a:rPr>
              <a:t>  </a:t>
            </a:r>
            <a:r>
              <a:rPr lang="en-US" altLang="zh-CN" sz="2400" dirty="0">
                <a:ea typeface="宋体" pitchFamily="2" charset="-122"/>
              </a:rPr>
              <a:t>1. </a:t>
            </a:r>
            <a:r>
              <a:rPr lang="zh-CN" altLang="en-US" sz="2400" dirty="0">
                <a:ea typeface="宋体" pitchFamily="2" charset="-122"/>
              </a:rPr>
              <a:t>只要选用适当的核函数，我们就可以得到高维空间的分类函数。</a:t>
            </a:r>
            <a:endParaRPr lang="zh-CN" altLang="en-US" sz="2400" dirty="0">
              <a:ea typeface="宋体" pitchFamily="2" charset="-122"/>
            </a:endParaRPr>
          </a:p>
          <a:p>
            <a:pPr>
              <a:lnSpc>
                <a:spcPct val="90000"/>
              </a:lnSpc>
              <a:buFont typeface="Wingdings" panose="05000000000000000000" pitchFamily="2" charset="2"/>
              <a:buNone/>
            </a:pPr>
            <a:r>
              <a:rPr lang="zh-CN" altLang="en-US" sz="2400" dirty="0">
                <a:ea typeface="宋体" pitchFamily="2" charset="-122"/>
              </a:rPr>
              <a:t>  </a:t>
            </a:r>
            <a:r>
              <a:rPr lang="en-US" altLang="zh-CN" sz="2400" dirty="0">
                <a:ea typeface="宋体" pitchFamily="2" charset="-122"/>
              </a:rPr>
              <a:t>2. </a:t>
            </a:r>
            <a:r>
              <a:rPr lang="zh-CN" altLang="en-US" sz="2400" dirty="0">
                <a:ea typeface="宋体" pitchFamily="2" charset="-122"/>
              </a:rPr>
              <a:t>在</a:t>
            </a:r>
            <a:r>
              <a:rPr lang="en-US" altLang="zh-CN" sz="2400" dirty="0">
                <a:ea typeface="宋体" pitchFamily="2" charset="-122"/>
              </a:rPr>
              <a:t>SVM</a:t>
            </a:r>
            <a:r>
              <a:rPr lang="zh-CN" altLang="en-US" sz="2400" dirty="0">
                <a:ea typeface="宋体" pitchFamily="2" charset="-122"/>
              </a:rPr>
              <a:t>理论中，采用不同的核函数将导致不同的</a:t>
            </a:r>
            <a:r>
              <a:rPr lang="en-US" altLang="zh-CN" sz="2400" dirty="0">
                <a:ea typeface="宋体" pitchFamily="2" charset="-122"/>
              </a:rPr>
              <a:t>SVM</a:t>
            </a:r>
            <a:r>
              <a:rPr lang="zh-CN" altLang="en-US" sz="2400" dirty="0">
                <a:ea typeface="宋体" pitchFamily="2" charset="-122"/>
              </a:rPr>
              <a:t>算法 </a:t>
            </a:r>
            <a:endParaRPr lang="zh-CN" altLang="en-US" sz="2400" dirty="0">
              <a:ea typeface="宋体" pitchFamily="2" charset="-122"/>
            </a:endParaRPr>
          </a:p>
          <a:p>
            <a:pPr>
              <a:lnSpc>
                <a:spcPct val="90000"/>
              </a:lnSpc>
              <a:buFont typeface="Wingdings" panose="05000000000000000000" pitchFamily="2" charset="2"/>
              <a:buNone/>
            </a:pPr>
            <a:r>
              <a:rPr lang="zh-CN" altLang="en-US" sz="2400" dirty="0">
                <a:ea typeface="宋体" pitchFamily="2" charset="-122"/>
              </a:rPr>
              <a:t>   </a:t>
            </a:r>
            <a:endParaRPr lang="en-US" altLang="zh-CN" sz="2400" dirty="0">
              <a:ea typeface="宋体" pitchFamily="2" charset="-122"/>
            </a:endParaRPr>
          </a:p>
        </p:txBody>
      </p:sp>
    </p:spTree>
  </p:cSld>
  <p:clrMapOvr>
    <a:overrideClrMapping bg1="lt1" tx1="dk1" bg2="lt2" tx2="dk2" accent1="accent1" accent2="accent2" accent3="accent3" accent4="accent4" accent5="accent5" accent6="accent6" hlink="hlink" folHlink="folHlink"/>
  </p:clrMapOvr>
  <p:transition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300355" y="241935"/>
            <a:ext cx="8534400" cy="685800"/>
          </a:xfrm>
        </p:spPr>
        <p:txBody>
          <a:bodyPr vert="horz" wrap="square" lIns="91440" tIns="45720" rIns="91440" bIns="45720" numCol="1" anchor="b" anchorCtr="0" compatLnSpc="1"/>
          <a:lstStyle/>
          <a:p>
            <a:r>
              <a:rPr lang="en-US" altLang="zh-CN"/>
              <a:t>LIBSVM</a:t>
            </a:r>
            <a:r>
              <a:rPr lang="zh-CN" altLang="en-US"/>
              <a:t>介绍</a:t>
            </a:r>
            <a:endParaRPr lang="zh-CN" altLang="en-US"/>
          </a:p>
        </p:txBody>
      </p:sp>
      <p:sp>
        <p:nvSpPr>
          <p:cNvPr id="67587" name="Rectangle 3"/>
          <p:cNvSpPr>
            <a:spLocks noGrp="1" noChangeArrowheads="1"/>
          </p:cNvSpPr>
          <p:nvPr>
            <p:ph idx="1"/>
          </p:nvPr>
        </p:nvSpPr>
        <p:spPr>
          <a:xfrm>
            <a:off x="228600" y="967740"/>
            <a:ext cx="8574088" cy="5715000"/>
          </a:xfrm>
        </p:spPr>
        <p:txBody>
          <a:bodyPr vert="horz" wrap="square" lIns="91440" tIns="45720" rIns="91440" bIns="45720" numCol="1" anchor="t" anchorCtr="0" compatLnSpc="1"/>
          <a:lstStyle/>
          <a:p>
            <a:r>
              <a:rPr lang="en-US" altLang="zh-CN"/>
              <a:t>LIBSVM</a:t>
            </a:r>
            <a:r>
              <a:rPr lang="zh-CN" altLang="en-US"/>
              <a:t>是台湾大学林智仁教授</a:t>
            </a:r>
            <a:r>
              <a:rPr lang="en-US" altLang="zh-CN"/>
              <a:t>2001</a:t>
            </a:r>
            <a:r>
              <a:rPr lang="zh-CN" altLang="en-US"/>
              <a:t>年开发的一套支持向量机的库，运算速度快，可以很方便的对数据做分类或回归。</a:t>
            </a:r>
            <a:endParaRPr lang="zh-CN" altLang="en-US"/>
          </a:p>
          <a:p>
            <a:r>
              <a:rPr lang="zh-CN" altLang="en-US"/>
              <a:t>由于</a:t>
            </a:r>
            <a:r>
              <a:rPr lang="en-US" altLang="zh-CN"/>
              <a:t>LIBSVM</a:t>
            </a:r>
            <a:r>
              <a:rPr lang="zh-CN" altLang="en-US"/>
              <a:t>程序小，运用灵活，输入参数少，并且是开源的，易于扩展，因此成为目前国内应用最多的</a:t>
            </a:r>
            <a:r>
              <a:rPr lang="en-US" altLang="zh-CN"/>
              <a:t>SVM</a:t>
            </a:r>
            <a:r>
              <a:rPr lang="zh-CN" altLang="en-US"/>
              <a:t>的库。 </a:t>
            </a:r>
            <a:endParaRPr lang="zh-CN" altLang="en-US"/>
          </a:p>
          <a:p>
            <a:endParaRPr lang="zh-CN" altLang="en-US"/>
          </a:p>
          <a:p>
            <a:r>
              <a:rPr lang="zh-CN" altLang="en-US">
                <a:solidFill>
                  <a:srgbClr val="FF0000"/>
                </a:solidFill>
              </a:rPr>
              <a:t>LIBSVM -- A Library for Support Vector Machines</a:t>
            </a:r>
            <a:endParaRPr lang="zh-CN" altLang="en-US">
              <a:solidFill>
                <a:srgbClr val="FF0000"/>
              </a:solidFill>
            </a:endParaRPr>
          </a:p>
          <a:p>
            <a:r>
              <a:rPr lang="zh-CN" altLang="en-US">
                <a:solidFill>
                  <a:srgbClr val="FF0000"/>
                </a:solidFill>
              </a:rPr>
              <a:t>http://www.csie.ntu.edu.tw/~cjlin/libsvm/</a:t>
            </a:r>
            <a:endParaRPr lang="zh-CN" altLang="en-US">
              <a:solidFill>
                <a:srgbClr val="FF0000"/>
              </a:solidFill>
            </a:endParaRPr>
          </a:p>
          <a:p>
            <a:endParaRPr lang="zh-CN" altLang="en-US"/>
          </a:p>
          <a:p>
            <a:pPr marL="0" indent="0">
              <a:buNone/>
            </a:pPr>
            <a:r>
              <a:rPr lang="zh-CN" altLang="en-US"/>
              <a:t>参考资料：</a:t>
            </a:r>
            <a:endParaRPr lang="zh-CN" altLang="en-US"/>
          </a:p>
          <a:p>
            <a:pPr algn="l">
              <a:spcBef>
                <a:spcPts val="750"/>
              </a:spcBef>
              <a:buClrTx/>
              <a:buSzTx/>
              <a:buChar char="•"/>
            </a:pPr>
            <a:r>
              <a:rPr lang="zh-CN" altLang="en-US">
                <a:sym typeface="+mn-ea"/>
              </a:rPr>
              <a:t>Introduction to Support Vector Machine.</a:t>
            </a:r>
            <a:endParaRPr lang="zh-CN" altLang="en-US"/>
          </a:p>
          <a:p>
            <a:pPr algn="l">
              <a:spcBef>
                <a:spcPts val="750"/>
              </a:spcBef>
              <a:buClrTx/>
              <a:buSzTx/>
              <a:buChar char="•"/>
            </a:pPr>
            <a:r>
              <a:rPr lang="zh-CN" altLang="en-US">
                <a:sym typeface="+mn-ea"/>
              </a:rPr>
              <a:t>Vapnik V N. 著，张学工译. </a:t>
            </a:r>
            <a:r>
              <a:rPr lang="zh-CN" altLang="en-US">
                <a:solidFill>
                  <a:srgbClr val="FF0000"/>
                </a:solidFill>
                <a:sym typeface="+mn-ea"/>
              </a:rPr>
              <a:t>统计学习理论</a:t>
            </a:r>
            <a:r>
              <a:rPr lang="zh-CN" altLang="en-US">
                <a:sym typeface="+mn-ea"/>
              </a:rPr>
              <a:t>.人民邮电出版社.</a:t>
            </a:r>
            <a:endParaRPr lang="zh-CN" altLang="en-US"/>
          </a:p>
          <a:p>
            <a:pPr algn="l">
              <a:spcBef>
                <a:spcPts val="750"/>
              </a:spcBef>
              <a:buClrTx/>
              <a:buSzTx/>
              <a:buChar char="•"/>
            </a:pPr>
            <a:r>
              <a:rPr lang="zh-CN" altLang="en-US">
                <a:sym typeface="+mn-ea"/>
              </a:rPr>
              <a:t>支持向量机. 自动化学报, 2000年第1期.</a:t>
            </a:r>
            <a:endParaRPr lang="zh-CN" altLang="en-US"/>
          </a:p>
          <a:p>
            <a:pPr algn="l">
              <a:spcBef>
                <a:spcPts val="750"/>
              </a:spcBef>
              <a:buClrTx/>
              <a:buSzTx/>
              <a:buChar char="•"/>
            </a:pPr>
            <a:r>
              <a:rPr lang="zh-CN" altLang="en-US">
                <a:sym typeface="+mn-ea"/>
              </a:rPr>
              <a:t>Vapnik V N. The Nature of Statistical Learning Theory, NY: Springer-Verlag, 1995（中译本：张学工译.《</a:t>
            </a:r>
            <a:r>
              <a:rPr lang="zh-CN" altLang="en-US">
                <a:solidFill>
                  <a:srgbClr val="FF0000"/>
                </a:solidFill>
                <a:sym typeface="+mn-ea"/>
              </a:rPr>
              <a:t>统计学习理论的本质</a:t>
            </a:r>
            <a:r>
              <a:rPr lang="zh-CN" altLang="en-US">
                <a:sym typeface="+mn-ea"/>
              </a:rPr>
              <a:t>》.清华大学出版社,2000）</a:t>
            </a:r>
            <a:endParaRPr lang="zh-CN" altLang="en-US"/>
          </a:p>
          <a:p>
            <a:pPr marL="342900" indent="-342900">
              <a:spcBef>
                <a:spcPct val="20000"/>
              </a:spcBef>
              <a:buClr>
                <a:schemeClr val="bg2"/>
              </a:buClr>
              <a:buSzPct val="75000"/>
              <a:buFont typeface="Wingdings" panose="05000000000000000000" pitchFamily="2" charset="2"/>
              <a:buChar char="n"/>
            </a:pPr>
            <a:endParaRPr lang="en-US" altLang="zh-CN">
              <a:latin typeface="Times New Roman" panose="02020603050405020304" charset="0"/>
              <a:ea typeface="楷体_GB2312" pitchFamily="49" charset="-122"/>
            </a:endParaRPr>
          </a:p>
          <a:p>
            <a:pPr marL="342900" indent="-342900">
              <a:spcBef>
                <a:spcPct val="20000"/>
              </a:spcBef>
              <a:buClr>
                <a:schemeClr val="tx2"/>
              </a:buClr>
              <a:buSzPct val="90000"/>
              <a:buFont typeface="Symbol" panose="05050102010706020507" charset="2"/>
            </a:pPr>
            <a:endParaRPr lang="en-US" altLang="zh-CN">
              <a:latin typeface="Times New Roman" panose="02020603050405020304" charset="0"/>
              <a:ea typeface="楷体_GB2312" pitchFamily="49" charset="-122"/>
            </a:endParaRPr>
          </a:p>
          <a:p>
            <a:endParaRPr lang="zh-CN" altLang="en-US"/>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91185"/>
          </a:xfrm>
        </p:spPr>
        <p:txBody>
          <a:bodyPr>
            <a:normAutofit/>
          </a:bodyPr>
          <a:lstStyle/>
          <a:p>
            <a:r>
              <a:rPr lang="zh-CN" altLang="en-US">
                <a:sym typeface="+mn-ea"/>
              </a:rPr>
              <a:t>svm使用的一般步骤</a:t>
            </a:r>
            <a:endParaRPr lang="zh-CN" altLang="en-US"/>
          </a:p>
        </p:txBody>
      </p:sp>
      <p:sp>
        <p:nvSpPr>
          <p:cNvPr id="3" name="内容占位符 2"/>
          <p:cNvSpPr>
            <a:spLocks noGrp="1"/>
          </p:cNvSpPr>
          <p:nvPr>
            <p:ph idx="1"/>
          </p:nvPr>
        </p:nvSpPr>
        <p:spPr>
          <a:xfrm>
            <a:off x="628650" y="1093470"/>
            <a:ext cx="7886700" cy="5083810"/>
          </a:xfrm>
        </p:spPr>
        <p:txBody>
          <a:bodyPr>
            <a:normAutofit/>
          </a:bodyPr>
          <a:lstStyle/>
          <a:p>
            <a:pPr marL="0" indent="0">
              <a:lnSpc>
                <a:spcPct val="130000"/>
              </a:lnSpc>
              <a:buNone/>
            </a:pPr>
            <a:r>
              <a:rPr lang="zh-CN" altLang="en-US"/>
              <a:t>LIBSVM 使用的一般步骤是：</a:t>
            </a:r>
            <a:endParaRPr lang="zh-CN" altLang="en-US"/>
          </a:p>
          <a:p>
            <a:pPr marL="0" indent="0">
              <a:lnSpc>
                <a:spcPct val="130000"/>
              </a:lnSpc>
              <a:buNone/>
            </a:pPr>
            <a:r>
              <a:rPr lang="zh-CN" altLang="en-US"/>
              <a:t>1）准备数据集，转化为 LIBSVM支持的数据格式 ：</a:t>
            </a:r>
            <a:endParaRPr lang="zh-CN" altLang="en-US"/>
          </a:p>
          <a:p>
            <a:pPr marL="0" indent="0">
              <a:lnSpc>
                <a:spcPct val="130000"/>
              </a:lnSpc>
              <a:buNone/>
            </a:pPr>
            <a:r>
              <a:rPr lang="zh-CN" altLang="en-US"/>
              <a:t>[label] [index1]:[value1] [index2]:[value2] ...</a:t>
            </a:r>
            <a:endParaRPr lang="zh-CN" altLang="en-US"/>
          </a:p>
          <a:p>
            <a:pPr marL="0" indent="0">
              <a:lnSpc>
                <a:spcPct val="130000"/>
              </a:lnSpc>
              <a:buNone/>
            </a:pPr>
            <a:r>
              <a:rPr lang="zh-CN" altLang="en-US">
                <a:solidFill>
                  <a:srgbClr val="FF0000"/>
                </a:solidFill>
              </a:rPr>
              <a:t>即 [l类别标号] [特征1]:[特征值] [特征2]:[特征值] ..</a:t>
            </a:r>
            <a:r>
              <a:rPr lang="zh-CN" altLang="en-US"/>
              <a:t>.</a:t>
            </a:r>
            <a:endParaRPr lang="zh-CN" altLang="en-US"/>
          </a:p>
          <a:p>
            <a:pPr marL="0" indent="0">
              <a:lnSpc>
                <a:spcPct val="130000"/>
              </a:lnSpc>
              <a:buNone/>
            </a:pPr>
            <a:r>
              <a:rPr lang="zh-CN" altLang="en-US"/>
              <a:t>2）对数据进行简单的缩放操作（scale）；</a:t>
            </a:r>
            <a:endParaRPr lang="zh-CN" altLang="en-US"/>
          </a:p>
          <a:p>
            <a:pPr marL="0" indent="0">
              <a:lnSpc>
                <a:spcPct val="130000"/>
              </a:lnSpc>
              <a:buNone/>
            </a:pPr>
            <a:r>
              <a:rPr lang="zh-CN" altLang="en-US"/>
              <a:t>3）考虑选用核函数（通常选取径函数，程序默认）；</a:t>
            </a:r>
            <a:endParaRPr lang="zh-CN" altLang="en-US"/>
          </a:p>
          <a:p>
            <a:pPr marL="0" indent="0">
              <a:lnSpc>
                <a:spcPct val="130000"/>
              </a:lnSpc>
              <a:buNone/>
            </a:pPr>
            <a:r>
              <a:rPr lang="zh-CN" altLang="en-US"/>
              <a:t>4）采用交叉验证，选择最佳参数C与g ；</a:t>
            </a:r>
            <a:endParaRPr lang="zh-CN" altLang="en-US"/>
          </a:p>
          <a:p>
            <a:pPr marL="0" indent="0">
              <a:lnSpc>
                <a:spcPct val="130000"/>
              </a:lnSpc>
              <a:buNone/>
            </a:pPr>
            <a:r>
              <a:rPr lang="zh-CN" altLang="en-US"/>
              <a:t>5）用得到的最佳参数C与g 对整个训练集进行训练得到SVM模型；</a:t>
            </a:r>
            <a:endParaRPr lang="zh-CN" altLang="en-US"/>
          </a:p>
          <a:p>
            <a:pPr marL="0" indent="0">
              <a:lnSpc>
                <a:spcPct val="130000"/>
              </a:lnSpc>
              <a:buNone/>
            </a:pPr>
            <a:r>
              <a:rPr lang="zh-CN" altLang="en-US"/>
              <a:t>6）用得到的SVM模型进行测试</a:t>
            </a:r>
            <a:endParaRPr lang="zh-CN" altLang="en-US"/>
          </a:p>
        </p:txBody>
      </p:sp>
    </p:spTree>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08016" y="764704"/>
            <a:ext cx="5153496" cy="4496162"/>
          </a:xfrm>
          <a:prstGeom prst="rect">
            <a:avLst/>
          </a:prstGeom>
          <a:noFill/>
          <a:extLst>
            <a:ext uri="{909E8E84-426E-40DD-AFC4-6F175D3DCCD1}">
              <a14:hiddenFill xmlns:a14="http://schemas.microsoft.com/office/drawing/2010/main">
                <a:solidFill>
                  <a:srgbClr val="FFFFFF"/>
                </a:solidFill>
              </a14:hiddenFill>
            </a:ext>
          </a:extLst>
        </p:spPr>
      </p:pic>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015" y="915713"/>
            <a:ext cx="3132110" cy="96372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4124" y="1830291"/>
            <a:ext cx="4053820" cy="1323439"/>
          </a:xfrm>
          <a:prstGeom prst="rect">
            <a:avLst/>
          </a:prstGeom>
          <a:noFill/>
        </p:spPr>
        <p:txBody>
          <a:bodyPr wrap="square">
            <a:spAutoFit/>
          </a:bodyPr>
          <a:lstStyle/>
          <a:p>
            <a:r>
              <a:rPr lang="en-US" altLang="zh-CN" sz="2000" b="0" i="0" dirty="0">
                <a:solidFill>
                  <a:srgbClr val="121212"/>
                </a:solidFill>
                <a:effectLst/>
                <a:latin typeface="-apple-system"/>
              </a:rPr>
              <a:t>1:</a:t>
            </a:r>
            <a:r>
              <a:rPr lang="zh-CN" altLang="en-US" sz="2000" b="0" i="0" dirty="0">
                <a:solidFill>
                  <a:srgbClr val="121212"/>
                </a:solidFill>
                <a:effectLst/>
                <a:latin typeface="-apple-system"/>
              </a:rPr>
              <a:t> 想找出最大的</a:t>
            </a:r>
            <a:r>
              <a:rPr lang="en-GB" altLang="zh-CN" sz="2000" b="0" i="0" dirty="0">
                <a:solidFill>
                  <a:srgbClr val="121212"/>
                </a:solidFill>
                <a:effectLst/>
                <a:latin typeface="-apple-system"/>
              </a:rPr>
              <a:t>P(C|X)</a:t>
            </a:r>
            <a:r>
              <a:rPr lang="zh-CN" altLang="en-GB" sz="2000" b="0" i="0" dirty="0">
                <a:solidFill>
                  <a:srgbClr val="121212"/>
                </a:solidFill>
                <a:effectLst/>
                <a:latin typeface="-apple-system"/>
              </a:rPr>
              <a:t>，</a:t>
            </a:r>
            <a:r>
              <a:rPr lang="zh-CN" altLang="en-US" sz="2000" b="0" i="0" dirty="0">
                <a:solidFill>
                  <a:srgbClr val="121212"/>
                </a:solidFill>
                <a:effectLst/>
                <a:latin typeface="-apple-system"/>
              </a:rPr>
              <a:t>只要找出最大的</a:t>
            </a:r>
            <a:r>
              <a:rPr lang="en-GB" altLang="zh-CN" sz="2000" b="0" i="0" dirty="0">
                <a:solidFill>
                  <a:srgbClr val="121212"/>
                </a:solidFill>
                <a:effectLst/>
                <a:latin typeface="-apple-system"/>
              </a:rPr>
              <a:t>P(X|C)P(C)</a:t>
            </a:r>
            <a:r>
              <a:rPr lang="zh-CN" altLang="en-US" sz="2000" b="0" i="0" dirty="0">
                <a:solidFill>
                  <a:srgbClr val="121212"/>
                </a:solidFill>
                <a:effectLst/>
                <a:latin typeface="-apple-system"/>
              </a:rPr>
              <a:t>即可，因为</a:t>
            </a:r>
            <a:r>
              <a:rPr lang="en-GB" altLang="zh-CN" sz="2000" b="0" i="0" dirty="0">
                <a:solidFill>
                  <a:srgbClr val="121212"/>
                </a:solidFill>
                <a:effectLst/>
                <a:latin typeface="-apple-system"/>
              </a:rPr>
              <a:t>P(X)</a:t>
            </a:r>
            <a:r>
              <a:rPr lang="zh-CN" altLang="en-US" sz="2000" b="0" i="0" dirty="0">
                <a:solidFill>
                  <a:srgbClr val="121212"/>
                </a:solidFill>
                <a:effectLst/>
                <a:latin typeface="-apple-system"/>
              </a:rPr>
              <a:t>对所有类为常数，这便是朴素贝叶斯分类的基础</a:t>
            </a:r>
            <a:endParaRPr lang="zh-CN" altLang="en-US" sz="2000" dirty="0"/>
          </a:p>
        </p:txBody>
      </p:sp>
      <p:sp>
        <p:nvSpPr>
          <p:cNvPr id="6" name="文本框 5"/>
          <p:cNvSpPr txBox="1"/>
          <p:nvPr/>
        </p:nvSpPr>
        <p:spPr>
          <a:xfrm>
            <a:off x="64552" y="3284984"/>
            <a:ext cx="3893036" cy="707886"/>
          </a:xfrm>
          <a:prstGeom prst="rect">
            <a:avLst/>
          </a:prstGeom>
          <a:noFill/>
        </p:spPr>
        <p:txBody>
          <a:bodyPr wrap="square">
            <a:spAutoFit/>
          </a:bodyPr>
          <a:lstStyle/>
          <a:p>
            <a:r>
              <a:rPr lang="en-US" altLang="zh-CN" sz="2000" dirty="0">
                <a:solidFill>
                  <a:srgbClr val="121212"/>
                </a:solidFill>
                <a:latin typeface="-apple-system"/>
              </a:rPr>
              <a:t>2:</a:t>
            </a:r>
            <a:r>
              <a:rPr lang="en-GB" altLang="zh-CN" sz="2000" dirty="0">
                <a:solidFill>
                  <a:srgbClr val="121212"/>
                </a:solidFill>
                <a:latin typeface="-apple-system"/>
              </a:rPr>
              <a:t>P(C=</a:t>
            </a:r>
            <a:r>
              <a:rPr lang="en-GB" altLang="zh-CN" sz="2000" dirty="0" err="1">
                <a:solidFill>
                  <a:srgbClr val="121212"/>
                </a:solidFill>
                <a:latin typeface="-apple-system"/>
              </a:rPr>
              <a:t>i</a:t>
            </a:r>
            <a:r>
              <a:rPr lang="en-GB" altLang="zh-CN" sz="2000" dirty="0">
                <a:solidFill>
                  <a:srgbClr val="121212"/>
                </a:solidFill>
                <a:latin typeface="-apple-system"/>
              </a:rPr>
              <a:t>) = Si/S</a:t>
            </a:r>
            <a:r>
              <a:rPr lang="zh-CN" altLang="en-GB" sz="2000" dirty="0">
                <a:solidFill>
                  <a:srgbClr val="121212"/>
                </a:solidFill>
                <a:latin typeface="-apple-system"/>
              </a:rPr>
              <a:t>，</a:t>
            </a:r>
            <a:r>
              <a:rPr lang="en-GB" altLang="zh-CN" sz="2000" dirty="0">
                <a:solidFill>
                  <a:srgbClr val="121212"/>
                </a:solidFill>
                <a:latin typeface="-apple-system"/>
              </a:rPr>
              <a:t>Si </a:t>
            </a:r>
            <a:r>
              <a:rPr lang="zh-CN" altLang="en-US" sz="2000" dirty="0">
                <a:solidFill>
                  <a:srgbClr val="121212"/>
                </a:solidFill>
                <a:latin typeface="-apple-system"/>
              </a:rPr>
              <a:t>是类</a:t>
            </a:r>
            <a:r>
              <a:rPr lang="en-GB" altLang="zh-CN" sz="2000" dirty="0">
                <a:solidFill>
                  <a:srgbClr val="121212"/>
                </a:solidFill>
                <a:latin typeface="-apple-system"/>
              </a:rPr>
              <a:t>Ci </a:t>
            </a:r>
            <a:r>
              <a:rPr lang="zh-CN" altLang="en-US" sz="2000" dirty="0">
                <a:solidFill>
                  <a:srgbClr val="121212"/>
                </a:solidFill>
                <a:latin typeface="-apple-system"/>
              </a:rPr>
              <a:t>中的训练样本数，</a:t>
            </a:r>
            <a:r>
              <a:rPr lang="en-GB" altLang="zh-CN" sz="2000" dirty="0">
                <a:solidFill>
                  <a:srgbClr val="121212"/>
                </a:solidFill>
                <a:latin typeface="-apple-system"/>
              </a:rPr>
              <a:t>S </a:t>
            </a:r>
            <a:r>
              <a:rPr lang="zh-CN" altLang="en-US" sz="2000" dirty="0">
                <a:solidFill>
                  <a:srgbClr val="121212"/>
                </a:solidFill>
                <a:latin typeface="-apple-system"/>
              </a:rPr>
              <a:t>是训练样本总数；</a:t>
            </a:r>
            <a:endParaRPr lang="zh-CN" altLang="en-US" sz="2000" dirty="0">
              <a:solidFill>
                <a:srgbClr val="121212"/>
              </a:solidFill>
              <a:latin typeface="-apple-system"/>
            </a:endParaRPr>
          </a:p>
        </p:txBody>
      </p:sp>
      <p:sp>
        <p:nvSpPr>
          <p:cNvPr id="10" name="文本框 9"/>
          <p:cNvSpPr txBox="1"/>
          <p:nvPr/>
        </p:nvSpPr>
        <p:spPr>
          <a:xfrm>
            <a:off x="82476" y="4100297"/>
            <a:ext cx="3985468" cy="2566857"/>
          </a:xfrm>
          <a:prstGeom prst="rect">
            <a:avLst/>
          </a:prstGeom>
          <a:noFill/>
        </p:spPr>
        <p:txBody>
          <a:bodyPr wrap="square">
            <a:spAutoFit/>
          </a:bodyPr>
          <a:lstStyle/>
          <a:p>
            <a:r>
              <a:rPr lang="en-US" altLang="zh-CN" sz="2000" dirty="0">
                <a:solidFill>
                  <a:srgbClr val="121212"/>
                </a:solidFill>
                <a:latin typeface="-apple-system"/>
              </a:rPr>
              <a:t>3:</a:t>
            </a:r>
            <a:r>
              <a:rPr lang="en-GB" altLang="zh-CN" sz="2000" dirty="0">
                <a:solidFill>
                  <a:srgbClr val="121212"/>
                </a:solidFill>
                <a:latin typeface="-apple-system"/>
              </a:rPr>
              <a:t>P(X|C=</a:t>
            </a:r>
            <a:r>
              <a:rPr lang="en-GB" altLang="zh-CN" sz="2000" dirty="0" err="1">
                <a:solidFill>
                  <a:srgbClr val="121212"/>
                </a:solidFill>
                <a:latin typeface="-apple-system"/>
              </a:rPr>
              <a:t>i</a:t>
            </a:r>
            <a:r>
              <a:rPr lang="en-GB" altLang="zh-CN" sz="2000" dirty="0">
                <a:solidFill>
                  <a:srgbClr val="121212"/>
                </a:solidFill>
                <a:latin typeface="-apple-system"/>
              </a:rPr>
              <a:t>) </a:t>
            </a:r>
            <a:r>
              <a:rPr lang="zh-CN" altLang="en-US" sz="2000" dirty="0">
                <a:solidFill>
                  <a:srgbClr val="121212"/>
                </a:solidFill>
                <a:latin typeface="-apple-system"/>
              </a:rPr>
              <a:t>的计算会涉及到很多属性变量，这里可以做“属性值互相条件独立”的假定，即属性间不存在依赖关系：</a:t>
            </a:r>
            <a:endParaRPr lang="en-US" altLang="zh-CN" sz="2000" dirty="0">
              <a:solidFill>
                <a:srgbClr val="121212"/>
              </a:solidFill>
              <a:latin typeface="-apple-system"/>
            </a:endParaRPr>
          </a:p>
          <a:p>
            <a:pPr algn="l"/>
            <a:r>
              <a:rPr lang="en-GB" altLang="zh-CN" sz="2000" b="0" i="0" dirty="0">
                <a:solidFill>
                  <a:srgbClr val="121212"/>
                </a:solidFill>
                <a:effectLst/>
                <a:latin typeface="-apple-system"/>
              </a:rPr>
              <a:t>P(X1,X2,X3|C=</a:t>
            </a:r>
            <a:r>
              <a:rPr lang="en-GB" altLang="zh-CN" sz="2000" b="0" i="0" dirty="0" err="1">
                <a:solidFill>
                  <a:srgbClr val="121212"/>
                </a:solidFill>
                <a:effectLst/>
                <a:latin typeface="-apple-system"/>
              </a:rPr>
              <a:t>i</a:t>
            </a:r>
            <a:r>
              <a:rPr lang="en-GB" altLang="zh-CN" sz="2000" b="0" i="0" dirty="0">
                <a:solidFill>
                  <a:srgbClr val="121212"/>
                </a:solidFill>
                <a:effectLst/>
                <a:latin typeface="-apple-system"/>
              </a:rPr>
              <a:t>)= P(X1|C=</a:t>
            </a:r>
            <a:r>
              <a:rPr lang="en-GB" altLang="zh-CN" sz="2000" b="0" i="0" dirty="0" err="1">
                <a:solidFill>
                  <a:srgbClr val="121212"/>
                </a:solidFill>
                <a:effectLst/>
                <a:latin typeface="-apple-system"/>
              </a:rPr>
              <a:t>i</a:t>
            </a:r>
            <a:r>
              <a:rPr lang="en-GB" altLang="zh-CN" sz="2000" b="0" i="0" dirty="0">
                <a:solidFill>
                  <a:srgbClr val="121212"/>
                </a:solidFill>
                <a:effectLst/>
                <a:latin typeface="-apple-system"/>
              </a:rPr>
              <a:t>)*P(X1|C=</a:t>
            </a:r>
            <a:r>
              <a:rPr lang="en-GB" altLang="zh-CN" sz="2000" b="0" i="0" dirty="0" err="1">
                <a:solidFill>
                  <a:srgbClr val="121212"/>
                </a:solidFill>
                <a:effectLst/>
                <a:latin typeface="-apple-system"/>
              </a:rPr>
              <a:t>i</a:t>
            </a:r>
            <a:r>
              <a:rPr lang="en-GB" altLang="zh-CN" sz="2000" b="0" i="0" dirty="0">
                <a:solidFill>
                  <a:srgbClr val="121212"/>
                </a:solidFill>
                <a:effectLst/>
                <a:latin typeface="-apple-system"/>
              </a:rPr>
              <a:t>)*P(X1|C=</a:t>
            </a:r>
            <a:r>
              <a:rPr lang="en-GB" altLang="zh-CN" sz="2000" b="0" i="0" dirty="0" err="1">
                <a:solidFill>
                  <a:srgbClr val="121212"/>
                </a:solidFill>
                <a:effectLst/>
                <a:latin typeface="-apple-system"/>
              </a:rPr>
              <a:t>i</a:t>
            </a:r>
            <a:r>
              <a:rPr lang="en-GB" altLang="zh-CN" sz="2000" b="0" i="0" dirty="0">
                <a:solidFill>
                  <a:srgbClr val="121212"/>
                </a:solidFill>
                <a:effectLst/>
                <a:latin typeface="-apple-system"/>
              </a:rPr>
              <a:t>)</a:t>
            </a:r>
            <a:endParaRPr lang="en-GB" altLang="zh-CN" sz="2000" b="0" i="0" dirty="0">
              <a:solidFill>
                <a:srgbClr val="121212"/>
              </a:solidFill>
              <a:effectLst/>
              <a:latin typeface="-apple-system"/>
            </a:endParaRPr>
          </a:p>
          <a:p>
            <a:br>
              <a:rPr lang="en-GB" altLang="zh-CN" sz="1400" dirty="0"/>
            </a:br>
            <a:endParaRPr lang="zh-CN" altLang="en-US" sz="2000" dirty="0">
              <a:solidFill>
                <a:srgbClr val="121212"/>
              </a:solidFill>
              <a:latin typeface="-apple-system"/>
            </a:endParaRP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idx="1"/>
          </p:nvPr>
        </p:nvSpPr>
        <p:spPr>
          <a:xfrm>
            <a:off x="679450" y="1295400"/>
            <a:ext cx="7854950" cy="4114800"/>
          </a:xfrm>
        </p:spPr>
        <p:txBody>
          <a:bodyPr vert="horz" wrap="square" lIns="91440" tIns="45720" rIns="91440" bIns="45720" numCol="1" anchor="t" anchorCtr="0" compatLnSpc="1">
            <a:noAutofit/>
          </a:bodyPr>
          <a:lstStyle/>
          <a:p>
            <a:pPr>
              <a:lnSpc>
                <a:spcPct val="150000"/>
              </a:lnSpc>
              <a:buFont typeface="Wingdings" panose="05000000000000000000" pitchFamily="2" charset="2"/>
              <a:buNone/>
            </a:pPr>
            <a:r>
              <a:rPr lang="en-US" altLang="zh-CN"/>
              <a:t>    SVM </a:t>
            </a:r>
            <a:r>
              <a:rPr lang="zh-CN" altLang="en-US"/>
              <a:t>在分类、函数模拟等领域中的作用越来越明显。</a:t>
            </a:r>
            <a:endParaRPr lang="zh-CN" altLang="en-US"/>
          </a:p>
          <a:p>
            <a:pPr>
              <a:lnSpc>
                <a:spcPct val="150000"/>
              </a:lnSpc>
              <a:buFont typeface="Wingdings" panose="05000000000000000000" pitchFamily="2" charset="2"/>
              <a:buNone/>
            </a:pPr>
            <a:r>
              <a:rPr lang="zh-CN" altLang="en-US"/>
              <a:t>（</a:t>
            </a:r>
            <a:r>
              <a:rPr lang="en-US" altLang="zh-CN"/>
              <a:t>1</a:t>
            </a:r>
            <a:r>
              <a:rPr lang="zh-CN" altLang="en-US"/>
              <a:t>）</a:t>
            </a:r>
            <a:r>
              <a:rPr lang="zh-CN" altLang="en-US">
                <a:solidFill>
                  <a:srgbClr val="0070C0"/>
                </a:solidFill>
              </a:rPr>
              <a:t>核函数的选定非常关键</a:t>
            </a:r>
            <a:r>
              <a:rPr lang="zh-CN" altLang="en-US"/>
              <a:t>，它的选择好坏直接影响到算法的实现与效果。</a:t>
            </a:r>
            <a:endParaRPr lang="zh-CN" altLang="en-US"/>
          </a:p>
          <a:p>
            <a:pPr>
              <a:lnSpc>
                <a:spcPct val="150000"/>
              </a:lnSpc>
              <a:buFont typeface="Wingdings" panose="05000000000000000000" pitchFamily="2" charset="2"/>
              <a:buNone/>
            </a:pPr>
            <a:r>
              <a:rPr lang="zh-CN" altLang="en-US"/>
              <a:t>（</a:t>
            </a:r>
            <a:r>
              <a:rPr lang="en-US" altLang="zh-CN"/>
              <a:t>2</a:t>
            </a:r>
            <a:r>
              <a:rPr lang="zh-CN" altLang="en-US"/>
              <a:t>）</a:t>
            </a:r>
            <a:r>
              <a:rPr lang="en-US" altLang="zh-CN"/>
              <a:t>SVM </a:t>
            </a:r>
            <a:r>
              <a:rPr lang="zh-CN" altLang="en-US"/>
              <a:t>分类器的设计依赖于少量的支持向量，</a:t>
            </a:r>
            <a:r>
              <a:rPr lang="zh-CN" altLang="en-US">
                <a:solidFill>
                  <a:srgbClr val="0070C0"/>
                </a:solidFill>
              </a:rPr>
              <a:t>使得分类效果受噪声的影响非常大</a:t>
            </a:r>
            <a:r>
              <a:rPr lang="zh-CN" altLang="en-US"/>
              <a:t>。</a:t>
            </a:r>
            <a:endParaRPr lang="zh-CN" altLang="en-US"/>
          </a:p>
          <a:p>
            <a:pPr>
              <a:lnSpc>
                <a:spcPct val="150000"/>
              </a:lnSpc>
              <a:buFont typeface="Wingdings" panose="05000000000000000000" pitchFamily="2" charset="2"/>
              <a:buNone/>
            </a:pPr>
            <a:r>
              <a:rPr lang="zh-CN" altLang="en-US"/>
              <a:t>（</a:t>
            </a:r>
            <a:r>
              <a:rPr lang="en-US" altLang="zh-CN"/>
              <a:t>3</a:t>
            </a:r>
            <a:r>
              <a:rPr lang="zh-CN" altLang="en-US"/>
              <a:t>）</a:t>
            </a:r>
            <a:r>
              <a:rPr lang="en-US" altLang="zh-CN"/>
              <a:t>SVM </a:t>
            </a:r>
            <a:r>
              <a:rPr lang="zh-CN" altLang="en-US"/>
              <a:t>的</a:t>
            </a:r>
            <a:r>
              <a:rPr lang="zh-CN" altLang="en-US">
                <a:solidFill>
                  <a:srgbClr val="0070C0"/>
                </a:solidFill>
              </a:rPr>
              <a:t>计算速度较慢</a:t>
            </a:r>
            <a:r>
              <a:rPr lang="zh-CN" altLang="en-US"/>
              <a:t>，尤其是训练样本很大时，传统的求解优化方法难以满足实时性要求；尽管如此，支持向量机</a:t>
            </a:r>
            <a:r>
              <a:rPr lang="zh-CN" altLang="en-US">
                <a:solidFill>
                  <a:srgbClr val="C00000"/>
                </a:solidFill>
              </a:rPr>
              <a:t>较强的分类性能和适应性能</a:t>
            </a:r>
            <a:r>
              <a:rPr lang="zh-CN" altLang="en-US"/>
              <a:t>使得这种方法能够在实际工程中发挥重要作用。</a:t>
            </a:r>
            <a:endParaRPr lang="zh-CN" altLang="en-US"/>
          </a:p>
        </p:txBody>
      </p:sp>
      <p:sp>
        <p:nvSpPr>
          <p:cNvPr id="2" name="标题 1"/>
          <p:cNvSpPr>
            <a:spLocks noGrp="1"/>
          </p:cNvSpPr>
          <p:nvPr>
            <p:ph type="title"/>
          </p:nvPr>
        </p:nvSpPr>
        <p:spPr>
          <a:xfrm>
            <a:off x="628650" y="-304800"/>
            <a:ext cx="7886700" cy="1325563"/>
          </a:xfrm>
        </p:spPr>
        <p:txBody>
          <a:bodyPr/>
          <a:lstStyle/>
          <a:p>
            <a:r>
              <a:rPr lang="zh-CN" altLang="en-US"/>
              <a:t>小结</a:t>
            </a:r>
            <a:endParaRPr lang="zh-CN" altLang="en-US"/>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Rot="1"/>
          </p:cNvSpPr>
          <p:nvPr>
            <p:ph type="subTitle" idx="1"/>
          </p:nvPr>
        </p:nvSpPr>
        <p:spPr>
          <a:xfrm>
            <a:off x="279400" y="1075055"/>
            <a:ext cx="8244840" cy="5298440"/>
          </a:xfrm>
          <a:solidFill>
            <a:schemeClr val="bg1">
              <a:alpha val="100000"/>
            </a:schemeClr>
          </a:solidFill>
        </p:spPr>
        <p:txBody>
          <a:bodyPr vert="horz" wrap="square" lIns="91440" tIns="45720" rIns="91440" bIns="45720" anchor="t">
            <a:normAutofit fontScale="87500" lnSpcReduction="20000"/>
          </a:bodyPr>
          <a:lstStyle/>
          <a:p>
            <a:pPr marL="400050" lvl="1" indent="0" algn="l">
              <a:lnSpc>
                <a:spcPct val="150000"/>
              </a:lnSpc>
              <a:buNone/>
            </a:pPr>
            <a:r>
              <a:rPr lang="en-US" altLang="zh-CN" sz="2800" dirty="0"/>
              <a:t>       K-</a:t>
            </a:r>
            <a:r>
              <a:rPr lang="zh-CN" altLang="en-US" sz="2800" dirty="0"/>
              <a:t>近邻（</a:t>
            </a:r>
            <a:r>
              <a:rPr lang="en-US" altLang="zh-CN" sz="2800" dirty="0"/>
              <a:t>K-NN</a:t>
            </a:r>
            <a:r>
              <a:rPr lang="zh-CN" altLang="en-US" sz="2800" dirty="0"/>
              <a:t>）分类是</a:t>
            </a:r>
            <a:r>
              <a:rPr lang="zh-CN" altLang="en-US" sz="2800" dirty="0">
                <a:solidFill>
                  <a:srgbClr val="0066FF"/>
                </a:solidFill>
              </a:rPr>
              <a:t>基于范例</a:t>
            </a:r>
            <a:r>
              <a:rPr lang="zh-CN" altLang="en-US" sz="2800" dirty="0"/>
              <a:t>的分类方法，它的基本思想是：给定待分类样本后，考虑在训练样本集中与该待分类样本距离最近（最相似）的</a:t>
            </a:r>
            <a:r>
              <a:rPr lang="en-US" altLang="zh-CN" sz="2800" dirty="0"/>
              <a:t>K </a:t>
            </a:r>
            <a:r>
              <a:rPr lang="zh-CN" altLang="en-US" sz="2800" dirty="0"/>
              <a:t>个样本，根据这</a:t>
            </a:r>
            <a:r>
              <a:rPr lang="en-US" altLang="zh-CN" sz="2800" dirty="0"/>
              <a:t>K </a:t>
            </a:r>
            <a:r>
              <a:rPr lang="zh-CN" altLang="en-US" sz="2800" dirty="0"/>
              <a:t>个样本中大多数样本所属的类别判定待分类样本的类别。</a:t>
            </a:r>
            <a:endParaRPr lang="zh-CN" altLang="en-US" sz="2800" dirty="0"/>
          </a:p>
          <a:p>
            <a:pPr marL="400050" lvl="1" indent="0" algn="l">
              <a:lnSpc>
                <a:spcPct val="150000"/>
              </a:lnSpc>
              <a:buNone/>
            </a:pPr>
            <a:r>
              <a:rPr lang="zh-CN" altLang="en-US" sz="2800" dirty="0"/>
              <a:t>它的特例是</a:t>
            </a:r>
            <a:r>
              <a:rPr lang="en-US" altLang="zh-CN" sz="2800" dirty="0"/>
              <a:t>1- NN</a:t>
            </a:r>
            <a:r>
              <a:rPr lang="zh-CN" altLang="en-US" sz="2800" dirty="0"/>
              <a:t>，即分类时选出待分类样本的最近邻，并以此最近邻的类标记来判断样本的类。</a:t>
            </a:r>
            <a:endParaRPr lang="zh-CN" altLang="en-US" sz="2800" dirty="0"/>
          </a:p>
          <a:p>
            <a:pPr marL="400050" lvl="1" indent="0" algn="l">
              <a:lnSpc>
                <a:spcPct val="150000"/>
              </a:lnSpc>
              <a:buNone/>
            </a:pPr>
            <a:r>
              <a:rPr lang="en-US" altLang="zh-CN" sz="2800" dirty="0"/>
              <a:t>       K-NN</a:t>
            </a:r>
            <a:r>
              <a:rPr lang="zh-CN" altLang="en-US" sz="2800" dirty="0"/>
              <a:t>算法的优</a:t>
            </a:r>
            <a:r>
              <a:rPr lang="zh-CN" altLang="en-US" sz="2800" dirty="0">
                <a:solidFill>
                  <a:srgbClr val="FF0000"/>
                </a:solidFill>
              </a:rPr>
              <a:t>点在于它有较高的精确程度</a:t>
            </a:r>
            <a:r>
              <a:rPr lang="zh-CN" altLang="en-US" sz="2800" dirty="0"/>
              <a:t>，研究表明，</a:t>
            </a:r>
            <a:r>
              <a:rPr lang="en-US" altLang="zh-CN" sz="2800" dirty="0"/>
              <a:t>K-NN</a:t>
            </a:r>
            <a:r>
              <a:rPr lang="zh-CN" altLang="en-US" sz="2800" dirty="0"/>
              <a:t>的分类效果要明显好于朴素贝叶斯分类、决策树分类。</a:t>
            </a:r>
            <a:endParaRPr lang="zh-CN" altLang="en-US" sz="2800" dirty="0"/>
          </a:p>
          <a:p>
            <a:pPr marL="400050" lvl="1" indent="0" algn="l">
              <a:lnSpc>
                <a:spcPct val="150000"/>
              </a:lnSpc>
              <a:buNone/>
            </a:pPr>
            <a:r>
              <a:rPr lang="en-US" altLang="zh-CN" sz="2800" dirty="0">
                <a:solidFill>
                  <a:srgbClr val="FF0000"/>
                </a:solidFill>
              </a:rPr>
              <a:t>     “</a:t>
            </a:r>
            <a:r>
              <a:rPr lang="zh-CN" altLang="en-US" sz="2800" dirty="0">
                <a:solidFill>
                  <a:srgbClr val="FF0000"/>
                </a:solidFill>
              </a:rPr>
              <a:t>近朱者赤，近墨者黑</a:t>
            </a:r>
            <a:r>
              <a:rPr lang="en-US" altLang="zh-CN" sz="2800" dirty="0">
                <a:solidFill>
                  <a:srgbClr val="FF0000"/>
                </a:solidFill>
              </a:rPr>
              <a:t>”</a:t>
            </a:r>
            <a:endParaRPr lang="en-US" altLang="zh-CN" sz="2800" dirty="0">
              <a:solidFill>
                <a:srgbClr val="FF0000"/>
              </a:solidFill>
            </a:endParaRPr>
          </a:p>
        </p:txBody>
      </p:sp>
      <p:sp>
        <p:nvSpPr>
          <p:cNvPr id="3" name="文本框 2"/>
          <p:cNvSpPr txBox="1"/>
          <p:nvPr/>
        </p:nvSpPr>
        <p:spPr>
          <a:xfrm>
            <a:off x="494665" y="231140"/>
            <a:ext cx="2415540" cy="521970"/>
          </a:xfrm>
          <a:prstGeom prst="rect">
            <a:avLst/>
          </a:prstGeom>
          <a:noFill/>
        </p:spPr>
        <p:txBody>
          <a:bodyPr wrap="none" rtlCol="0" anchor="t">
            <a:spAutoFit/>
          </a:bodyPr>
          <a:lstStyle/>
          <a:p>
            <a:r>
              <a:rPr lang="en-US" altLang="zh-CN" dirty="0">
                <a:solidFill>
                  <a:srgbClr val="0066FF"/>
                </a:solidFill>
                <a:sym typeface="+mn-ea"/>
              </a:rPr>
              <a:t> K-</a:t>
            </a:r>
            <a:r>
              <a:rPr lang="zh-CN" altLang="en-US" dirty="0">
                <a:solidFill>
                  <a:srgbClr val="0066FF"/>
                </a:solidFill>
                <a:sym typeface="+mn-ea"/>
              </a:rPr>
              <a:t>最近邻分类</a:t>
            </a:r>
            <a:endParaRPr lang="zh-CN" altLang="en-US"/>
          </a:p>
        </p:txBody>
      </p:sp>
    </p:spTree>
  </p:cSld>
  <p:clrMapOvr>
    <a:masterClrMapping/>
  </p:clrMapOvr>
  <p:transition advClick="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Rot="1"/>
          </p:cNvSpPr>
          <p:nvPr>
            <p:ph type="subTitle" idx="1"/>
          </p:nvPr>
        </p:nvSpPr>
        <p:spPr>
          <a:xfrm>
            <a:off x="179512" y="981710"/>
            <a:ext cx="8568952" cy="3199765"/>
          </a:xfrm>
          <a:solidFill>
            <a:schemeClr val="bg1">
              <a:alpha val="100000"/>
            </a:schemeClr>
          </a:solidFill>
        </p:spPr>
        <p:txBody>
          <a:bodyPr vert="horz" wrap="square" lIns="91440" tIns="45720" rIns="91440" bIns="45720" anchor="t">
            <a:noAutofit/>
          </a:bodyPr>
          <a:lstStyle/>
          <a:p>
            <a:pPr marL="400050" lvl="1" indent="0" algn="l">
              <a:lnSpc>
                <a:spcPct val="150000"/>
              </a:lnSpc>
              <a:buNone/>
            </a:pPr>
            <a:r>
              <a:rPr lang="en-US" altLang="zh-CN" sz="2000" dirty="0"/>
              <a:t>k</a:t>
            </a:r>
            <a:r>
              <a:rPr lang="zh-CN" altLang="en-US" sz="2000" dirty="0"/>
              <a:t>最近邻分类的算法步骤如下：</a:t>
            </a:r>
            <a:endParaRPr lang="zh-CN" altLang="en-US" sz="2000" dirty="0"/>
          </a:p>
          <a:p>
            <a:pPr marL="400050" lvl="1" indent="0" algn="l">
              <a:lnSpc>
                <a:spcPct val="150000"/>
              </a:lnSpc>
              <a:buNone/>
            </a:pPr>
            <a:r>
              <a:rPr lang="zh-CN" altLang="en-US" sz="2000" dirty="0"/>
              <a:t>一、以向量空间模型的形式描述各训练样本。</a:t>
            </a:r>
            <a:endParaRPr lang="zh-CN" altLang="en-US" sz="2000" dirty="0"/>
          </a:p>
          <a:p>
            <a:pPr marL="400050" lvl="1" indent="0" algn="l">
              <a:lnSpc>
                <a:spcPct val="150000"/>
              </a:lnSpc>
              <a:buNone/>
            </a:pPr>
            <a:r>
              <a:rPr lang="zh-CN" altLang="en-US" sz="2000" dirty="0"/>
              <a:t>二、在全部训练样本集中</a:t>
            </a:r>
            <a:r>
              <a:rPr lang="en-US" altLang="zh-CN" sz="2000" dirty="0">
                <a:solidFill>
                  <a:srgbClr val="FF0000"/>
                </a:solidFill>
              </a:rPr>
              <a:t>选出</a:t>
            </a:r>
            <a:r>
              <a:rPr lang="en-US" altLang="zh-CN" sz="2000" dirty="0">
                <a:solidFill>
                  <a:srgbClr val="000000"/>
                </a:solidFill>
              </a:rPr>
              <a:t>与</a:t>
            </a:r>
            <a:r>
              <a:rPr lang="zh-CN" altLang="en-US" sz="2000" dirty="0">
                <a:solidFill>
                  <a:srgbClr val="FF0000"/>
                </a:solidFill>
              </a:rPr>
              <a:t>待分类样本最相似的</a:t>
            </a:r>
            <a:r>
              <a:rPr lang="en-US" altLang="zh-CN" sz="2000" dirty="0">
                <a:solidFill>
                  <a:srgbClr val="FF0000"/>
                </a:solidFill>
              </a:rPr>
              <a:t>K</a:t>
            </a:r>
            <a:r>
              <a:rPr lang="zh-CN" altLang="en-US" sz="2000" dirty="0">
                <a:solidFill>
                  <a:srgbClr val="FF0000"/>
                </a:solidFill>
              </a:rPr>
              <a:t>个样本</a:t>
            </a:r>
            <a:r>
              <a:rPr lang="zh-CN" altLang="en-US" sz="2000" dirty="0"/>
              <a:t>。</a:t>
            </a:r>
            <a:r>
              <a:rPr lang="en-US" altLang="zh-CN" sz="2000" dirty="0"/>
              <a:t>K</a:t>
            </a:r>
            <a:r>
              <a:rPr lang="zh-CN" altLang="en-US" sz="2000" dirty="0"/>
              <a:t>值的确定目前没有很好的方法，一般采用先定一个</a:t>
            </a:r>
            <a:r>
              <a:rPr lang="en-US" altLang="zh-CN" sz="2000" dirty="0"/>
              <a:t>100</a:t>
            </a:r>
            <a:r>
              <a:rPr lang="zh-CN" altLang="en-US" sz="2000" dirty="0"/>
              <a:t>左右的初始值，然后再调整。</a:t>
            </a:r>
            <a:endParaRPr lang="zh-CN" altLang="en-US" sz="2000" dirty="0"/>
          </a:p>
          <a:p>
            <a:pPr marL="400050" lvl="1" indent="0" algn="l">
              <a:lnSpc>
                <a:spcPct val="150000"/>
              </a:lnSpc>
              <a:buNone/>
            </a:pPr>
            <a:r>
              <a:rPr lang="zh-CN" altLang="en-US" sz="2000" dirty="0"/>
              <a:t>三、将待分类样本标记为其</a:t>
            </a:r>
            <a:r>
              <a:rPr lang="en-US" altLang="zh-CN" sz="2000" dirty="0"/>
              <a:t>K</a:t>
            </a:r>
            <a:r>
              <a:rPr lang="zh-CN" altLang="en-US" sz="2000" dirty="0"/>
              <a:t>个邻居中所属最多的那个类别中。</a:t>
            </a:r>
            <a:endParaRPr lang="en-US" altLang="zh-CN" sz="2000" dirty="0"/>
          </a:p>
          <a:p>
            <a:pPr marL="400050" lvl="1" indent="0" algn="l">
              <a:lnSpc>
                <a:spcPct val="150000"/>
              </a:lnSpc>
              <a:buNone/>
            </a:pPr>
            <a:endParaRPr lang="en-US" altLang="zh-CN" sz="2000" dirty="0"/>
          </a:p>
        </p:txBody>
      </p:sp>
      <p:graphicFrame>
        <p:nvGraphicFramePr>
          <p:cNvPr id="91138" name="Object 3"/>
          <p:cNvGraphicFramePr>
            <a:graphicFrameLocks noChangeAspect="1"/>
          </p:cNvGraphicFramePr>
          <p:nvPr/>
        </p:nvGraphicFramePr>
        <p:xfrm>
          <a:off x="6313642" y="4006686"/>
          <a:ext cx="2632942" cy="2281883"/>
        </p:xfrm>
        <a:graphic>
          <a:graphicData uri="http://schemas.openxmlformats.org/presentationml/2006/ole">
            <mc:AlternateContent xmlns:mc="http://schemas.openxmlformats.org/markup-compatibility/2006">
              <mc:Choice xmlns:v="urn:schemas-microsoft-com:vml" Requires="v">
                <p:oleObj spid="_x0000_s2" name="" r:id="rId1" imgW="4052570" imgH="3477260" progId="Excel.Sheet.8">
                  <p:embed/>
                </p:oleObj>
              </mc:Choice>
              <mc:Fallback>
                <p:oleObj name="" r:id="rId1" imgW="4052570" imgH="3477260" progId="Excel.Sheet.8">
                  <p:embed/>
                  <p:pic>
                    <p:nvPicPr>
                      <p:cNvPr id="0" name="图片 3099"/>
                      <p:cNvPicPr/>
                      <p:nvPr/>
                    </p:nvPicPr>
                    <p:blipFill>
                      <a:blip r:embed="rId2"/>
                      <a:stretch>
                        <a:fillRect/>
                      </a:stretch>
                    </p:blipFill>
                    <p:spPr>
                      <a:xfrm>
                        <a:off x="6313642" y="4006686"/>
                        <a:ext cx="2632942" cy="2281883"/>
                      </a:xfrm>
                      <a:prstGeom prst="rect">
                        <a:avLst/>
                      </a:prstGeom>
                      <a:noFill/>
                      <a:ln w="38100">
                        <a:noFill/>
                        <a:miter/>
                      </a:ln>
                    </p:spPr>
                  </p:pic>
                </p:oleObj>
              </mc:Fallback>
            </mc:AlternateContent>
          </a:graphicData>
        </a:graphic>
      </p:graphicFrame>
      <p:sp>
        <p:nvSpPr>
          <p:cNvPr id="91139" name="椭圆 1"/>
          <p:cNvSpPr/>
          <p:nvPr/>
        </p:nvSpPr>
        <p:spPr>
          <a:xfrm>
            <a:off x="7613015" y="5012690"/>
            <a:ext cx="773113" cy="863600"/>
          </a:xfrm>
          <a:prstGeom prst="ellipse">
            <a:avLst/>
          </a:prstGeom>
          <a:noFill/>
          <a:ln w="9525" cap="flat" cmpd="sng">
            <a:solidFill>
              <a:srgbClr val="FF0000"/>
            </a:solidFill>
            <a:prstDash val="solid"/>
            <a:headEnd type="none" w="med" len="med"/>
            <a:tailEnd type="none" w="med" len="med"/>
          </a:ln>
          <a:effectLst>
            <a:outerShdw dist="23000" dir="5400000" rotWithShape="0">
              <a:srgbClr val="808080">
                <a:alpha val="34999"/>
              </a:srgbClr>
            </a:outerShdw>
          </a:effectLst>
        </p:spPr>
        <p:txBody>
          <a:bodyPr anchor="ctr"/>
          <a:lstStyle/>
          <a:p>
            <a:pPr algn="ctr"/>
            <a:endParaRPr lang="zh-CN" altLang="en-US" dirty="0">
              <a:solidFill>
                <a:srgbClr val="FFFFFF"/>
              </a:solidFill>
              <a:latin typeface="Arial" panose="020B0604020202090204" pitchFamily="34" charset="0"/>
            </a:endParaRPr>
          </a:p>
        </p:txBody>
      </p:sp>
      <p:sp>
        <p:nvSpPr>
          <p:cNvPr id="91141" name="文本框 5"/>
          <p:cNvSpPr txBox="1"/>
          <p:nvPr/>
        </p:nvSpPr>
        <p:spPr>
          <a:xfrm>
            <a:off x="611560" y="4181475"/>
            <a:ext cx="2736850" cy="461963"/>
          </a:xfrm>
          <a:prstGeom prst="rect">
            <a:avLst/>
          </a:prstGeom>
          <a:noFill/>
          <a:ln w="9525">
            <a:noFill/>
          </a:ln>
        </p:spPr>
        <p:txBody>
          <a:bodyPr>
            <a:spAutoFit/>
          </a:bodyPr>
          <a:lstStyle/>
          <a:p>
            <a:r>
              <a:rPr lang="zh-CN" altLang="en-US" sz="2400" dirty="0">
                <a:latin typeface="Arial" panose="020B0604020202090204" pitchFamily="34" charset="0"/>
              </a:rPr>
              <a:t>欧氏距离：</a:t>
            </a:r>
            <a:endParaRPr lang="zh-CN" altLang="en-US" sz="2400" dirty="0">
              <a:latin typeface="Arial" panose="020B0604020202090204" pitchFamily="34" charset="0"/>
            </a:endParaRPr>
          </a:p>
        </p:txBody>
      </p:sp>
      <p:sp>
        <p:nvSpPr>
          <p:cNvPr id="91142" name="文本框 7"/>
          <p:cNvSpPr txBox="1"/>
          <p:nvPr/>
        </p:nvSpPr>
        <p:spPr>
          <a:xfrm>
            <a:off x="7811135" y="5147628"/>
            <a:ext cx="2447925" cy="583565"/>
          </a:xfrm>
          <a:prstGeom prst="rect">
            <a:avLst/>
          </a:prstGeom>
          <a:noFill/>
          <a:ln w="9525">
            <a:noFill/>
          </a:ln>
        </p:spPr>
        <p:txBody>
          <a:bodyPr>
            <a:spAutoFit/>
          </a:bodyPr>
          <a:lstStyle/>
          <a:p>
            <a:pPr marL="457200" indent="-457200">
              <a:buClr>
                <a:srgbClr val="00B050"/>
              </a:buClr>
              <a:buFont typeface="Arial" panose="020B0604020202090204" pitchFamily="34" charset="0"/>
              <a:buChar char="•"/>
            </a:pPr>
            <a:r>
              <a:rPr lang="en-US" altLang="zh-CN" sz="3200" dirty="0">
                <a:solidFill>
                  <a:srgbClr val="FF0000"/>
                </a:solidFill>
                <a:latin typeface="Arial" panose="020B0604020202090204" pitchFamily="34" charset="0"/>
              </a:rPr>
              <a:t>            </a:t>
            </a:r>
            <a:endParaRPr lang="en-US" altLang="zh-CN" sz="3200" dirty="0">
              <a:solidFill>
                <a:srgbClr val="FF0000"/>
              </a:solidFill>
              <a:latin typeface="Arial" panose="020B0604020202090204" pitchFamily="34" charset="0"/>
            </a:endParaRPr>
          </a:p>
        </p:txBody>
      </p:sp>
      <p:sp>
        <p:nvSpPr>
          <p:cNvPr id="3" name="文本框 2"/>
          <p:cNvSpPr txBox="1"/>
          <p:nvPr/>
        </p:nvSpPr>
        <p:spPr>
          <a:xfrm>
            <a:off x="494665" y="231140"/>
            <a:ext cx="2415540" cy="521970"/>
          </a:xfrm>
          <a:prstGeom prst="rect">
            <a:avLst/>
          </a:prstGeom>
          <a:noFill/>
        </p:spPr>
        <p:txBody>
          <a:bodyPr wrap="none" rtlCol="0" anchor="t">
            <a:spAutoFit/>
          </a:bodyPr>
          <a:lstStyle/>
          <a:p>
            <a:r>
              <a:rPr lang="en-US" altLang="zh-CN" dirty="0">
                <a:solidFill>
                  <a:srgbClr val="0066FF"/>
                </a:solidFill>
                <a:sym typeface="+mn-ea"/>
              </a:rPr>
              <a:t> K-</a:t>
            </a:r>
            <a:r>
              <a:rPr lang="zh-CN" altLang="en-US" dirty="0">
                <a:solidFill>
                  <a:srgbClr val="0066FF"/>
                </a:solidFill>
                <a:sym typeface="+mn-ea"/>
              </a:rPr>
              <a:t>最近邻分类</a:t>
            </a:r>
            <a:endParaRPr lang="zh-CN" altLang="en-US"/>
          </a:p>
        </p:txBody>
      </p:sp>
      <p:pic>
        <p:nvPicPr>
          <p:cNvPr id="101" name="图片 100"/>
          <p:cNvPicPr/>
          <p:nvPr/>
        </p:nvPicPr>
        <p:blipFill>
          <a:blip r:embed="rId3">
            <a:extLst>
              <a:ext uri="{96DAC541-7B7A-43D3-8B79-37D633B846F1}">
                <asvg:svgBlip xmlns:asvg="http://schemas.microsoft.com/office/drawing/2016/SVG/main" r:embed="rId4"/>
              </a:ext>
            </a:extLst>
          </a:blip>
          <a:stretch>
            <a:fillRect/>
          </a:stretch>
        </p:blipFill>
        <p:spPr>
          <a:xfrm>
            <a:off x="615083" y="4840531"/>
            <a:ext cx="5581650" cy="831215"/>
          </a:xfrm>
          <a:prstGeom prst="rect">
            <a:avLst/>
          </a:prstGeom>
          <a:noFill/>
        </p:spPr>
      </p:pic>
    </p:spTree>
  </p:cSld>
  <p:clrMapOvr>
    <a:masterClrMapping/>
  </p:clrMapOvr>
  <p:transition advClick="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v2-ebfed6384ecfeb1f62f20cde325f4187_1440w"/>
          <p:cNvPicPr>
            <a:picLocks noChangeAspect="1"/>
          </p:cNvPicPr>
          <p:nvPr/>
        </p:nvPicPr>
        <p:blipFill>
          <a:blip r:embed="rId1"/>
          <a:stretch>
            <a:fillRect/>
          </a:stretch>
        </p:blipFill>
        <p:spPr>
          <a:xfrm>
            <a:off x="107950" y="1196975"/>
            <a:ext cx="9144000" cy="5048250"/>
          </a:xfrm>
          <a:prstGeom prst="rect">
            <a:avLst/>
          </a:prstGeom>
        </p:spPr>
      </p:pic>
      <p:sp>
        <p:nvSpPr>
          <p:cNvPr id="5" name="文本框 4"/>
          <p:cNvSpPr txBox="1"/>
          <p:nvPr/>
        </p:nvSpPr>
        <p:spPr>
          <a:xfrm>
            <a:off x="494665" y="231140"/>
            <a:ext cx="2415540" cy="521970"/>
          </a:xfrm>
          <a:prstGeom prst="rect">
            <a:avLst/>
          </a:prstGeom>
          <a:noFill/>
        </p:spPr>
        <p:txBody>
          <a:bodyPr wrap="none" rtlCol="0" anchor="t">
            <a:spAutoFit/>
          </a:bodyPr>
          <a:lstStyle/>
          <a:p>
            <a:r>
              <a:rPr lang="en-US" altLang="zh-CN" dirty="0">
                <a:solidFill>
                  <a:srgbClr val="0066FF"/>
                </a:solidFill>
                <a:sym typeface="+mn-ea"/>
              </a:rPr>
              <a:t> K-</a:t>
            </a:r>
            <a:r>
              <a:rPr lang="zh-CN" altLang="en-US" dirty="0">
                <a:solidFill>
                  <a:srgbClr val="0066FF"/>
                </a:solidFill>
                <a:sym typeface="+mn-ea"/>
              </a:rPr>
              <a:t>最近邻分类</a:t>
            </a:r>
            <a:endParaRPr lang="zh-CN" altLang="en-US"/>
          </a:p>
        </p:txBody>
      </p:sp>
    </p:spTree>
  </p:cSld>
  <p:clrMapOvr>
    <a:masterClrMapping/>
  </p:clrMapOvr>
  <p:transition advClick="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0190906165550710"/>
          <p:cNvPicPr>
            <a:picLocks noChangeAspect="1"/>
          </p:cNvPicPr>
          <p:nvPr/>
        </p:nvPicPr>
        <p:blipFill>
          <a:blip r:embed="rId1"/>
          <a:stretch>
            <a:fillRect/>
          </a:stretch>
        </p:blipFill>
        <p:spPr>
          <a:xfrm>
            <a:off x="899795" y="1699260"/>
            <a:ext cx="4587240" cy="1231265"/>
          </a:xfrm>
          <a:prstGeom prst="rect">
            <a:avLst/>
          </a:prstGeom>
        </p:spPr>
      </p:pic>
      <p:pic>
        <p:nvPicPr>
          <p:cNvPr id="5" name="图片 4" descr="20190906165804493"/>
          <p:cNvPicPr>
            <a:picLocks noChangeAspect="1"/>
          </p:cNvPicPr>
          <p:nvPr/>
        </p:nvPicPr>
        <p:blipFill>
          <a:blip r:embed="rId2"/>
          <a:stretch>
            <a:fillRect/>
          </a:stretch>
        </p:blipFill>
        <p:spPr>
          <a:xfrm>
            <a:off x="1043940" y="3643630"/>
            <a:ext cx="5701030" cy="974725"/>
          </a:xfrm>
          <a:prstGeom prst="rect">
            <a:avLst/>
          </a:prstGeom>
        </p:spPr>
      </p:pic>
      <p:pic>
        <p:nvPicPr>
          <p:cNvPr id="6" name="图片 5" descr="20190906170846635"/>
          <p:cNvPicPr>
            <a:picLocks noChangeAspect="1"/>
          </p:cNvPicPr>
          <p:nvPr/>
        </p:nvPicPr>
        <p:blipFill>
          <a:blip r:embed="rId3"/>
          <a:stretch>
            <a:fillRect/>
          </a:stretch>
        </p:blipFill>
        <p:spPr>
          <a:xfrm>
            <a:off x="971550" y="5228590"/>
            <a:ext cx="2595880" cy="1031875"/>
          </a:xfrm>
          <a:prstGeom prst="rect">
            <a:avLst/>
          </a:prstGeom>
        </p:spPr>
      </p:pic>
      <p:sp>
        <p:nvSpPr>
          <p:cNvPr id="7" name="文本框 6"/>
          <p:cNvSpPr txBox="1"/>
          <p:nvPr/>
        </p:nvSpPr>
        <p:spPr>
          <a:xfrm>
            <a:off x="971550" y="4796155"/>
            <a:ext cx="8071485" cy="460375"/>
          </a:xfrm>
          <a:prstGeom prst="rect">
            <a:avLst/>
          </a:prstGeom>
          <a:noFill/>
        </p:spPr>
        <p:txBody>
          <a:bodyPr wrap="square" rtlCol="0" anchor="t">
            <a:spAutoFit/>
          </a:bodyPr>
          <a:lstStyle/>
          <a:p>
            <a:r>
              <a:rPr lang="zh-CN" altLang="en-US" sz="2400" b="1">
                <a:solidFill>
                  <a:srgbClr val="FF0000"/>
                </a:solidFill>
              </a:rPr>
              <a:t>曼哈顿距离</a:t>
            </a:r>
            <a:endParaRPr lang="zh-CN" altLang="en-US" sz="2400" b="1">
              <a:solidFill>
                <a:srgbClr val="FF0000"/>
              </a:solidFill>
            </a:endParaRPr>
          </a:p>
        </p:txBody>
      </p:sp>
      <p:sp>
        <p:nvSpPr>
          <p:cNvPr id="8" name="文本框 7"/>
          <p:cNvSpPr txBox="1"/>
          <p:nvPr/>
        </p:nvSpPr>
        <p:spPr>
          <a:xfrm>
            <a:off x="883285" y="2985770"/>
            <a:ext cx="7929245" cy="829945"/>
          </a:xfrm>
          <a:prstGeom prst="rect">
            <a:avLst/>
          </a:prstGeom>
          <a:noFill/>
        </p:spPr>
        <p:txBody>
          <a:bodyPr wrap="square" rtlCol="0" anchor="t">
            <a:spAutoFit/>
          </a:bodyPr>
          <a:lstStyle/>
          <a:p>
            <a:r>
              <a:rPr lang="zh-CN" altLang="en-US" sz="2400" b="1">
                <a:solidFill>
                  <a:srgbClr val="FF0000"/>
                </a:solidFill>
              </a:rPr>
              <a:t>相关系数</a:t>
            </a:r>
            <a:r>
              <a:rPr lang="zh-CN" altLang="en-US" sz="2400" b="1"/>
              <a:t>：是衡量随机变量X与Y相关程度的一种方法，相关系数的取值范围是[-1,1]</a:t>
            </a:r>
            <a:endParaRPr lang="zh-CN" altLang="en-US" sz="2400" b="1"/>
          </a:p>
        </p:txBody>
      </p:sp>
      <p:sp>
        <p:nvSpPr>
          <p:cNvPr id="9" name="文本框 8"/>
          <p:cNvSpPr txBox="1"/>
          <p:nvPr/>
        </p:nvSpPr>
        <p:spPr>
          <a:xfrm>
            <a:off x="883285" y="1120140"/>
            <a:ext cx="7566660" cy="829945"/>
          </a:xfrm>
          <a:prstGeom prst="rect">
            <a:avLst/>
          </a:prstGeom>
          <a:noFill/>
        </p:spPr>
        <p:txBody>
          <a:bodyPr wrap="square" rtlCol="0" anchor="t">
            <a:spAutoFit/>
          </a:bodyPr>
          <a:lstStyle/>
          <a:p>
            <a:r>
              <a:rPr lang="zh-CN" altLang="en-US" sz="2400" b="1">
                <a:solidFill>
                  <a:srgbClr val="FF0000"/>
                </a:solidFill>
              </a:rPr>
              <a:t>余弦值</a:t>
            </a:r>
            <a:r>
              <a:rPr lang="zh-CN" altLang="en-US" sz="2400" b="1"/>
              <a:t>：几何中，夹角余弦可用来衡量两个向量方向的差异</a:t>
            </a:r>
            <a:endParaRPr lang="zh-CN" altLang="en-US" sz="2400" b="1"/>
          </a:p>
        </p:txBody>
      </p:sp>
    </p:spTree>
  </p:cSld>
  <p:clrMapOvr>
    <a:masterClrMapping/>
  </p:clrMapOvr>
  <p:transition advClick="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28320"/>
          </a:xfrm>
        </p:spPr>
        <p:txBody>
          <a:bodyPr>
            <a:normAutofit fontScale="90000"/>
          </a:bodyPr>
          <a:lstStyle/>
          <a:p>
            <a:r>
              <a:rPr lang="zh-CN" altLang="en-US" dirty="0"/>
              <a:t>分类算法的选择</a:t>
            </a:r>
            <a:endParaRPr lang="zh-CN" altLang="en-US" dirty="0"/>
          </a:p>
        </p:txBody>
      </p:sp>
      <p:sp>
        <p:nvSpPr>
          <p:cNvPr id="3" name="内容占位符 2"/>
          <p:cNvSpPr>
            <a:spLocks noGrp="1"/>
          </p:cNvSpPr>
          <p:nvPr>
            <p:ph idx="1"/>
          </p:nvPr>
        </p:nvSpPr>
        <p:spPr>
          <a:xfrm>
            <a:off x="396240" y="908685"/>
            <a:ext cx="8350885" cy="4474845"/>
          </a:xfrm>
        </p:spPr>
        <p:txBody>
          <a:bodyPr>
            <a:noAutofit/>
          </a:bodyPr>
          <a:lstStyle/>
          <a:p>
            <a:r>
              <a:rPr lang="zh-CN" altLang="en-US" sz="1800" dirty="0">
                <a:solidFill>
                  <a:srgbClr val="FF0000"/>
                </a:solidFill>
              </a:rPr>
              <a:t>朴素贝叶斯</a:t>
            </a:r>
            <a:r>
              <a:rPr lang="zh-CN" altLang="en-US" sz="1800" dirty="0"/>
              <a:t>是生成模型，依赖属性独立性的假设和合适的先验假设，优点是直接给出预测结果概率，但是毕竟是线性模型，所以实际中效果往往不是最优的。</a:t>
            </a:r>
            <a:endParaRPr lang="zh-CN" altLang="en-US" sz="1800" dirty="0"/>
          </a:p>
          <a:p>
            <a:r>
              <a:rPr lang="zh-CN" altLang="en-US" sz="1800" dirty="0"/>
              <a:t>有研究结果表明在</a:t>
            </a:r>
            <a:r>
              <a:rPr lang="zh-CN" altLang="en-US" sz="1800" dirty="0">
                <a:solidFill>
                  <a:srgbClr val="FF0000"/>
                </a:solidFill>
              </a:rPr>
              <a:t>小样本上朴素贝叶斯表现更好</a:t>
            </a:r>
            <a:r>
              <a:rPr lang="zh-CN" altLang="en-US" sz="1800" dirty="0"/>
              <a:t>，随着数据增多，特征维度增大，效果变差。</a:t>
            </a:r>
            <a:endParaRPr lang="zh-CN" altLang="en-US" sz="1800" dirty="0"/>
          </a:p>
          <a:p>
            <a:r>
              <a:rPr lang="zh-CN" altLang="en-US" sz="1800" dirty="0">
                <a:solidFill>
                  <a:srgbClr val="FF0000"/>
                </a:solidFill>
              </a:rPr>
              <a:t>SVM方法</a:t>
            </a:r>
            <a:r>
              <a:rPr lang="zh-CN" altLang="en-US" sz="1800" dirty="0"/>
              <a:t>主要优势是非线性(适合高维数据)、稳健(对异常值不敏感)、自带正则项</a:t>
            </a:r>
            <a:r>
              <a:rPr lang="zh-CN" altLang="en-US" sz="1800" dirty="0">
                <a:solidFill>
                  <a:srgbClr val="FF0000"/>
                </a:solidFill>
              </a:rPr>
              <a:t>很少过拟合</a:t>
            </a:r>
            <a:r>
              <a:rPr lang="zh-CN" altLang="en-US" sz="1800" dirty="0"/>
              <a:t>，但是数据量较大时计算资源消耗较大。</a:t>
            </a:r>
            <a:endParaRPr lang="zh-CN" altLang="en-US" sz="1800" dirty="0"/>
          </a:p>
          <a:p>
            <a:r>
              <a:rPr lang="zh-CN" altLang="en-US" sz="1800" dirty="0"/>
              <a:t>非线性的算法</a:t>
            </a:r>
            <a:r>
              <a:rPr lang="zh-CN" altLang="en-US" sz="1800" dirty="0">
                <a:solidFill>
                  <a:srgbClr val="FF0000"/>
                </a:solidFill>
              </a:rPr>
              <a:t>决策树</a:t>
            </a:r>
            <a:r>
              <a:rPr lang="zh-CN" altLang="en-US" sz="1800" dirty="0"/>
              <a:t>，无超参数生成决策树，快捷方便，虽然单棵决策树一般效果不如SVM，</a:t>
            </a:r>
            <a:r>
              <a:rPr lang="zh-CN" altLang="en-US" sz="1800" dirty="0">
                <a:solidFill>
                  <a:srgbClr val="FF0000"/>
                </a:solidFill>
              </a:rPr>
              <a:t>还容易过拟合</a:t>
            </a:r>
            <a:r>
              <a:rPr lang="zh-CN" altLang="en-US" sz="1800" dirty="0"/>
              <a:t>，但是基于树的集成方法大大克服了这些困难。</a:t>
            </a:r>
            <a:endParaRPr lang="zh-CN" altLang="en-US" sz="1800" dirty="0"/>
          </a:p>
          <a:p>
            <a:endParaRPr lang="zh-CN" altLang="en-US" sz="1800" dirty="0"/>
          </a:p>
          <a:p>
            <a:r>
              <a:rPr lang="zh-CN" altLang="en-US" sz="1800" dirty="0">
                <a:solidFill>
                  <a:srgbClr val="FF0000"/>
                </a:solidFill>
              </a:rPr>
              <a:t>对于小样本数据集</a:t>
            </a:r>
            <a:r>
              <a:rPr lang="zh-CN" altLang="en-US" sz="1800" dirty="0"/>
              <a:t>，一般先用</a:t>
            </a:r>
            <a:r>
              <a:rPr lang="zh-CN" altLang="en-US" sz="1800" dirty="0">
                <a:solidFill>
                  <a:srgbClr val="FF0000"/>
                </a:solidFill>
              </a:rPr>
              <a:t>朴素贝叶斯</a:t>
            </a:r>
            <a:r>
              <a:rPr lang="zh-CN" altLang="en-US" sz="1800" dirty="0"/>
              <a:t>提供一个基准，如果效果已经达到满足程度即可，不满足建议直接使</a:t>
            </a:r>
            <a:r>
              <a:rPr lang="zh-CN" altLang="en-US" sz="1800" dirty="0">
                <a:solidFill>
                  <a:schemeClr val="tx1"/>
                </a:solidFill>
              </a:rPr>
              <a:t>用SVM；随着</a:t>
            </a:r>
            <a:r>
              <a:rPr lang="zh-CN" altLang="en-US" sz="1800" dirty="0"/>
              <a:t>样本量增加，可使用逻辑回归作为基准，效果不满意时，顺序尝试</a:t>
            </a:r>
            <a:r>
              <a:rPr lang="zh-CN" altLang="en-US" sz="1800" dirty="0">
                <a:solidFill>
                  <a:srgbClr val="FF0000"/>
                </a:solidFill>
              </a:rPr>
              <a:t>决策树，SVM和基于树的集成方法</a:t>
            </a:r>
            <a:r>
              <a:rPr lang="zh-CN" altLang="en-US" sz="1800" dirty="0"/>
              <a:t>；</a:t>
            </a:r>
            <a:endParaRPr lang="zh-CN" altLang="en-US" sz="1800" dirty="0"/>
          </a:p>
          <a:p>
            <a:r>
              <a:rPr lang="zh-CN" altLang="en-US" sz="1800" dirty="0">
                <a:solidFill>
                  <a:srgbClr val="FF0000"/>
                </a:solidFill>
              </a:rPr>
              <a:t>对于大样本数据集</a:t>
            </a:r>
            <a:r>
              <a:rPr lang="zh-CN" altLang="en-US" sz="1800" dirty="0"/>
              <a:t>，需要执行并行任务或者在线更新模型时，建议以逻辑回归作为基准，然后这时基于树的集成模型(例如随机森林)可发挥更好的效果。</a:t>
            </a:r>
            <a:endParaRPr lang="zh-CN" altLang="en-US" sz="1800" dirty="0"/>
          </a:p>
        </p:txBody>
      </p:sp>
    </p:spTree>
  </p:cSld>
  <p:clrMapOvr>
    <a:masterClrMapping/>
  </p:clrMapOvr>
  <p:transition advClick="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sz="3600"/>
              <a:t>聚类算法</a:t>
            </a:r>
            <a:endParaRPr lang="zh-CN" altLang="en-US" sz="3600"/>
          </a:p>
        </p:txBody>
      </p:sp>
    </p:spTree>
  </p:cSld>
  <p:clrMapOvr>
    <a:masterClrMapping/>
  </p:clrMapOvr>
  <p:transition advClick="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52450"/>
          </a:xfrm>
        </p:spPr>
        <p:txBody>
          <a:bodyPr>
            <a:normAutofit/>
          </a:bodyPr>
          <a:lstStyle/>
          <a:p>
            <a:r>
              <a:rPr lang="zh-CN" altLang="en-US">
                <a:sym typeface="+mn-ea"/>
              </a:rPr>
              <a:t>聚类与分类的区别</a:t>
            </a:r>
            <a:endParaRPr lang="zh-CN" altLang="en-US"/>
          </a:p>
        </p:txBody>
      </p:sp>
      <p:sp>
        <p:nvSpPr>
          <p:cNvPr id="3" name="内容占位符 2"/>
          <p:cNvSpPr>
            <a:spLocks noGrp="1"/>
          </p:cNvSpPr>
          <p:nvPr>
            <p:ph idx="1"/>
          </p:nvPr>
        </p:nvSpPr>
        <p:spPr>
          <a:xfrm>
            <a:off x="628650" y="964565"/>
            <a:ext cx="7886700" cy="5212715"/>
          </a:xfrm>
        </p:spPr>
        <p:txBody>
          <a:bodyPr>
            <a:noAutofit/>
          </a:bodyPr>
          <a:lstStyle/>
          <a:p>
            <a:pPr algn="just">
              <a:lnSpc>
                <a:spcPct val="110000"/>
              </a:lnSpc>
            </a:pPr>
            <a:r>
              <a:rPr lang="zh-CN" altLang="en-US" sz="2000">
                <a:sym typeface="+mn-ea"/>
              </a:rPr>
              <a:t>Clustering (聚类)，就是按照某个特定标准(如距离)把一个数据集分割成不同的类或簇，使得同一个簇内的数据对象的相似性尽可能大，同时不在同一个簇中的数据对象的差异性也尽可能地大。</a:t>
            </a:r>
            <a:endParaRPr lang="zh-CN" altLang="en-US" sz="2000">
              <a:sym typeface="+mn-ea"/>
            </a:endParaRPr>
          </a:p>
          <a:p>
            <a:pPr algn="just">
              <a:lnSpc>
                <a:spcPct val="110000"/>
              </a:lnSpc>
            </a:pPr>
            <a:r>
              <a:rPr lang="zh-CN" altLang="en-US" sz="2000">
                <a:sym typeface="+mn-ea"/>
              </a:rPr>
              <a:t>关键是如何计算相似度。</a:t>
            </a:r>
            <a:endParaRPr lang="zh-CN" altLang="en-US" sz="2000">
              <a:sym typeface="+mn-ea"/>
            </a:endParaRPr>
          </a:p>
          <a:p>
            <a:pPr algn="just">
              <a:lnSpc>
                <a:spcPct val="110000"/>
              </a:lnSpc>
            </a:pPr>
            <a:r>
              <a:rPr lang="zh-CN" altLang="en-US" sz="2000">
                <a:sym typeface="+mn-ea"/>
              </a:rPr>
              <a:t> clustering 通常并不需要使用训练数据进行学习，这在Machine Learning中被称作unsupervised learning (无监督学习)。</a:t>
            </a:r>
            <a:endParaRPr lang="zh-CN" altLang="en-US" sz="2000"/>
          </a:p>
          <a:p>
            <a:pPr algn="just">
              <a:lnSpc>
                <a:spcPct val="110000"/>
              </a:lnSpc>
            </a:pPr>
            <a:endParaRPr lang="zh-CN" altLang="en-US" sz="2000"/>
          </a:p>
          <a:p>
            <a:pPr algn="just">
              <a:lnSpc>
                <a:spcPct val="110000"/>
              </a:lnSpc>
            </a:pPr>
            <a:r>
              <a:rPr lang="zh-CN" altLang="en-US" sz="2000">
                <a:sym typeface="+mn-ea"/>
              </a:rPr>
              <a:t>Classification (分类)，对于一个classifier，通常需要已知类别的训练样本集，然后会从训练集中进行“学习”，从而具备对未知数据进行分类的能力。这种提供训练数据的过程通常叫做supervised learning (监督学习)。</a:t>
            </a:r>
            <a:endParaRPr lang="zh-CN" altLang="en-US" sz="2000"/>
          </a:p>
          <a:p>
            <a:pPr algn="just">
              <a:lnSpc>
                <a:spcPct val="110000"/>
              </a:lnSpc>
            </a:pPr>
            <a:endParaRPr lang="zh-CN" altLang="en-US" sz="2000"/>
          </a:p>
        </p:txBody>
      </p:sp>
    </p:spTree>
  </p:cSld>
  <p:clrMapOvr>
    <a:masterClrMapping/>
  </p:clrMapOvr>
  <p:transition advClick="0"/>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283" name="Object 4"/>
          <p:cNvGraphicFramePr>
            <a:graphicFrameLocks noChangeAspect="1"/>
          </p:cNvGraphicFramePr>
          <p:nvPr/>
        </p:nvGraphicFramePr>
        <p:xfrm>
          <a:off x="4427538" y="2636838"/>
          <a:ext cx="3455987" cy="1333500"/>
        </p:xfrm>
        <a:graphic>
          <a:graphicData uri="http://schemas.openxmlformats.org/presentationml/2006/ole">
            <mc:AlternateContent xmlns:mc="http://schemas.openxmlformats.org/markup-compatibility/2006">
              <mc:Choice xmlns:v="urn:schemas-microsoft-com:vml" Requires="v">
                <p:oleObj spid="_x0000_s2" name="" r:id="rId1" imgW="2171700" imgH="838200" progId="Equation.3">
                  <p:embed/>
                </p:oleObj>
              </mc:Choice>
              <mc:Fallback>
                <p:oleObj name="" r:id="rId1" imgW="2171700" imgH="838200" progId="Equation.3">
                  <p:embed/>
                  <p:pic>
                    <p:nvPicPr>
                      <p:cNvPr id="0" name="图片 3104"/>
                      <p:cNvPicPr/>
                      <p:nvPr/>
                    </p:nvPicPr>
                    <p:blipFill>
                      <a:blip r:embed="rId2">
                        <a:clrChange>
                          <a:clrFrom>
                            <a:srgbClr val="000000"/>
                          </a:clrFrom>
                          <a:clrTo>
                            <a:srgbClr val="000000"/>
                          </a:clrTo>
                        </a:clrChange>
                      </a:blip>
                      <a:stretch>
                        <a:fillRect/>
                      </a:stretch>
                    </p:blipFill>
                    <p:spPr>
                      <a:xfrm>
                        <a:off x="4427538" y="2636838"/>
                        <a:ext cx="3455987" cy="1333500"/>
                      </a:xfrm>
                      <a:prstGeom prst="rect">
                        <a:avLst/>
                      </a:prstGeom>
                      <a:noFill/>
                      <a:ln w="38100">
                        <a:noFill/>
                        <a:miter/>
                      </a:ln>
                    </p:spPr>
                  </p:pic>
                </p:oleObj>
              </mc:Fallback>
            </mc:AlternateContent>
          </a:graphicData>
        </a:graphic>
      </p:graphicFrame>
      <p:sp>
        <p:nvSpPr>
          <p:cNvPr id="3" name="文本框 2"/>
          <p:cNvSpPr txBox="1"/>
          <p:nvPr/>
        </p:nvSpPr>
        <p:spPr>
          <a:xfrm>
            <a:off x="427355" y="269875"/>
            <a:ext cx="1605280" cy="521970"/>
          </a:xfrm>
          <a:prstGeom prst="rect">
            <a:avLst/>
          </a:prstGeom>
          <a:noFill/>
        </p:spPr>
        <p:txBody>
          <a:bodyPr wrap="none" rtlCol="0" anchor="t">
            <a:spAutoFit/>
          </a:bodyPr>
          <a:lstStyle/>
          <a:p>
            <a:pPr algn="l">
              <a:buFont typeface="Wingdings" panose="05000000000000000000" charset="0"/>
            </a:pPr>
            <a:r>
              <a:rPr lang="zh-CN" altLang="en-US">
                <a:solidFill>
                  <a:srgbClr val="0066FF"/>
                </a:solidFill>
                <a:latin typeface="+mn-lt"/>
                <a:ea typeface="+mn-ea"/>
                <a:cs typeface="宋体" pitchFamily="2" charset="-122"/>
                <a:sym typeface="+mn-ea"/>
              </a:rPr>
              <a:t>聚类分析</a:t>
            </a:r>
            <a:endParaRPr lang="zh-CN" altLang="en-US"/>
          </a:p>
        </p:txBody>
      </p:sp>
      <p:pic>
        <p:nvPicPr>
          <p:cNvPr id="4" name="图片 3"/>
          <p:cNvPicPr>
            <a:picLocks noChangeAspect="1"/>
          </p:cNvPicPr>
          <p:nvPr/>
        </p:nvPicPr>
        <p:blipFill>
          <a:blip r:embed="rId3"/>
          <a:srcRect l="20112" t="36215" r="36164" b="17517"/>
          <a:stretch>
            <a:fillRect/>
          </a:stretch>
        </p:blipFill>
        <p:spPr>
          <a:xfrm>
            <a:off x="266065" y="983615"/>
            <a:ext cx="8707755" cy="5801995"/>
          </a:xfrm>
          <a:prstGeom prst="rect">
            <a:avLst/>
          </a:prstGeom>
        </p:spPr>
      </p:pic>
    </p:spTree>
  </p:cSld>
  <p:clrMapOvr>
    <a:masterClrMapping/>
  </p:clrMapOvr>
  <p:transition advClick="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6"/>
            <a:ext cx="7886700" cy="483234"/>
          </a:xfrm>
        </p:spPr>
        <p:txBody>
          <a:bodyPr>
            <a:normAutofit fontScale="90000"/>
          </a:bodyPr>
          <a:lstStyle/>
          <a:p>
            <a:r>
              <a:rPr kumimoji="1" lang="zh-CN" altLang="en-US" dirty="0"/>
              <a:t>聚类模型</a:t>
            </a:r>
            <a:endParaRPr kumimoji="1" lang="zh-CN" altLang="en-US" dirty="0"/>
          </a:p>
        </p:txBody>
      </p:sp>
      <p:sp>
        <p:nvSpPr>
          <p:cNvPr id="3" name="内容占位符 2"/>
          <p:cNvSpPr>
            <a:spLocks noGrp="1"/>
          </p:cNvSpPr>
          <p:nvPr>
            <p:ph idx="1"/>
          </p:nvPr>
        </p:nvSpPr>
        <p:spPr>
          <a:xfrm>
            <a:off x="628650" y="1196752"/>
            <a:ext cx="8515350" cy="4980529"/>
          </a:xfrm>
        </p:spPr>
        <p:txBody>
          <a:bodyPr/>
          <a:lstStyle/>
          <a:p>
            <a:pPr>
              <a:lnSpc>
                <a:spcPct val="150000"/>
              </a:lnSpc>
            </a:pPr>
            <a:r>
              <a:rPr kumimoji="1" lang="zh-CN" altLang="en-US" dirty="0"/>
              <a:t>基于层次的方法（层次聚类、</a:t>
            </a:r>
            <a:r>
              <a:rPr kumimoji="1" lang="en-US" altLang="zh-CN" dirty="0"/>
              <a:t>BIRCH</a:t>
            </a:r>
            <a:r>
              <a:rPr kumimoji="1" lang="zh-CN" altLang="en-US" dirty="0"/>
              <a:t>聚类）</a:t>
            </a:r>
            <a:endParaRPr kumimoji="1" lang="en-US" altLang="zh-CN" dirty="0"/>
          </a:p>
          <a:p>
            <a:pPr>
              <a:lnSpc>
                <a:spcPct val="150000"/>
              </a:lnSpc>
            </a:pPr>
            <a:r>
              <a:rPr kumimoji="1" lang="zh-CN" altLang="en-US" dirty="0"/>
              <a:t>基于划分的方法（</a:t>
            </a:r>
            <a:r>
              <a:rPr kumimoji="1" lang="en-US" altLang="zh-CN" dirty="0"/>
              <a:t>k-means</a:t>
            </a:r>
            <a:r>
              <a:rPr kumimoji="1" lang="zh-CN" altLang="en-US" dirty="0"/>
              <a:t>、</a:t>
            </a:r>
            <a:r>
              <a:rPr kumimoji="1" lang="en-US" altLang="zh-CN" dirty="0"/>
              <a:t>k-means++</a:t>
            </a:r>
            <a:r>
              <a:rPr kumimoji="1" lang="zh-CN" altLang="en-US" dirty="0"/>
              <a:t>、</a:t>
            </a:r>
            <a:r>
              <a:rPr kumimoji="1" lang="en-US" altLang="zh-CN" dirty="0"/>
              <a:t>k-modes</a:t>
            </a:r>
            <a:r>
              <a:rPr kumimoji="1" lang="zh-CN" altLang="en-US" dirty="0"/>
              <a:t>、</a:t>
            </a:r>
            <a:r>
              <a:rPr kumimoji="1" lang="en-US" altLang="zh-CN" dirty="0"/>
              <a:t>k-prototype</a:t>
            </a:r>
            <a:r>
              <a:rPr kumimoji="1" lang="zh-CN" altLang="en-US" dirty="0"/>
              <a:t>）</a:t>
            </a:r>
            <a:endParaRPr kumimoji="1" lang="en-US" altLang="zh-CN" dirty="0"/>
          </a:p>
          <a:p>
            <a:pPr>
              <a:lnSpc>
                <a:spcPct val="150000"/>
              </a:lnSpc>
            </a:pPr>
            <a:r>
              <a:rPr kumimoji="1" lang="zh-CN" altLang="en-US" dirty="0"/>
              <a:t>基于密度的方法（</a:t>
            </a:r>
            <a:r>
              <a:rPr kumimoji="1" lang="en-US" altLang="zh-CN" dirty="0"/>
              <a:t>DBSCAN</a:t>
            </a:r>
            <a:r>
              <a:rPr kumimoji="1" lang="zh-CN" altLang="en-US" dirty="0"/>
              <a:t>）</a:t>
            </a:r>
            <a:endParaRPr kumimoji="1" lang="en-US" altLang="zh-CN" dirty="0"/>
          </a:p>
          <a:p>
            <a:pPr>
              <a:lnSpc>
                <a:spcPct val="150000"/>
              </a:lnSpc>
            </a:pPr>
            <a:r>
              <a:rPr kumimoji="1" lang="zh-CN" altLang="en-US" dirty="0"/>
              <a:t>基于网格的方法（</a:t>
            </a:r>
            <a:r>
              <a:rPr kumimoji="1" lang="en-US" altLang="zh-CN" dirty="0"/>
              <a:t>Statistical</a:t>
            </a:r>
            <a:r>
              <a:rPr kumimoji="1" lang="zh-CN" altLang="en-US" dirty="0"/>
              <a:t> </a:t>
            </a:r>
            <a:r>
              <a:rPr kumimoji="1" lang="en-US" altLang="zh-CN" dirty="0"/>
              <a:t>Information</a:t>
            </a:r>
            <a:r>
              <a:rPr kumimoji="1" lang="zh-CN" altLang="en-US" dirty="0"/>
              <a:t> </a:t>
            </a:r>
            <a:r>
              <a:rPr kumimoji="1" lang="en-US" altLang="zh-CN" dirty="0"/>
              <a:t>Grid</a:t>
            </a:r>
            <a:r>
              <a:rPr kumimoji="1" lang="zh-CN" altLang="en-US" dirty="0"/>
              <a:t>算法、</a:t>
            </a:r>
            <a:r>
              <a:rPr kumimoji="1" lang="en-US" altLang="zh-CN" dirty="0"/>
              <a:t>Wave-Cluster</a:t>
            </a:r>
            <a:r>
              <a:rPr kumimoji="1" lang="zh-CN" altLang="en-US" dirty="0"/>
              <a:t>算法）</a:t>
            </a:r>
            <a:endParaRPr kumimoji="1" lang="en-US" altLang="zh-CN" dirty="0"/>
          </a:p>
          <a:p>
            <a:pPr>
              <a:lnSpc>
                <a:spcPct val="150000"/>
              </a:lnSpc>
            </a:pPr>
            <a:r>
              <a:rPr kumimoji="1" lang="zh-CN" altLang="en-US" dirty="0"/>
              <a:t>基于模型的方法（高斯混合模型</a:t>
            </a:r>
            <a:r>
              <a:rPr kumimoji="1" lang="en-US" altLang="zh-CN" dirty="0"/>
              <a:t>GMM</a:t>
            </a:r>
            <a:r>
              <a:rPr kumimoji="1" lang="zh-CN" altLang="en-US" dirty="0"/>
              <a:t>、</a:t>
            </a:r>
            <a:r>
              <a:rPr kumimoji="1" lang="en-US" altLang="zh-CN" dirty="0"/>
              <a:t>SOM</a:t>
            </a:r>
            <a:r>
              <a:rPr kumimoji="1" lang="zh-CN" altLang="en-US" dirty="0"/>
              <a:t>模型）</a:t>
            </a:r>
            <a:endParaRPr kumimoji="1" lang="zh-CN" altLang="en-US" dirty="0"/>
          </a:p>
        </p:txBody>
      </p:sp>
    </p:spTree>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b="0" i="0" dirty="0">
                <a:solidFill>
                  <a:srgbClr val="121212"/>
                </a:solidFill>
                <a:effectLst/>
                <a:latin typeface="-apple-system"/>
              </a:rPr>
              <a:t>如果现在有已知数据</a:t>
            </a:r>
            <a:r>
              <a:rPr lang="en-GB" altLang="zh-CN" sz="2400" b="0" i="0" dirty="0">
                <a:solidFill>
                  <a:srgbClr val="121212"/>
                </a:solidFill>
                <a:effectLst/>
                <a:latin typeface="-apple-system"/>
              </a:rPr>
              <a:t>data</a:t>
            </a:r>
            <a:r>
              <a:rPr lang="zh-CN" altLang="en-GB" sz="2400" b="0" i="0" dirty="0">
                <a:solidFill>
                  <a:srgbClr val="121212"/>
                </a:solidFill>
                <a:effectLst/>
                <a:latin typeface="-apple-system"/>
              </a:rPr>
              <a:t>：</a:t>
            </a:r>
            <a:endParaRPr kumimoji="1" lang="zh-CN" altLang="en-US" sz="2400" dirty="0"/>
          </a:p>
        </p:txBody>
      </p:sp>
      <p:pic>
        <p:nvPicPr>
          <p:cNvPr id="552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2150" y="1628800"/>
            <a:ext cx="7823200" cy="29210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21673" y="4656212"/>
            <a:ext cx="8564154" cy="1717393"/>
          </a:xfrm>
          <a:prstGeom prst="rect">
            <a:avLst/>
          </a:prstGeom>
          <a:noFill/>
        </p:spPr>
        <p:txBody>
          <a:bodyPr wrap="square">
            <a:spAutoFit/>
          </a:bodyPr>
          <a:lstStyle/>
          <a:p>
            <a:pPr algn="l"/>
            <a:r>
              <a:rPr lang="zh-CN" altLang="en-US" sz="2400" b="0" i="0" dirty="0">
                <a:solidFill>
                  <a:srgbClr val="121212"/>
                </a:solidFill>
                <a:effectLst/>
                <a:latin typeface="-apple-system"/>
              </a:rPr>
              <a:t>分类向量</a:t>
            </a:r>
            <a:r>
              <a:rPr lang="en-GB" altLang="zh-CN" sz="2400" b="0" i="0" dirty="0" err="1">
                <a:solidFill>
                  <a:srgbClr val="121212"/>
                </a:solidFill>
                <a:effectLst/>
                <a:latin typeface="-apple-system"/>
              </a:rPr>
              <a:t>c_value</a:t>
            </a:r>
            <a:r>
              <a:rPr lang="en-GB" altLang="zh-CN" sz="2400" b="0" i="0" dirty="0">
                <a:solidFill>
                  <a:srgbClr val="121212"/>
                </a:solidFill>
                <a:effectLst/>
                <a:latin typeface="-apple-system"/>
              </a:rPr>
              <a:t>=[“</a:t>
            </a:r>
            <a:r>
              <a:rPr lang="en-GB" altLang="zh-CN" sz="2400" b="0" i="0" dirty="0" err="1">
                <a:solidFill>
                  <a:srgbClr val="121212"/>
                </a:solidFill>
                <a:effectLst/>
                <a:latin typeface="-apple-system"/>
              </a:rPr>
              <a:t>yes”,”no</a:t>
            </a:r>
            <a:r>
              <a:rPr lang="en-GB" altLang="zh-CN" sz="2400" b="0" i="0" dirty="0">
                <a:solidFill>
                  <a:srgbClr val="121212"/>
                </a:solidFill>
                <a:effectLst/>
                <a:latin typeface="-apple-system"/>
              </a:rPr>
              <a:t>”]</a:t>
            </a:r>
            <a:r>
              <a:rPr lang="zh-CN" altLang="en-US" sz="2400" b="0" i="0" dirty="0">
                <a:solidFill>
                  <a:srgbClr val="121212"/>
                </a:solidFill>
                <a:effectLst/>
                <a:latin typeface="-apple-system"/>
              </a:rPr>
              <a:t>两类，未知数据</a:t>
            </a:r>
            <a:r>
              <a:rPr lang="en-GB" altLang="zh-CN" sz="2400" b="0" i="0" dirty="0">
                <a:solidFill>
                  <a:srgbClr val="121212"/>
                </a:solidFill>
                <a:effectLst/>
                <a:latin typeface="-apple-system"/>
              </a:rPr>
              <a:t>test</a:t>
            </a:r>
            <a:r>
              <a:rPr lang="zh-CN" altLang="en-GB" sz="2400" b="0" i="0" dirty="0">
                <a:solidFill>
                  <a:srgbClr val="121212"/>
                </a:solidFill>
                <a:effectLst/>
                <a:latin typeface="-apple-system"/>
              </a:rPr>
              <a:t>：</a:t>
            </a:r>
            <a:endParaRPr lang="zh-CN" altLang="en-GB" sz="2400" b="0" i="0" dirty="0">
              <a:solidFill>
                <a:srgbClr val="121212"/>
              </a:solidFill>
              <a:effectLst/>
              <a:latin typeface="-apple-system"/>
            </a:endParaRPr>
          </a:p>
          <a:p>
            <a:pPr algn="l"/>
            <a:r>
              <a:rPr lang="en-GB" altLang="zh-CN" sz="2400" b="0" i="0" dirty="0">
                <a:solidFill>
                  <a:srgbClr val="121212"/>
                </a:solidFill>
                <a:effectLst/>
                <a:latin typeface="-apple-system"/>
              </a:rPr>
              <a:t>test={"outlook":"sunny","temp":"cool","humidity":"high","wind":"strong"}</a:t>
            </a:r>
            <a:endParaRPr lang="en-GB" altLang="zh-CN" sz="2400" b="0" i="0" dirty="0">
              <a:solidFill>
                <a:srgbClr val="121212"/>
              </a:solidFill>
              <a:effectLst/>
              <a:latin typeface="-apple-system"/>
            </a:endParaRPr>
          </a:p>
          <a:p>
            <a:pPr algn="l"/>
            <a:r>
              <a:rPr lang="zh-CN" altLang="en-US" sz="2400" b="0" i="0" dirty="0">
                <a:solidFill>
                  <a:srgbClr val="121212"/>
                </a:solidFill>
                <a:effectLst/>
                <a:latin typeface="-apple-system"/>
              </a:rPr>
              <a:t>那么如何在</a:t>
            </a:r>
            <a:r>
              <a:rPr lang="en-GB" altLang="zh-CN" sz="2400" b="0" i="0" dirty="0">
                <a:solidFill>
                  <a:srgbClr val="121212"/>
                </a:solidFill>
                <a:effectLst/>
                <a:latin typeface="-apple-system"/>
              </a:rPr>
              <a:t>python</a:t>
            </a:r>
            <a:r>
              <a:rPr lang="zh-CN" altLang="en-US" sz="2400" b="0" i="0" dirty="0">
                <a:solidFill>
                  <a:srgbClr val="121212"/>
                </a:solidFill>
                <a:effectLst/>
                <a:latin typeface="-apple-system"/>
              </a:rPr>
              <a:t>中实现对未知样本</a:t>
            </a:r>
            <a:r>
              <a:rPr lang="en-GB" altLang="zh-CN" sz="2400" b="0" i="0" dirty="0">
                <a:solidFill>
                  <a:srgbClr val="121212"/>
                </a:solidFill>
                <a:effectLst/>
                <a:latin typeface="-apple-system"/>
              </a:rPr>
              <a:t>test</a:t>
            </a:r>
            <a:r>
              <a:rPr lang="zh-CN" altLang="en-US" sz="2400" b="0" i="0" dirty="0">
                <a:solidFill>
                  <a:srgbClr val="121212"/>
                </a:solidFill>
                <a:effectLst/>
                <a:latin typeface="-apple-system"/>
              </a:rPr>
              <a:t>的朴素贝叶斯分类呢？</a:t>
            </a:r>
            <a:endParaRPr lang="zh-CN" altLang="en-US" sz="2400" b="0" i="0" dirty="0">
              <a:solidFill>
                <a:srgbClr val="121212"/>
              </a:solidFill>
              <a:effectLst/>
              <a:latin typeface="-apple-system"/>
            </a:endParaRPr>
          </a:p>
        </p:txBody>
      </p:sp>
    </p:spTree>
  </p:cSld>
  <p:clrMapOvr>
    <a:masterClrMapping/>
  </p:clrMapOvr>
  <p:transition advClick="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Rot="1"/>
          </p:cNvSpPr>
          <p:nvPr>
            <p:ph type="subTitle" idx="1"/>
          </p:nvPr>
        </p:nvSpPr>
        <p:spPr>
          <a:xfrm>
            <a:off x="251520" y="1124744"/>
            <a:ext cx="8103870" cy="5282565"/>
          </a:xfrm>
          <a:solidFill>
            <a:schemeClr val="bg1">
              <a:alpha val="100000"/>
            </a:schemeClr>
          </a:solidFill>
        </p:spPr>
        <p:txBody>
          <a:bodyPr vert="horz" wrap="square" lIns="91440" tIns="45720" rIns="91440" bIns="45720" anchor="t">
            <a:normAutofit fontScale="70000" lnSpcReduction="20000"/>
          </a:bodyPr>
          <a:lstStyle/>
          <a:p>
            <a:pPr marL="857250" lvl="1" indent="-457200" algn="l">
              <a:lnSpc>
                <a:spcPct val="150000"/>
              </a:lnSpc>
              <a:buFont typeface="Wingdings" panose="05000000000000000000" pitchFamily="2" charset="2"/>
              <a:buChar char="l"/>
            </a:pPr>
            <a:r>
              <a:rPr lang="zh-CN" altLang="en-US" sz="2900" dirty="0">
                <a:solidFill>
                  <a:schemeClr val="accent1">
                    <a:lumMod val="75000"/>
                  </a:schemeClr>
                </a:solidFill>
                <a:sym typeface="+mn-ea"/>
              </a:rPr>
              <a:t>基于划分的方法：</a:t>
            </a:r>
            <a:r>
              <a:rPr lang="en-US" altLang="zh-CN" sz="2900" dirty="0">
                <a:solidFill>
                  <a:schemeClr val="accent1">
                    <a:lumMod val="75000"/>
                  </a:schemeClr>
                </a:solidFill>
              </a:rPr>
              <a:t>   </a:t>
            </a:r>
            <a:endParaRPr lang="en-US" altLang="zh-CN" sz="2900" dirty="0">
              <a:solidFill>
                <a:schemeClr val="accent1">
                  <a:lumMod val="75000"/>
                </a:schemeClr>
              </a:solidFill>
            </a:endParaRPr>
          </a:p>
          <a:p>
            <a:pPr marL="400050" lvl="1" algn="l">
              <a:lnSpc>
                <a:spcPct val="150000"/>
              </a:lnSpc>
            </a:pPr>
            <a:r>
              <a:rPr lang="zh-CN" altLang="en-US" sz="2800" dirty="0"/>
              <a:t>为达到全局最优，基于划分的聚类会要求穷举所有可能的划分。聚类技术将数据元组视为对象。它将对象划分为群或聚类，使得在一个聚类中的对象“类似”，但与其它聚类中的对象“不类似”。</a:t>
            </a:r>
            <a:endParaRPr lang="zh-CN" altLang="en-US" sz="2800" dirty="0"/>
          </a:p>
          <a:p>
            <a:pPr marL="400050" lvl="1" indent="0" algn="l">
              <a:lnSpc>
                <a:spcPct val="150000"/>
              </a:lnSpc>
              <a:buNone/>
            </a:pPr>
            <a:r>
              <a:rPr lang="en-US" altLang="zh-CN" sz="2800" dirty="0"/>
              <a:t>    </a:t>
            </a:r>
            <a:r>
              <a:rPr lang="zh-CN" altLang="en-US" sz="2800" dirty="0"/>
              <a:t>绝大多数应用采用了以下两个比较流行的</a:t>
            </a:r>
            <a:r>
              <a:rPr lang="zh-CN" altLang="en-US" sz="2800" dirty="0">
                <a:solidFill>
                  <a:srgbClr val="0066FF"/>
                </a:solidFill>
              </a:rPr>
              <a:t>基于划分的方法</a:t>
            </a:r>
            <a:r>
              <a:rPr lang="zh-CN" altLang="en-US" sz="2800" dirty="0"/>
              <a:t>，这些基于划分的聚类方法对在中小规模的数据库中发现球状簇很适用。</a:t>
            </a:r>
            <a:endParaRPr lang="zh-CN" altLang="en-US" sz="2800" dirty="0"/>
          </a:p>
          <a:p>
            <a:pPr marL="400050" lvl="1" indent="0" algn="l">
              <a:lnSpc>
                <a:spcPct val="150000"/>
              </a:lnSpc>
              <a:buNone/>
            </a:pPr>
            <a:r>
              <a:rPr lang="zh-CN" altLang="en-US" sz="2800" dirty="0"/>
              <a:t>（</a:t>
            </a:r>
            <a:r>
              <a:rPr lang="en-US" altLang="zh-CN" sz="2800" dirty="0"/>
              <a:t>1</a:t>
            </a:r>
            <a:r>
              <a:rPr lang="zh-CN" altLang="en-US" sz="2800" dirty="0"/>
              <a:t>）</a:t>
            </a:r>
            <a:r>
              <a:rPr lang="en-US" altLang="zh-CN" sz="2800" dirty="0">
                <a:solidFill>
                  <a:srgbClr val="0066FF"/>
                </a:solidFill>
              </a:rPr>
              <a:t>k-means</a:t>
            </a:r>
            <a:r>
              <a:rPr lang="zh-CN" altLang="en-US" sz="2800" dirty="0">
                <a:solidFill>
                  <a:srgbClr val="0066FF"/>
                </a:solidFill>
              </a:rPr>
              <a:t>算法</a:t>
            </a:r>
            <a:r>
              <a:rPr lang="zh-CN" altLang="en-US" sz="2800" dirty="0"/>
              <a:t>，在该算法中，每个簇用该簇中对象的平均值来表示。</a:t>
            </a:r>
            <a:endParaRPr lang="zh-CN" altLang="en-US" sz="2800" dirty="0"/>
          </a:p>
          <a:p>
            <a:pPr marL="400050" lvl="1" indent="0" algn="l">
              <a:lnSpc>
                <a:spcPct val="150000"/>
              </a:lnSpc>
              <a:buNone/>
            </a:pPr>
            <a:r>
              <a:rPr lang="zh-CN" altLang="en-US" sz="2800" dirty="0"/>
              <a:t>（</a:t>
            </a:r>
            <a:r>
              <a:rPr lang="en-US" altLang="zh-CN" sz="2800" dirty="0"/>
              <a:t>2</a:t>
            </a:r>
            <a:r>
              <a:rPr lang="zh-CN" altLang="en-US" sz="2800" dirty="0"/>
              <a:t>）</a:t>
            </a:r>
            <a:r>
              <a:rPr lang="en-US" altLang="zh-CN" sz="2800" dirty="0">
                <a:solidFill>
                  <a:srgbClr val="0066FF"/>
                </a:solidFill>
              </a:rPr>
              <a:t>k-medoids</a:t>
            </a:r>
            <a:r>
              <a:rPr lang="zh-CN" altLang="en-US" sz="2800" dirty="0">
                <a:solidFill>
                  <a:srgbClr val="0066FF"/>
                </a:solidFill>
              </a:rPr>
              <a:t>算法</a:t>
            </a:r>
            <a:r>
              <a:rPr lang="zh-CN" altLang="en-US" sz="2800" dirty="0"/>
              <a:t>，在该算法中，每个簇用接近聚类中心的一个对象来表示。</a:t>
            </a:r>
            <a:endParaRPr lang="zh-CN" altLang="en-US" sz="2800" dirty="0"/>
          </a:p>
        </p:txBody>
      </p:sp>
      <p:sp>
        <p:nvSpPr>
          <p:cNvPr id="3" name="文本框 2"/>
          <p:cNvSpPr txBox="1"/>
          <p:nvPr/>
        </p:nvSpPr>
        <p:spPr>
          <a:xfrm>
            <a:off x="430530" y="320040"/>
            <a:ext cx="5577840" cy="478155"/>
          </a:xfrm>
          <a:prstGeom prst="rect">
            <a:avLst/>
          </a:prstGeom>
          <a:noFill/>
        </p:spPr>
        <p:txBody>
          <a:bodyPr wrap="square" rtlCol="0" anchor="t">
            <a:spAutoFit/>
          </a:bodyPr>
          <a:lstStyle/>
          <a:p>
            <a:pPr>
              <a:lnSpc>
                <a:spcPct val="90000"/>
              </a:lnSpc>
            </a:pPr>
            <a:r>
              <a:rPr lang="zh-CN" altLang="en-US" dirty="0">
                <a:solidFill>
                  <a:srgbClr val="0066FF"/>
                </a:solidFill>
                <a:sym typeface="+mn-ea"/>
              </a:rPr>
              <a:t>主要的聚类算法</a:t>
            </a:r>
            <a:endParaRPr lang="zh-CN" altLang="en-US"/>
          </a:p>
        </p:txBody>
      </p:sp>
    </p:spTree>
  </p:cSld>
  <p:clrMapOvr>
    <a:masterClrMapping/>
  </p:clrMapOvr>
  <p:transition advClick="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subTitle" idx="1"/>
          </p:nvPr>
        </p:nvSpPr>
        <p:spPr>
          <a:xfrm>
            <a:off x="224155" y="863600"/>
            <a:ext cx="8474710" cy="5546725"/>
          </a:xfrm>
          <a:solidFill>
            <a:schemeClr val="bg1"/>
          </a:solidFill>
        </p:spPr>
        <p:txBody>
          <a:bodyPr vert="horz" wrap="square" lIns="91440" tIns="45720" rIns="91440" bIns="45720" numCol="1" anchor="t" anchorCtr="0" compatLnSpc="1">
            <a:noAutofit/>
          </a:bodyPr>
          <a:lstStyle/>
          <a:p>
            <a:pPr algn="l">
              <a:lnSpc>
                <a:spcPct val="130000"/>
              </a:lnSpc>
              <a:spcBef>
                <a:spcPts val="750"/>
              </a:spcBef>
              <a:spcAft>
                <a:spcPts val="0"/>
              </a:spcAft>
              <a:buFont typeface="Wingdings" panose="05000000000000000000" charset="0"/>
              <a:buChar char="l"/>
            </a:pPr>
            <a:r>
              <a:rPr lang="zh-CN" altLang="en-US" sz="2400" dirty="0">
                <a:solidFill>
                  <a:srgbClr val="0066FF"/>
                </a:solidFill>
                <a:cs typeface="宋体" pitchFamily="2" charset="-122"/>
                <a:sym typeface="+mn-ea"/>
              </a:rPr>
              <a:t>基于密度的方法：</a:t>
            </a:r>
            <a:r>
              <a:rPr lang="zh-CN" altLang="en-US" sz="2400" dirty="0">
                <a:cs typeface="宋体" pitchFamily="2" charset="-122"/>
                <a:sym typeface="+mn-ea"/>
              </a:rPr>
              <a:t>只要临近区域的密度超过某个阈值，就继续聚类。避免仅生成球状聚类。（</a:t>
            </a:r>
            <a:r>
              <a:rPr lang="en-US" altLang="zh-CN" sz="2400" dirty="0">
                <a:cs typeface="宋体" pitchFamily="2" charset="-122"/>
                <a:sym typeface="+mn-ea"/>
              </a:rPr>
              <a:t>DBSCAN</a:t>
            </a:r>
            <a:r>
              <a:rPr lang="zh-CN" altLang="en-US" sz="2400" dirty="0">
                <a:cs typeface="宋体" pitchFamily="2" charset="-122"/>
                <a:sym typeface="+mn-ea"/>
              </a:rPr>
              <a:t>，</a:t>
            </a:r>
            <a:r>
              <a:rPr lang="en-US" altLang="zh-CN" sz="2400" dirty="0">
                <a:cs typeface="宋体" pitchFamily="2" charset="-122"/>
                <a:sym typeface="+mn-ea"/>
              </a:rPr>
              <a:t>OPTICS</a:t>
            </a:r>
            <a:r>
              <a:rPr lang="zh-CN" altLang="en-US" sz="2400" dirty="0">
                <a:cs typeface="宋体" pitchFamily="2" charset="-122"/>
                <a:sym typeface="+mn-ea"/>
              </a:rPr>
              <a:t>，</a:t>
            </a:r>
            <a:r>
              <a:rPr lang="en-US" altLang="zh-CN" sz="2400" dirty="0">
                <a:cs typeface="宋体" pitchFamily="2" charset="-122"/>
                <a:sym typeface="+mn-ea"/>
              </a:rPr>
              <a:t>DENCLUE</a:t>
            </a:r>
            <a:r>
              <a:rPr lang="zh-CN" altLang="en-US" sz="2400" dirty="0">
                <a:cs typeface="宋体" pitchFamily="2" charset="-122"/>
                <a:sym typeface="+mn-ea"/>
              </a:rPr>
              <a:t>）</a:t>
            </a:r>
            <a:endParaRPr lang="zh-CN" altLang="en-US" sz="2400" dirty="0">
              <a:latin typeface="+mn-lt"/>
              <a:ea typeface="+mn-ea"/>
              <a:cs typeface="宋体" pitchFamily="2" charset="-122"/>
            </a:endParaRPr>
          </a:p>
          <a:p>
            <a:pPr algn="l">
              <a:lnSpc>
                <a:spcPct val="130000"/>
              </a:lnSpc>
              <a:spcBef>
                <a:spcPts val="750"/>
              </a:spcBef>
              <a:spcAft>
                <a:spcPts val="0"/>
              </a:spcAft>
              <a:buFont typeface="Wingdings" panose="05000000000000000000" charset="0"/>
              <a:buChar char="l"/>
            </a:pPr>
            <a:r>
              <a:rPr lang="zh-CN" altLang="en-US" sz="2400" dirty="0">
                <a:solidFill>
                  <a:srgbClr val="0066FF"/>
                </a:solidFill>
                <a:latin typeface="+mn-lt"/>
                <a:ea typeface="+mn-ea"/>
                <a:cs typeface="宋体" pitchFamily="2" charset="-122"/>
              </a:rPr>
              <a:t>基于层次的方法：</a:t>
            </a:r>
            <a:r>
              <a:rPr lang="zh-CN" altLang="en-US" sz="2400" dirty="0">
                <a:latin typeface="+mn-lt"/>
                <a:ea typeface="+mn-ea"/>
                <a:cs typeface="宋体" pitchFamily="2" charset="-122"/>
              </a:rPr>
              <a:t>层次的方法对给定数据集合进行层次的分解。根据层次的分解如何形成，层次的方法可以被分为凝聚或分裂方法。 （</a:t>
            </a:r>
            <a:r>
              <a:rPr lang="en-US" altLang="zh-CN" sz="2400" dirty="0">
                <a:latin typeface="+mn-lt"/>
                <a:ea typeface="+mn-ea"/>
                <a:cs typeface="宋体" pitchFamily="2" charset="-122"/>
              </a:rPr>
              <a:t>Chameleon </a:t>
            </a:r>
            <a:r>
              <a:rPr lang="zh-CN" altLang="en-US" sz="2400" dirty="0">
                <a:latin typeface="+mn-lt"/>
                <a:ea typeface="+mn-ea"/>
                <a:cs typeface="宋体" pitchFamily="2" charset="-122"/>
              </a:rPr>
              <a:t>，</a:t>
            </a:r>
            <a:r>
              <a:rPr lang="en-US" altLang="zh-CN" sz="2400" dirty="0">
                <a:latin typeface="+mn-lt"/>
                <a:ea typeface="+mn-ea"/>
                <a:cs typeface="宋体" pitchFamily="2" charset="-122"/>
              </a:rPr>
              <a:t>CURE</a:t>
            </a:r>
            <a:r>
              <a:rPr lang="zh-CN" altLang="en-US" sz="2400" dirty="0">
                <a:latin typeface="+mn-lt"/>
                <a:ea typeface="+mn-ea"/>
                <a:cs typeface="宋体" pitchFamily="2" charset="-122"/>
              </a:rPr>
              <a:t>，</a:t>
            </a:r>
            <a:r>
              <a:rPr lang="en-US" altLang="zh-CN" sz="2400" dirty="0">
                <a:latin typeface="+mn-lt"/>
                <a:ea typeface="+mn-ea"/>
                <a:cs typeface="宋体" pitchFamily="2" charset="-122"/>
              </a:rPr>
              <a:t>BIRCH</a:t>
            </a:r>
            <a:r>
              <a:rPr lang="zh-CN" altLang="en-US" sz="2400" dirty="0">
                <a:latin typeface="+mn-lt"/>
                <a:ea typeface="+mn-ea"/>
                <a:cs typeface="宋体" pitchFamily="2" charset="-122"/>
              </a:rPr>
              <a:t>） </a:t>
            </a:r>
            <a:endParaRPr lang="zh-CN" altLang="en-US" sz="2400" dirty="0">
              <a:latin typeface="+mn-lt"/>
              <a:ea typeface="+mn-ea"/>
              <a:cs typeface="宋体" pitchFamily="2" charset="-122"/>
            </a:endParaRPr>
          </a:p>
          <a:p>
            <a:pPr algn="l">
              <a:lnSpc>
                <a:spcPct val="130000"/>
              </a:lnSpc>
              <a:spcBef>
                <a:spcPts val="750"/>
              </a:spcBef>
              <a:spcAft>
                <a:spcPts val="0"/>
              </a:spcAft>
              <a:buFont typeface="Wingdings" panose="05000000000000000000" charset="0"/>
              <a:buChar char="l"/>
            </a:pPr>
            <a:r>
              <a:rPr lang="zh-CN" altLang="en-US" sz="2400" dirty="0">
                <a:solidFill>
                  <a:srgbClr val="0066FF"/>
                </a:solidFill>
                <a:latin typeface="+mn-lt"/>
                <a:ea typeface="+mn-ea"/>
                <a:cs typeface="宋体" pitchFamily="2" charset="-122"/>
              </a:rPr>
              <a:t>基于网格的方法：</a:t>
            </a:r>
            <a:r>
              <a:rPr lang="zh-CN" altLang="en-US" sz="2400" dirty="0">
                <a:latin typeface="+mn-lt"/>
                <a:ea typeface="+mn-ea"/>
                <a:cs typeface="宋体" pitchFamily="2" charset="-122"/>
              </a:rPr>
              <a:t>基于网格的方法把对象空间量化为有限数目的单元，所有的聚类操作都在这个量化的空间上进行。这种方法的主要优点是它的处理速度很快。（</a:t>
            </a:r>
            <a:r>
              <a:rPr lang="en-US" altLang="zh-CN" sz="2400" dirty="0">
                <a:latin typeface="+mn-lt"/>
                <a:ea typeface="+mn-ea"/>
                <a:cs typeface="宋体" pitchFamily="2" charset="-122"/>
              </a:rPr>
              <a:t>STING</a:t>
            </a:r>
            <a:r>
              <a:rPr lang="zh-CN" altLang="en-US" sz="2400" dirty="0">
                <a:latin typeface="+mn-lt"/>
                <a:ea typeface="+mn-ea"/>
                <a:cs typeface="宋体" pitchFamily="2" charset="-122"/>
              </a:rPr>
              <a:t>，</a:t>
            </a:r>
            <a:r>
              <a:rPr lang="en-US" altLang="zh-CN" sz="2400" dirty="0">
                <a:latin typeface="+mn-lt"/>
                <a:ea typeface="+mn-ea"/>
                <a:cs typeface="宋体" pitchFamily="2" charset="-122"/>
              </a:rPr>
              <a:t>CLIQUE</a:t>
            </a:r>
            <a:r>
              <a:rPr lang="zh-CN" altLang="en-US" sz="2400" dirty="0">
                <a:latin typeface="+mn-lt"/>
                <a:ea typeface="+mn-ea"/>
                <a:cs typeface="宋体" pitchFamily="2" charset="-122"/>
              </a:rPr>
              <a:t>，</a:t>
            </a:r>
            <a:r>
              <a:rPr lang="en-US" altLang="zh-CN" sz="2400" dirty="0" err="1">
                <a:latin typeface="+mn-lt"/>
                <a:ea typeface="+mn-ea"/>
                <a:cs typeface="宋体" pitchFamily="2" charset="-122"/>
              </a:rPr>
              <a:t>WaveCluster</a:t>
            </a:r>
            <a:r>
              <a:rPr lang="zh-CN" altLang="en-US" sz="2400" dirty="0">
                <a:latin typeface="+mn-lt"/>
                <a:ea typeface="+mn-ea"/>
                <a:cs typeface="宋体" pitchFamily="2" charset="-122"/>
              </a:rPr>
              <a:t>）</a:t>
            </a:r>
            <a:endParaRPr lang="zh-CN" altLang="en-US" sz="2400" dirty="0">
              <a:latin typeface="+mn-lt"/>
              <a:ea typeface="+mn-ea"/>
              <a:cs typeface="宋体" pitchFamily="2" charset="-122"/>
            </a:endParaRPr>
          </a:p>
          <a:p>
            <a:pPr algn="l">
              <a:lnSpc>
                <a:spcPct val="130000"/>
              </a:lnSpc>
              <a:spcBef>
                <a:spcPts val="750"/>
              </a:spcBef>
              <a:spcAft>
                <a:spcPts val="0"/>
              </a:spcAft>
              <a:buFont typeface="Wingdings" panose="05000000000000000000" charset="0"/>
              <a:buChar char="l"/>
            </a:pPr>
            <a:r>
              <a:rPr lang="zh-CN" altLang="en-US" sz="2400" dirty="0">
                <a:solidFill>
                  <a:srgbClr val="0066FF"/>
                </a:solidFill>
                <a:latin typeface="+mn-lt"/>
                <a:ea typeface="+mn-ea"/>
                <a:cs typeface="宋体" pitchFamily="2" charset="-122"/>
              </a:rPr>
              <a:t>基于模型的方法：</a:t>
            </a:r>
            <a:r>
              <a:rPr lang="zh-CN" altLang="en-US" sz="2400" dirty="0">
                <a:latin typeface="+mn-lt"/>
                <a:ea typeface="+mn-ea"/>
                <a:cs typeface="宋体" pitchFamily="2" charset="-122"/>
              </a:rPr>
              <a:t>为每个簇假设一个模型，发现数据对模型的最好匹配。（</a:t>
            </a:r>
            <a:r>
              <a:rPr lang="en-US" altLang="zh-CN" sz="2400" dirty="0">
                <a:latin typeface="+mn-lt"/>
                <a:ea typeface="+mn-ea"/>
                <a:cs typeface="宋体" pitchFamily="2" charset="-122"/>
              </a:rPr>
              <a:t>COBWEB</a:t>
            </a:r>
            <a:r>
              <a:rPr lang="zh-CN" altLang="en-US" sz="2400" dirty="0">
                <a:latin typeface="+mn-lt"/>
                <a:ea typeface="+mn-ea"/>
                <a:cs typeface="宋体" pitchFamily="2" charset="-122"/>
              </a:rPr>
              <a:t>，</a:t>
            </a:r>
            <a:r>
              <a:rPr lang="en-US" altLang="zh-CN" sz="2400" dirty="0">
                <a:latin typeface="+mn-lt"/>
                <a:ea typeface="+mn-ea"/>
                <a:cs typeface="宋体" pitchFamily="2" charset="-122"/>
              </a:rPr>
              <a:t>CLASSIT</a:t>
            </a:r>
            <a:r>
              <a:rPr lang="zh-CN" altLang="en-US" sz="2400" dirty="0">
                <a:latin typeface="+mn-lt"/>
                <a:ea typeface="+mn-ea"/>
                <a:cs typeface="宋体" pitchFamily="2" charset="-122"/>
              </a:rPr>
              <a:t>，</a:t>
            </a:r>
            <a:r>
              <a:rPr lang="en-US" altLang="zh-CN" sz="2400" dirty="0" err="1">
                <a:latin typeface="+mn-lt"/>
                <a:ea typeface="+mn-ea"/>
                <a:cs typeface="宋体" pitchFamily="2" charset="-122"/>
              </a:rPr>
              <a:t>AutoClass</a:t>
            </a:r>
            <a:r>
              <a:rPr lang="zh-CN" altLang="en-US" sz="2400" dirty="0">
                <a:latin typeface="+mn-lt"/>
                <a:ea typeface="+mn-ea"/>
                <a:cs typeface="宋体" pitchFamily="2" charset="-122"/>
              </a:rPr>
              <a:t>）  </a:t>
            </a:r>
            <a:endParaRPr lang="zh-CN" altLang="en-US" sz="2400" dirty="0">
              <a:latin typeface="+mn-lt"/>
              <a:ea typeface="+mn-ea"/>
              <a:cs typeface="宋体" pitchFamily="2" charset="-122"/>
            </a:endParaRPr>
          </a:p>
        </p:txBody>
      </p:sp>
      <p:sp>
        <p:nvSpPr>
          <p:cNvPr id="2" name="文本框 1"/>
          <p:cNvSpPr txBox="1"/>
          <p:nvPr/>
        </p:nvSpPr>
        <p:spPr>
          <a:xfrm>
            <a:off x="292100" y="280670"/>
            <a:ext cx="2672080" cy="521970"/>
          </a:xfrm>
          <a:prstGeom prst="rect">
            <a:avLst/>
          </a:prstGeom>
          <a:noFill/>
        </p:spPr>
        <p:txBody>
          <a:bodyPr wrap="none" rtlCol="0" anchor="t">
            <a:spAutoFit/>
          </a:bodyPr>
          <a:lstStyle/>
          <a:p>
            <a:pPr algn="l">
              <a:buFont typeface="Wingdings" panose="05000000000000000000" charset="0"/>
            </a:pPr>
            <a:r>
              <a:rPr lang="zh-CN" altLang="en-US">
                <a:solidFill>
                  <a:srgbClr val="0066FF"/>
                </a:solidFill>
                <a:latin typeface="+mn-lt"/>
                <a:ea typeface="+mn-ea"/>
                <a:cs typeface="宋体" pitchFamily="2" charset="-122"/>
                <a:sym typeface="+mn-ea"/>
              </a:rPr>
              <a:t>主要的聚类算法</a:t>
            </a:r>
            <a:endParaRPr lang="zh-CN" altLang="en-US"/>
          </a:p>
        </p:txBody>
      </p:sp>
    </p:spTree>
  </p:cSld>
  <p:clrMapOvr>
    <a:masterClrMapping/>
  </p:clrMapOvr>
  <p:transition advClick="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52450"/>
          </a:xfrm>
        </p:spPr>
        <p:txBody>
          <a:bodyPr>
            <a:normAutofit/>
          </a:bodyPr>
          <a:lstStyle/>
          <a:p>
            <a:r>
              <a:rPr lang="zh-CN" altLang="en-US">
                <a:sym typeface="+mn-ea"/>
              </a:rPr>
              <a:t>衡量聚类算法优劣的标准</a:t>
            </a:r>
            <a:endParaRPr lang="zh-CN" altLang="en-US"/>
          </a:p>
        </p:txBody>
      </p:sp>
      <p:sp>
        <p:nvSpPr>
          <p:cNvPr id="3" name="内容占位符 2"/>
          <p:cNvSpPr>
            <a:spLocks noGrp="1"/>
          </p:cNvSpPr>
          <p:nvPr>
            <p:ph idx="1"/>
          </p:nvPr>
        </p:nvSpPr>
        <p:spPr>
          <a:xfrm>
            <a:off x="628650" y="964565"/>
            <a:ext cx="7886700" cy="5212715"/>
          </a:xfrm>
        </p:spPr>
        <p:txBody>
          <a:bodyPr/>
          <a:lstStyle/>
          <a:p>
            <a:pPr>
              <a:lnSpc>
                <a:spcPct val="150000"/>
              </a:lnSpc>
            </a:pPr>
            <a:r>
              <a:rPr lang="zh-CN" altLang="en-US"/>
              <a:t>处理</a:t>
            </a:r>
            <a:r>
              <a:rPr lang="zh-CN" altLang="en-US">
                <a:solidFill>
                  <a:srgbClr val="FF0000"/>
                </a:solidFill>
              </a:rPr>
              <a:t>大的数据集</a:t>
            </a:r>
            <a:r>
              <a:rPr lang="zh-CN" altLang="en-US"/>
              <a:t>的能力；</a:t>
            </a:r>
            <a:endParaRPr lang="zh-CN" altLang="en-US"/>
          </a:p>
          <a:p>
            <a:pPr>
              <a:lnSpc>
                <a:spcPct val="150000"/>
              </a:lnSpc>
            </a:pPr>
            <a:r>
              <a:rPr lang="zh-CN" altLang="en-US"/>
              <a:t>处理</a:t>
            </a:r>
            <a:r>
              <a:rPr lang="zh-CN" altLang="en-US">
                <a:solidFill>
                  <a:srgbClr val="FF0000"/>
                </a:solidFill>
              </a:rPr>
              <a:t>任意形状</a:t>
            </a:r>
            <a:r>
              <a:rPr lang="zh-CN" altLang="en-US"/>
              <a:t>，包括有间隙的嵌套的数据的能力；</a:t>
            </a:r>
            <a:endParaRPr lang="zh-CN" altLang="en-US"/>
          </a:p>
          <a:p>
            <a:pPr>
              <a:lnSpc>
                <a:spcPct val="150000"/>
              </a:lnSpc>
            </a:pPr>
            <a:r>
              <a:rPr lang="zh-CN" altLang="en-US"/>
              <a:t>算法处理的结果与数据输入的顺序是否相关，也就是说算法是否</a:t>
            </a:r>
            <a:r>
              <a:rPr lang="zh-CN" altLang="en-US">
                <a:solidFill>
                  <a:srgbClr val="FF0000"/>
                </a:solidFill>
              </a:rPr>
              <a:t>独立于数据输入顺序</a:t>
            </a:r>
            <a:r>
              <a:rPr lang="zh-CN" altLang="en-US"/>
              <a:t>；</a:t>
            </a:r>
            <a:endParaRPr lang="zh-CN" altLang="en-US"/>
          </a:p>
          <a:p>
            <a:pPr>
              <a:lnSpc>
                <a:spcPct val="150000"/>
              </a:lnSpc>
            </a:pPr>
            <a:r>
              <a:rPr lang="zh-CN" altLang="en-US">
                <a:solidFill>
                  <a:srgbClr val="FF0000"/>
                </a:solidFill>
              </a:rPr>
              <a:t>处理数据噪声</a:t>
            </a:r>
            <a:r>
              <a:rPr lang="zh-CN" altLang="en-US"/>
              <a:t>的能力；</a:t>
            </a:r>
            <a:endParaRPr lang="zh-CN" altLang="en-US"/>
          </a:p>
          <a:p>
            <a:pPr>
              <a:lnSpc>
                <a:spcPct val="150000"/>
              </a:lnSpc>
            </a:pPr>
            <a:r>
              <a:rPr lang="zh-CN" altLang="en-US"/>
              <a:t>是否需要</a:t>
            </a:r>
            <a:r>
              <a:rPr lang="zh-CN" altLang="en-US">
                <a:solidFill>
                  <a:srgbClr val="FF0000"/>
                </a:solidFill>
              </a:rPr>
              <a:t>预先知道聚类个数</a:t>
            </a:r>
            <a:r>
              <a:rPr lang="zh-CN" altLang="en-US"/>
              <a:t>，是否需要用户给出领域知识；</a:t>
            </a:r>
            <a:endParaRPr lang="zh-CN" altLang="en-US"/>
          </a:p>
          <a:p>
            <a:pPr>
              <a:lnSpc>
                <a:spcPct val="150000"/>
              </a:lnSpc>
            </a:pPr>
            <a:r>
              <a:rPr lang="zh-CN" altLang="en-US"/>
              <a:t>算法处理有很</a:t>
            </a:r>
            <a:r>
              <a:rPr lang="zh-CN" altLang="en-US">
                <a:solidFill>
                  <a:srgbClr val="FF0000"/>
                </a:solidFill>
              </a:rPr>
              <a:t>多属性数据</a:t>
            </a:r>
            <a:r>
              <a:rPr lang="zh-CN" altLang="en-US"/>
              <a:t>的能力，也就是数据维数</a:t>
            </a:r>
            <a:endParaRPr lang="zh-CN" altLang="en-US"/>
          </a:p>
          <a:p>
            <a:pPr>
              <a:lnSpc>
                <a:spcPct val="150000"/>
              </a:lnSpc>
            </a:pPr>
            <a:endParaRPr lang="zh-CN" altLang="en-US"/>
          </a:p>
          <a:p>
            <a:pPr>
              <a:lnSpc>
                <a:spcPct val="150000"/>
              </a:lnSpc>
            </a:pPr>
            <a:endParaRPr lang="zh-CN" altLang="en-US"/>
          </a:p>
        </p:txBody>
      </p:sp>
    </p:spTree>
  </p:cSld>
  <p:clrMapOvr>
    <a:masterClrMapping/>
  </p:clrMapOvr>
  <p:transition advClick="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内容占位符 2"/>
          <p:cNvSpPr>
            <a:spLocks noGrp="1"/>
          </p:cNvSpPr>
          <p:nvPr>
            <p:ph idx="1"/>
          </p:nvPr>
        </p:nvSpPr>
        <p:spPr>
          <a:xfrm>
            <a:off x="628650" y="949325"/>
            <a:ext cx="7886700" cy="4016375"/>
          </a:xfrm>
        </p:spPr>
        <p:txBody>
          <a:bodyPr vert="horz" wrap="square" lIns="91440" tIns="45720" rIns="91440" bIns="45720" anchor="t">
            <a:noAutofit/>
          </a:bodyPr>
          <a:lstStyle/>
          <a:p>
            <a:pPr>
              <a:lnSpc>
                <a:spcPct val="150000"/>
              </a:lnSpc>
              <a:buNone/>
            </a:pPr>
            <a:r>
              <a:rPr lang="en-US" altLang="zh-CN" sz="2400" dirty="0"/>
              <a:t>k-means</a:t>
            </a:r>
            <a:r>
              <a:rPr lang="zh-CN" altLang="en-US" sz="2400" dirty="0"/>
              <a:t>算法如下所示：</a:t>
            </a:r>
            <a:endParaRPr lang="zh-CN" altLang="en-US" sz="2400" dirty="0"/>
          </a:p>
          <a:p>
            <a:pPr>
              <a:lnSpc>
                <a:spcPct val="150000"/>
              </a:lnSpc>
              <a:buNone/>
            </a:pPr>
            <a:r>
              <a:rPr lang="en-US" altLang="zh-CN" sz="2400" dirty="0"/>
              <a:t> begin initialize </a:t>
            </a:r>
            <a:r>
              <a:rPr lang="zh-CN" altLang="en-US" sz="2400" dirty="0"/>
              <a:t>样本数</a:t>
            </a:r>
            <a:r>
              <a:rPr lang="en-US" altLang="zh-CN" sz="2400" dirty="0"/>
              <a:t>n</a:t>
            </a:r>
            <a:r>
              <a:rPr lang="zh-CN" altLang="en-US" sz="2400" dirty="0"/>
              <a:t>，聚类数</a:t>
            </a:r>
            <a:r>
              <a:rPr lang="en-US" altLang="zh-CN" sz="2400" dirty="0"/>
              <a:t>c</a:t>
            </a:r>
            <a:r>
              <a:rPr lang="zh-CN" altLang="en-US" sz="2400" dirty="0"/>
              <a:t>，初始聚类中心</a:t>
            </a:r>
            <a:r>
              <a:rPr lang="en-US" altLang="zh-CN" sz="2400" dirty="0"/>
              <a:t>m1, …, mc</a:t>
            </a:r>
            <a:r>
              <a:rPr lang="zh-CN" altLang="en-US" sz="2400" dirty="0"/>
              <a:t>；</a:t>
            </a:r>
            <a:endParaRPr lang="zh-CN" altLang="en-US" sz="2400" dirty="0"/>
          </a:p>
          <a:p>
            <a:pPr>
              <a:lnSpc>
                <a:spcPct val="150000"/>
              </a:lnSpc>
              <a:buNone/>
            </a:pPr>
            <a:r>
              <a:rPr lang="en-US" altLang="zh-CN" sz="2400" dirty="0"/>
              <a:t>    do </a:t>
            </a:r>
            <a:r>
              <a:rPr lang="zh-CN" altLang="en-US" sz="2400" dirty="0"/>
              <a:t>按照最邻近</a:t>
            </a:r>
            <a:r>
              <a:rPr lang="en-US" altLang="zh-CN" sz="2400" dirty="0"/>
              <a:t>mi</a:t>
            </a:r>
            <a:r>
              <a:rPr lang="zh-CN" altLang="en-US" sz="2400" dirty="0"/>
              <a:t>分类</a:t>
            </a:r>
            <a:r>
              <a:rPr lang="en-US" altLang="zh-CN" sz="2400" dirty="0"/>
              <a:t>n</a:t>
            </a:r>
            <a:r>
              <a:rPr lang="zh-CN" altLang="en-US" sz="2400" dirty="0"/>
              <a:t>个样本；</a:t>
            </a:r>
            <a:endParaRPr lang="zh-CN" altLang="en-US" sz="2400" dirty="0"/>
          </a:p>
          <a:p>
            <a:pPr>
              <a:lnSpc>
                <a:spcPct val="150000"/>
              </a:lnSpc>
              <a:buNone/>
            </a:pPr>
            <a:r>
              <a:rPr lang="en-US" altLang="zh-CN" sz="2400" dirty="0"/>
              <a:t>          </a:t>
            </a:r>
            <a:r>
              <a:rPr lang="zh-CN" altLang="en-US" sz="2400" dirty="0"/>
              <a:t>重新计算聚类中心</a:t>
            </a:r>
            <a:r>
              <a:rPr lang="en-US" altLang="zh-CN" sz="2400" dirty="0"/>
              <a:t>m1, …, mc</a:t>
            </a:r>
            <a:r>
              <a:rPr lang="zh-CN" altLang="en-US" sz="2400" dirty="0"/>
              <a:t>；</a:t>
            </a:r>
            <a:endParaRPr lang="zh-CN" altLang="en-US" sz="2400" dirty="0"/>
          </a:p>
          <a:p>
            <a:pPr>
              <a:lnSpc>
                <a:spcPct val="150000"/>
              </a:lnSpc>
              <a:buNone/>
            </a:pPr>
            <a:r>
              <a:rPr lang="en-US" altLang="zh-CN" sz="2400" dirty="0"/>
              <a:t>    until {mi}</a:t>
            </a:r>
            <a:r>
              <a:rPr lang="zh-CN" altLang="en-US" sz="2400" dirty="0"/>
              <a:t>不再改变；</a:t>
            </a:r>
            <a:endParaRPr lang="zh-CN" altLang="en-US" sz="2400" dirty="0"/>
          </a:p>
          <a:p>
            <a:pPr>
              <a:lnSpc>
                <a:spcPct val="150000"/>
              </a:lnSpc>
              <a:buNone/>
            </a:pPr>
            <a:r>
              <a:rPr lang="en-US" altLang="zh-CN" sz="2400" dirty="0"/>
              <a:t>return m1, …, mc;</a:t>
            </a:r>
            <a:endParaRPr lang="zh-CN" altLang="en-US" sz="2400" dirty="0"/>
          </a:p>
          <a:p>
            <a:pPr>
              <a:lnSpc>
                <a:spcPct val="150000"/>
              </a:lnSpc>
              <a:buNone/>
            </a:pPr>
            <a:r>
              <a:rPr lang="en-US" altLang="zh-CN" sz="2400" dirty="0"/>
              <a:t>end</a:t>
            </a:r>
            <a:endParaRPr lang="zh-CN" altLang="en-US" sz="2400" dirty="0"/>
          </a:p>
          <a:p>
            <a:pPr>
              <a:lnSpc>
                <a:spcPct val="150000"/>
              </a:lnSpc>
              <a:buNone/>
            </a:pPr>
            <a:r>
              <a:rPr lang="en-US" altLang="zh-CN" sz="2400" dirty="0"/>
              <a:t> </a:t>
            </a:r>
            <a:endParaRPr lang="en-US" altLang="zh-CN" sz="2400" dirty="0"/>
          </a:p>
        </p:txBody>
      </p:sp>
      <p:sp>
        <p:nvSpPr>
          <p:cNvPr id="93187" name="灯片编号占位符 3"/>
          <p:cNvSpPr txBox="1">
            <a:spLocks noGrp="1"/>
          </p:cNvSpPr>
          <p:nvPr>
            <p:ph type="sldNum" sz="quarter" idx="12"/>
          </p:nvPr>
        </p:nvSpPr>
        <p:spPr/>
        <p: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algn="r" eaLnBrk="1" hangingPunct="1">
              <a:spcBef>
                <a:spcPct val="0"/>
              </a:spcBef>
              <a:buClrTx/>
              <a:buFontTx/>
            </a:pPr>
            <a:fld id="{9A0DB2DC-4C9A-4742-B13C-FB6460FD3503}" type="slidenum">
              <a:rPr lang="en-US" altLang="zh-CN" sz="1400" dirty="0"/>
            </a:fld>
            <a:endParaRPr lang="en-US" altLang="zh-CN" sz="1400" dirty="0"/>
          </a:p>
        </p:txBody>
      </p:sp>
      <p:sp>
        <p:nvSpPr>
          <p:cNvPr id="63490" name="Rectangle 2"/>
          <p:cNvSpPr>
            <a:spLocks noGrp="1" noChangeArrowheads="1"/>
          </p:cNvSpPr>
          <p:nvPr/>
        </p:nvSpPr>
        <p:spPr>
          <a:xfrm>
            <a:off x="413385" y="-89535"/>
            <a:ext cx="7886700" cy="1325563"/>
          </a:xfrm>
          <a:prstGeom prst="rect">
            <a:avLst/>
          </a:prstGeom>
        </p:spPr>
        <p:txBody>
          <a:bodyPr vert="horz" wrap="square" lIns="91440" tIns="45720" rIns="91440" bIns="45720" numCol="1" rtlCol="0" anchor="ctr" anchorCtr="0" compatLnSpc="1">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dirty="0">
                <a:effectLst>
                  <a:outerShdw blurRad="38100" dist="38100" dir="2700000">
                    <a:srgbClr val="000000"/>
                  </a:outerShdw>
                </a:effectLst>
                <a:latin typeface="楷体_GB2312" pitchFamily="49" charset="-122"/>
              </a:rPr>
              <a:t>1</a:t>
            </a:r>
            <a:r>
              <a:rPr lang="zh-CN" altLang="en-US" dirty="0">
                <a:effectLst>
                  <a:outerShdw blurRad="38100" dist="38100" dir="2700000">
                    <a:srgbClr val="000000"/>
                  </a:outerShdw>
                </a:effectLst>
                <a:latin typeface="楷体_GB2312" pitchFamily="49" charset="-122"/>
              </a:rPr>
              <a:t>、</a:t>
            </a:r>
            <a:r>
              <a:rPr lang="en-US" altLang="zh-CN" dirty="0">
                <a:effectLst>
                  <a:outerShdw blurRad="38100" dist="38100" dir="2700000">
                    <a:srgbClr val="000000"/>
                  </a:outerShdw>
                </a:effectLst>
                <a:latin typeface="楷体_GB2312" pitchFamily="49" charset="-122"/>
              </a:rPr>
              <a:t>K-means</a:t>
            </a:r>
            <a:r>
              <a:rPr lang="zh-CN" altLang="en-US" dirty="0">
                <a:effectLst>
                  <a:outerShdw blurRad="38100" dist="38100" dir="2700000">
                    <a:srgbClr val="000000"/>
                  </a:outerShdw>
                </a:effectLst>
                <a:latin typeface="楷体_GB2312" pitchFamily="49" charset="-122"/>
              </a:rPr>
              <a:t>分类算法</a:t>
            </a:r>
            <a:r>
              <a:rPr lang="ko-KR" altLang="en-US" sz="3600" dirty="0">
                <a:effectLst>
                  <a:outerShdw blurRad="38100" dist="38100" dir="2700000">
                    <a:srgbClr val="000000"/>
                  </a:outerShdw>
                </a:effectLst>
                <a:latin typeface="楷体_GB2312" pitchFamily="49" charset="-122"/>
              </a:rPr>
              <a:t> </a:t>
            </a:r>
            <a:endParaRPr lang="ko-KR" altLang="en-US" sz="4000" dirty="0">
              <a:effectLst>
                <a:outerShdw blurRad="38100" dist="38100" dir="2700000">
                  <a:srgbClr val="000000"/>
                </a:outerShdw>
              </a:effectLst>
              <a:latin typeface="楷体_GB2312" pitchFamily="49" charset="-122"/>
            </a:endParaRPr>
          </a:p>
        </p:txBody>
      </p:sp>
    </p:spTree>
  </p:cSld>
  <p:clrMapOvr>
    <a:masterClrMapping/>
  </p:clrMapOvr>
  <p:transition advClick="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13385" y="-89535"/>
            <a:ext cx="7886700" cy="1325563"/>
          </a:xfrm>
        </p:spPr>
        <p:txBody>
          <a:bodyPr vert="horz" wrap="square" lIns="91440" tIns="45720" rIns="91440" bIns="45720" numCol="1" anchor="ctr" anchorCtr="0" compatLnSpc="1"/>
          <a:lstStyle/>
          <a:p>
            <a:r>
              <a:rPr lang="en-US" altLang="zh-CN" dirty="0">
                <a:effectLst>
                  <a:outerShdw blurRad="38100" dist="38100" dir="2700000">
                    <a:srgbClr val="000000"/>
                  </a:outerShdw>
                </a:effectLst>
                <a:latin typeface="楷体_GB2312" pitchFamily="49" charset="-122"/>
              </a:rPr>
              <a:t>K-</a:t>
            </a:r>
            <a:r>
              <a:rPr lang="zh-CN" altLang="en-US" dirty="0">
                <a:effectLst>
                  <a:outerShdw blurRad="38100" dist="38100" dir="2700000">
                    <a:srgbClr val="000000"/>
                  </a:outerShdw>
                </a:effectLst>
                <a:latin typeface="楷体_GB2312" pitchFamily="49" charset="-122"/>
              </a:rPr>
              <a:t>均值算法</a:t>
            </a:r>
            <a:r>
              <a:rPr lang="ko-KR" altLang="en-US" sz="3600" dirty="0">
                <a:effectLst>
                  <a:outerShdw blurRad="38100" dist="38100" dir="2700000">
                    <a:srgbClr val="000000"/>
                  </a:outerShdw>
                </a:effectLst>
                <a:latin typeface="楷体_GB2312" pitchFamily="49" charset="-122"/>
              </a:rPr>
              <a:t> </a:t>
            </a:r>
            <a:endParaRPr lang="ko-KR" altLang="en-US" sz="4000" dirty="0">
              <a:effectLst>
                <a:outerShdw blurRad="38100" dist="38100" dir="2700000">
                  <a:srgbClr val="000000"/>
                </a:outerShdw>
              </a:effectLst>
              <a:latin typeface="楷体_GB2312" pitchFamily="49" charset="-122"/>
            </a:endParaRPr>
          </a:p>
        </p:txBody>
      </p:sp>
      <p:grpSp>
        <p:nvGrpSpPr>
          <p:cNvPr id="94210" name="Group 3"/>
          <p:cNvGrpSpPr/>
          <p:nvPr/>
        </p:nvGrpSpPr>
        <p:grpSpPr>
          <a:xfrm>
            <a:off x="3200400" y="1478915"/>
            <a:ext cx="2286000" cy="2057400"/>
            <a:chOff x="528" y="240"/>
            <a:chExt cx="2142" cy="1872"/>
          </a:xfrm>
        </p:grpSpPr>
        <p:graphicFrame>
          <p:nvGraphicFramePr>
            <p:cNvPr id="94398" name="Object 4"/>
            <p:cNvGraphicFramePr>
              <a:graphicFrameLocks noChangeAspect="1"/>
            </p:cNvGraphicFramePr>
            <p:nvPr/>
          </p:nvGraphicFramePr>
          <p:xfrm>
            <a:off x="528" y="240"/>
            <a:ext cx="2142" cy="1872"/>
          </p:xfrm>
          <a:graphic>
            <a:graphicData uri="http://schemas.openxmlformats.org/presentationml/2006/ole">
              <mc:AlternateContent xmlns:mc="http://schemas.openxmlformats.org/markup-compatibility/2006">
                <mc:Choice xmlns:v="urn:schemas-microsoft-com:vml" Requires="v">
                  <p:oleObj spid="_x0000_s2" name="" r:id="rId1" imgW="4030345" imgH="3454400" progId="Excel.Sheet.8">
                    <p:embed/>
                  </p:oleObj>
                </mc:Choice>
                <mc:Fallback>
                  <p:oleObj name="" r:id="rId1" imgW="4030345" imgH="3454400" progId="Excel.Sheet.8">
                    <p:embed/>
                    <p:pic>
                      <p:nvPicPr>
                        <p:cNvPr id="0" name="图片 3100"/>
                        <p:cNvPicPr/>
                        <p:nvPr/>
                      </p:nvPicPr>
                      <p:blipFill>
                        <a:blip r:embed="rId2"/>
                        <a:stretch>
                          <a:fillRect/>
                        </a:stretch>
                      </p:blipFill>
                      <p:spPr>
                        <a:xfrm>
                          <a:off x="528" y="240"/>
                          <a:ext cx="2142" cy="1872"/>
                        </a:xfrm>
                        <a:prstGeom prst="rect">
                          <a:avLst/>
                        </a:prstGeom>
                        <a:noFill/>
                        <a:ln w="38100">
                          <a:noFill/>
                          <a:miter/>
                        </a:ln>
                      </p:spPr>
                    </p:pic>
                  </p:oleObj>
                </mc:Fallback>
              </mc:AlternateContent>
            </a:graphicData>
          </a:graphic>
        </p:graphicFrame>
        <p:sp>
          <p:nvSpPr>
            <p:cNvPr id="94399" name="Freeform 5"/>
            <p:cNvSpPr/>
            <p:nvPr/>
          </p:nvSpPr>
          <p:spPr>
            <a:xfrm>
              <a:off x="1008" y="557"/>
              <a:ext cx="852" cy="1260"/>
            </a:xfrm>
            <a:custGeom>
              <a:avLst/>
              <a:gdLst>
                <a:gd name="txL" fmla="*/ 0 w 852"/>
                <a:gd name="txT" fmla="*/ 0 h 1260"/>
                <a:gd name="txR" fmla="*/ 852 w 852"/>
                <a:gd name="txB" fmla="*/ 1260 h 1260"/>
              </a:gdLst>
              <a:ahLst/>
              <a:cxnLst>
                <a:cxn ang="0">
                  <a:pos x="518" y="280"/>
                </a:cxn>
                <a:cxn ang="0">
                  <a:pos x="392" y="36"/>
                </a:cxn>
                <a:cxn ang="0">
                  <a:pos x="237" y="21"/>
                </a:cxn>
                <a:cxn ang="0">
                  <a:pos x="133" y="73"/>
                </a:cxn>
                <a:cxn ang="0">
                  <a:pos x="0" y="369"/>
                </a:cxn>
                <a:cxn ang="0">
                  <a:pos x="44" y="688"/>
                </a:cxn>
                <a:cxn ang="0">
                  <a:pos x="362" y="1117"/>
                </a:cxn>
                <a:cxn ang="0">
                  <a:pos x="429" y="1139"/>
                </a:cxn>
                <a:cxn ang="0">
                  <a:pos x="451" y="1154"/>
                </a:cxn>
                <a:cxn ang="0">
                  <a:pos x="525" y="1176"/>
                </a:cxn>
                <a:cxn ang="0">
                  <a:pos x="622" y="1228"/>
                </a:cxn>
                <a:cxn ang="0">
                  <a:pos x="792" y="1243"/>
                </a:cxn>
                <a:cxn ang="0">
                  <a:pos x="785" y="1021"/>
                </a:cxn>
                <a:cxn ang="0">
                  <a:pos x="748" y="954"/>
                </a:cxn>
                <a:cxn ang="0">
                  <a:pos x="688" y="858"/>
                </a:cxn>
                <a:cxn ang="0">
                  <a:pos x="622" y="762"/>
                </a:cxn>
                <a:cxn ang="0">
                  <a:pos x="607" y="732"/>
                </a:cxn>
                <a:cxn ang="0">
                  <a:pos x="592" y="710"/>
                </a:cxn>
                <a:cxn ang="0">
                  <a:pos x="555" y="643"/>
                </a:cxn>
                <a:cxn ang="0">
                  <a:pos x="540" y="621"/>
                </a:cxn>
                <a:cxn ang="0">
                  <a:pos x="518" y="280"/>
                </a:cxn>
              </a:cxnLst>
              <a:rect l="txL" t="txT" r="txR" b="txB"/>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4400" name="Freeform 6"/>
            <p:cNvSpPr/>
            <p:nvPr/>
          </p:nvSpPr>
          <p:spPr>
            <a:xfrm>
              <a:off x="1587" y="889"/>
              <a:ext cx="768" cy="630"/>
            </a:xfrm>
            <a:custGeom>
              <a:avLst/>
              <a:gdLst>
                <a:gd name="txL" fmla="*/ 0 w 768"/>
                <a:gd name="txT" fmla="*/ 0 h 630"/>
                <a:gd name="txR" fmla="*/ 768 w 768"/>
                <a:gd name="txB" fmla="*/ 630 h 630"/>
              </a:gdLst>
              <a:ahLst/>
              <a:cxnLst>
                <a:cxn ang="0">
                  <a:pos x="183" y="67"/>
                </a:cxn>
                <a:cxn ang="0">
                  <a:pos x="72" y="74"/>
                </a:cxn>
                <a:cxn ang="0">
                  <a:pos x="5" y="170"/>
                </a:cxn>
                <a:cxn ang="0">
                  <a:pos x="13" y="311"/>
                </a:cxn>
                <a:cxn ang="0">
                  <a:pos x="57" y="356"/>
                </a:cxn>
                <a:cxn ang="0">
                  <a:pos x="109" y="415"/>
                </a:cxn>
                <a:cxn ang="0">
                  <a:pos x="235" y="548"/>
                </a:cxn>
                <a:cxn ang="0">
                  <a:pos x="257" y="570"/>
                </a:cxn>
                <a:cxn ang="0">
                  <a:pos x="331" y="593"/>
                </a:cxn>
                <a:cxn ang="0">
                  <a:pos x="450" y="630"/>
                </a:cxn>
                <a:cxn ang="0">
                  <a:pos x="598" y="607"/>
                </a:cxn>
                <a:cxn ang="0">
                  <a:pos x="657" y="585"/>
                </a:cxn>
                <a:cxn ang="0">
                  <a:pos x="687" y="533"/>
                </a:cxn>
                <a:cxn ang="0">
                  <a:pos x="717" y="474"/>
                </a:cxn>
                <a:cxn ang="0">
                  <a:pos x="724" y="437"/>
                </a:cxn>
                <a:cxn ang="0">
                  <a:pos x="739" y="415"/>
                </a:cxn>
                <a:cxn ang="0">
                  <a:pos x="768" y="296"/>
                </a:cxn>
                <a:cxn ang="0">
                  <a:pos x="761" y="178"/>
                </a:cxn>
                <a:cxn ang="0">
                  <a:pos x="724" y="111"/>
                </a:cxn>
                <a:cxn ang="0">
                  <a:pos x="465" y="0"/>
                </a:cxn>
                <a:cxn ang="0">
                  <a:pos x="205" y="30"/>
                </a:cxn>
                <a:cxn ang="0">
                  <a:pos x="183" y="67"/>
                </a:cxn>
              </a:cxnLst>
              <a:rect l="txL" t="txT" r="txR" b="txB"/>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grpSp>
        <p:nvGrpSpPr>
          <p:cNvPr id="94211" name="Group 7"/>
          <p:cNvGrpSpPr/>
          <p:nvPr/>
        </p:nvGrpSpPr>
        <p:grpSpPr>
          <a:xfrm>
            <a:off x="6578600" y="1505903"/>
            <a:ext cx="2222500" cy="1990725"/>
            <a:chOff x="4144" y="1265"/>
            <a:chExt cx="1400" cy="1254"/>
          </a:xfrm>
        </p:grpSpPr>
        <p:sp>
          <p:nvSpPr>
            <p:cNvPr id="94314" name="Rectangle 8"/>
            <p:cNvSpPr/>
            <p:nvPr/>
          </p:nvSpPr>
          <p:spPr>
            <a:xfrm>
              <a:off x="4144" y="1265"/>
              <a:ext cx="1400" cy="1254"/>
            </a:xfrm>
            <a:prstGeom prst="rect">
              <a:avLst/>
            </a:prstGeom>
            <a:solidFill>
              <a:srgbClr val="FFFFFF"/>
            </a:solidFill>
            <a:ln w="0" cap="flat" cmpd="sng">
              <a:solidFill>
                <a:srgbClr val="000000"/>
              </a:solidFill>
              <a:prstDash val="solid"/>
              <a:miter/>
              <a:headEnd type="none" w="med" len="med"/>
              <a:tailEnd type="none" w="med" len="med"/>
            </a:ln>
          </p:spPr>
          <p:txBody>
            <a:bodyPr/>
            <a:lstStyle/>
            <a:p>
              <a:endParaRPr lang="zh-CN" altLang="en-US" dirty="0">
                <a:latin typeface="Arial" panose="020B0604020202090204" pitchFamily="34" charset="0"/>
              </a:endParaRPr>
            </a:p>
          </p:txBody>
        </p:sp>
        <p:sp>
          <p:nvSpPr>
            <p:cNvPr id="94315" name="Rectangle 9"/>
            <p:cNvSpPr/>
            <p:nvPr/>
          </p:nvSpPr>
          <p:spPr>
            <a:xfrm>
              <a:off x="4278" y="1354"/>
              <a:ext cx="1201" cy="1012"/>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94316" name="Line 10"/>
            <p:cNvSpPr/>
            <p:nvPr/>
          </p:nvSpPr>
          <p:spPr>
            <a:xfrm>
              <a:off x="4278" y="2264"/>
              <a:ext cx="1201" cy="1"/>
            </a:xfrm>
            <a:prstGeom prst="line">
              <a:avLst/>
            </a:prstGeom>
            <a:ln w="0" cap="flat" cmpd="sng">
              <a:solidFill>
                <a:srgbClr val="000000"/>
              </a:solidFill>
              <a:prstDash val="solid"/>
              <a:headEnd type="none" w="med" len="med"/>
              <a:tailEnd type="none" w="med" len="med"/>
            </a:ln>
          </p:spPr>
        </p:sp>
        <p:sp>
          <p:nvSpPr>
            <p:cNvPr id="94317" name="Line 11"/>
            <p:cNvSpPr/>
            <p:nvPr/>
          </p:nvSpPr>
          <p:spPr>
            <a:xfrm>
              <a:off x="4278" y="2163"/>
              <a:ext cx="1201" cy="1"/>
            </a:xfrm>
            <a:prstGeom prst="line">
              <a:avLst/>
            </a:prstGeom>
            <a:ln w="0" cap="flat" cmpd="sng">
              <a:solidFill>
                <a:srgbClr val="000000"/>
              </a:solidFill>
              <a:prstDash val="solid"/>
              <a:headEnd type="none" w="med" len="med"/>
              <a:tailEnd type="none" w="med" len="med"/>
            </a:ln>
          </p:spPr>
        </p:sp>
        <p:sp>
          <p:nvSpPr>
            <p:cNvPr id="94318" name="Line 12"/>
            <p:cNvSpPr/>
            <p:nvPr/>
          </p:nvSpPr>
          <p:spPr>
            <a:xfrm>
              <a:off x="4278" y="2061"/>
              <a:ext cx="1201" cy="1"/>
            </a:xfrm>
            <a:prstGeom prst="line">
              <a:avLst/>
            </a:prstGeom>
            <a:ln w="0" cap="flat" cmpd="sng">
              <a:solidFill>
                <a:srgbClr val="000000"/>
              </a:solidFill>
              <a:prstDash val="solid"/>
              <a:headEnd type="none" w="med" len="med"/>
              <a:tailEnd type="none" w="med" len="med"/>
            </a:ln>
          </p:spPr>
        </p:sp>
        <p:sp>
          <p:nvSpPr>
            <p:cNvPr id="94319" name="Line 13"/>
            <p:cNvSpPr/>
            <p:nvPr/>
          </p:nvSpPr>
          <p:spPr>
            <a:xfrm>
              <a:off x="4278" y="1960"/>
              <a:ext cx="1201" cy="1"/>
            </a:xfrm>
            <a:prstGeom prst="line">
              <a:avLst/>
            </a:prstGeom>
            <a:ln w="0" cap="flat" cmpd="sng">
              <a:solidFill>
                <a:srgbClr val="000000"/>
              </a:solidFill>
              <a:prstDash val="solid"/>
              <a:headEnd type="none" w="med" len="med"/>
              <a:tailEnd type="none" w="med" len="med"/>
            </a:ln>
          </p:spPr>
        </p:sp>
        <p:sp>
          <p:nvSpPr>
            <p:cNvPr id="94320" name="Line 14"/>
            <p:cNvSpPr/>
            <p:nvPr/>
          </p:nvSpPr>
          <p:spPr>
            <a:xfrm>
              <a:off x="4278" y="1858"/>
              <a:ext cx="1201" cy="1"/>
            </a:xfrm>
            <a:prstGeom prst="line">
              <a:avLst/>
            </a:prstGeom>
            <a:ln w="0" cap="flat" cmpd="sng">
              <a:solidFill>
                <a:srgbClr val="000000"/>
              </a:solidFill>
              <a:prstDash val="solid"/>
              <a:headEnd type="none" w="med" len="med"/>
              <a:tailEnd type="none" w="med" len="med"/>
            </a:ln>
          </p:spPr>
        </p:sp>
        <p:sp>
          <p:nvSpPr>
            <p:cNvPr id="94321" name="Line 15"/>
            <p:cNvSpPr/>
            <p:nvPr/>
          </p:nvSpPr>
          <p:spPr>
            <a:xfrm>
              <a:off x="4278" y="1760"/>
              <a:ext cx="1201" cy="1"/>
            </a:xfrm>
            <a:prstGeom prst="line">
              <a:avLst/>
            </a:prstGeom>
            <a:ln w="0" cap="flat" cmpd="sng">
              <a:solidFill>
                <a:srgbClr val="000000"/>
              </a:solidFill>
              <a:prstDash val="solid"/>
              <a:headEnd type="none" w="med" len="med"/>
              <a:tailEnd type="none" w="med" len="med"/>
            </a:ln>
          </p:spPr>
        </p:sp>
        <p:sp>
          <p:nvSpPr>
            <p:cNvPr id="94322" name="Line 16"/>
            <p:cNvSpPr/>
            <p:nvPr/>
          </p:nvSpPr>
          <p:spPr>
            <a:xfrm>
              <a:off x="4278" y="1659"/>
              <a:ext cx="1201" cy="1"/>
            </a:xfrm>
            <a:prstGeom prst="line">
              <a:avLst/>
            </a:prstGeom>
            <a:ln w="0" cap="flat" cmpd="sng">
              <a:solidFill>
                <a:srgbClr val="000000"/>
              </a:solidFill>
              <a:prstDash val="solid"/>
              <a:headEnd type="none" w="med" len="med"/>
              <a:tailEnd type="none" w="med" len="med"/>
            </a:ln>
          </p:spPr>
        </p:sp>
        <p:sp>
          <p:nvSpPr>
            <p:cNvPr id="94323" name="Line 17"/>
            <p:cNvSpPr/>
            <p:nvPr/>
          </p:nvSpPr>
          <p:spPr>
            <a:xfrm>
              <a:off x="4278" y="1557"/>
              <a:ext cx="1201" cy="1"/>
            </a:xfrm>
            <a:prstGeom prst="line">
              <a:avLst/>
            </a:prstGeom>
            <a:ln w="0" cap="flat" cmpd="sng">
              <a:solidFill>
                <a:srgbClr val="000000"/>
              </a:solidFill>
              <a:prstDash val="solid"/>
              <a:headEnd type="none" w="med" len="med"/>
              <a:tailEnd type="none" w="med" len="med"/>
            </a:ln>
          </p:spPr>
        </p:sp>
        <p:sp>
          <p:nvSpPr>
            <p:cNvPr id="94324" name="Line 18"/>
            <p:cNvSpPr/>
            <p:nvPr/>
          </p:nvSpPr>
          <p:spPr>
            <a:xfrm>
              <a:off x="4278" y="1456"/>
              <a:ext cx="1201" cy="1"/>
            </a:xfrm>
            <a:prstGeom prst="line">
              <a:avLst/>
            </a:prstGeom>
            <a:ln w="0" cap="flat" cmpd="sng">
              <a:solidFill>
                <a:srgbClr val="000000"/>
              </a:solidFill>
              <a:prstDash val="solid"/>
              <a:headEnd type="none" w="med" len="med"/>
              <a:tailEnd type="none" w="med" len="med"/>
            </a:ln>
          </p:spPr>
        </p:sp>
        <p:sp>
          <p:nvSpPr>
            <p:cNvPr id="94325" name="Line 19"/>
            <p:cNvSpPr/>
            <p:nvPr/>
          </p:nvSpPr>
          <p:spPr>
            <a:xfrm>
              <a:off x="4278" y="1354"/>
              <a:ext cx="1201" cy="1"/>
            </a:xfrm>
            <a:prstGeom prst="line">
              <a:avLst/>
            </a:prstGeom>
            <a:ln w="0" cap="flat" cmpd="sng">
              <a:solidFill>
                <a:srgbClr val="000000"/>
              </a:solidFill>
              <a:prstDash val="solid"/>
              <a:headEnd type="none" w="med" len="med"/>
              <a:tailEnd type="none" w="med" len="med"/>
            </a:ln>
          </p:spPr>
        </p:sp>
        <p:sp>
          <p:nvSpPr>
            <p:cNvPr id="94326" name="Line 20"/>
            <p:cNvSpPr/>
            <p:nvPr/>
          </p:nvSpPr>
          <p:spPr>
            <a:xfrm>
              <a:off x="4399" y="1354"/>
              <a:ext cx="1" cy="1012"/>
            </a:xfrm>
            <a:prstGeom prst="line">
              <a:avLst/>
            </a:prstGeom>
            <a:ln w="0" cap="flat" cmpd="sng">
              <a:solidFill>
                <a:srgbClr val="000000"/>
              </a:solidFill>
              <a:prstDash val="solid"/>
              <a:headEnd type="none" w="med" len="med"/>
              <a:tailEnd type="none" w="med" len="med"/>
            </a:ln>
          </p:spPr>
        </p:sp>
        <p:sp>
          <p:nvSpPr>
            <p:cNvPr id="94327" name="Line 21"/>
            <p:cNvSpPr/>
            <p:nvPr/>
          </p:nvSpPr>
          <p:spPr>
            <a:xfrm>
              <a:off x="4516" y="1354"/>
              <a:ext cx="1" cy="1012"/>
            </a:xfrm>
            <a:prstGeom prst="line">
              <a:avLst/>
            </a:prstGeom>
            <a:ln w="0" cap="flat" cmpd="sng">
              <a:solidFill>
                <a:srgbClr val="000000"/>
              </a:solidFill>
              <a:prstDash val="solid"/>
              <a:headEnd type="none" w="med" len="med"/>
              <a:tailEnd type="none" w="med" len="med"/>
            </a:ln>
          </p:spPr>
        </p:sp>
        <p:sp>
          <p:nvSpPr>
            <p:cNvPr id="94328" name="Line 22"/>
            <p:cNvSpPr/>
            <p:nvPr/>
          </p:nvSpPr>
          <p:spPr>
            <a:xfrm>
              <a:off x="4638" y="1354"/>
              <a:ext cx="1" cy="1012"/>
            </a:xfrm>
            <a:prstGeom prst="line">
              <a:avLst/>
            </a:prstGeom>
            <a:ln w="0" cap="flat" cmpd="sng">
              <a:solidFill>
                <a:srgbClr val="000000"/>
              </a:solidFill>
              <a:prstDash val="solid"/>
              <a:headEnd type="none" w="med" len="med"/>
              <a:tailEnd type="none" w="med" len="med"/>
            </a:ln>
          </p:spPr>
        </p:sp>
        <p:sp>
          <p:nvSpPr>
            <p:cNvPr id="94329" name="Line 23"/>
            <p:cNvSpPr/>
            <p:nvPr/>
          </p:nvSpPr>
          <p:spPr>
            <a:xfrm>
              <a:off x="4759" y="1354"/>
              <a:ext cx="1" cy="1012"/>
            </a:xfrm>
            <a:prstGeom prst="line">
              <a:avLst/>
            </a:prstGeom>
            <a:ln w="0" cap="flat" cmpd="sng">
              <a:solidFill>
                <a:srgbClr val="000000"/>
              </a:solidFill>
              <a:prstDash val="solid"/>
              <a:headEnd type="none" w="med" len="med"/>
              <a:tailEnd type="none" w="med" len="med"/>
            </a:ln>
          </p:spPr>
        </p:sp>
        <p:sp>
          <p:nvSpPr>
            <p:cNvPr id="94330" name="Line 24"/>
            <p:cNvSpPr/>
            <p:nvPr/>
          </p:nvSpPr>
          <p:spPr>
            <a:xfrm>
              <a:off x="4880" y="1354"/>
              <a:ext cx="1" cy="1012"/>
            </a:xfrm>
            <a:prstGeom prst="line">
              <a:avLst/>
            </a:prstGeom>
            <a:ln w="0" cap="flat" cmpd="sng">
              <a:solidFill>
                <a:srgbClr val="000000"/>
              </a:solidFill>
              <a:prstDash val="solid"/>
              <a:headEnd type="none" w="med" len="med"/>
              <a:tailEnd type="none" w="med" len="med"/>
            </a:ln>
          </p:spPr>
        </p:sp>
        <p:sp>
          <p:nvSpPr>
            <p:cNvPr id="94331" name="Line 25"/>
            <p:cNvSpPr/>
            <p:nvPr/>
          </p:nvSpPr>
          <p:spPr>
            <a:xfrm>
              <a:off x="4998" y="1354"/>
              <a:ext cx="1" cy="1012"/>
            </a:xfrm>
            <a:prstGeom prst="line">
              <a:avLst/>
            </a:prstGeom>
            <a:ln w="0" cap="flat" cmpd="sng">
              <a:solidFill>
                <a:srgbClr val="000000"/>
              </a:solidFill>
              <a:prstDash val="solid"/>
              <a:headEnd type="none" w="med" len="med"/>
              <a:tailEnd type="none" w="med" len="med"/>
            </a:ln>
          </p:spPr>
        </p:sp>
        <p:sp>
          <p:nvSpPr>
            <p:cNvPr id="94332" name="Line 26"/>
            <p:cNvSpPr/>
            <p:nvPr/>
          </p:nvSpPr>
          <p:spPr>
            <a:xfrm>
              <a:off x="5119" y="1354"/>
              <a:ext cx="1" cy="1012"/>
            </a:xfrm>
            <a:prstGeom prst="line">
              <a:avLst/>
            </a:prstGeom>
            <a:ln w="0" cap="flat" cmpd="sng">
              <a:solidFill>
                <a:srgbClr val="000000"/>
              </a:solidFill>
              <a:prstDash val="solid"/>
              <a:headEnd type="none" w="med" len="med"/>
              <a:tailEnd type="none" w="med" len="med"/>
            </a:ln>
          </p:spPr>
        </p:sp>
        <p:sp>
          <p:nvSpPr>
            <p:cNvPr id="94333" name="Line 27"/>
            <p:cNvSpPr/>
            <p:nvPr/>
          </p:nvSpPr>
          <p:spPr>
            <a:xfrm>
              <a:off x="5240" y="1354"/>
              <a:ext cx="1" cy="1012"/>
            </a:xfrm>
            <a:prstGeom prst="line">
              <a:avLst/>
            </a:prstGeom>
            <a:ln w="0" cap="flat" cmpd="sng">
              <a:solidFill>
                <a:srgbClr val="000000"/>
              </a:solidFill>
              <a:prstDash val="solid"/>
              <a:headEnd type="none" w="med" len="med"/>
              <a:tailEnd type="none" w="med" len="med"/>
            </a:ln>
          </p:spPr>
        </p:sp>
        <p:sp>
          <p:nvSpPr>
            <p:cNvPr id="94334" name="Line 28"/>
            <p:cNvSpPr/>
            <p:nvPr/>
          </p:nvSpPr>
          <p:spPr>
            <a:xfrm>
              <a:off x="5358" y="1354"/>
              <a:ext cx="1" cy="1012"/>
            </a:xfrm>
            <a:prstGeom prst="line">
              <a:avLst/>
            </a:prstGeom>
            <a:ln w="0" cap="flat" cmpd="sng">
              <a:solidFill>
                <a:srgbClr val="000000"/>
              </a:solidFill>
              <a:prstDash val="solid"/>
              <a:headEnd type="none" w="med" len="med"/>
              <a:tailEnd type="none" w="med" len="med"/>
            </a:ln>
          </p:spPr>
        </p:sp>
        <p:sp>
          <p:nvSpPr>
            <p:cNvPr id="94335" name="Line 29"/>
            <p:cNvSpPr/>
            <p:nvPr/>
          </p:nvSpPr>
          <p:spPr>
            <a:xfrm>
              <a:off x="5479" y="1354"/>
              <a:ext cx="1" cy="1012"/>
            </a:xfrm>
            <a:prstGeom prst="line">
              <a:avLst/>
            </a:prstGeom>
            <a:ln w="0" cap="flat" cmpd="sng">
              <a:solidFill>
                <a:srgbClr val="000000"/>
              </a:solidFill>
              <a:prstDash val="solid"/>
              <a:headEnd type="none" w="med" len="med"/>
              <a:tailEnd type="none" w="med" len="med"/>
            </a:ln>
          </p:spPr>
        </p:sp>
        <p:sp>
          <p:nvSpPr>
            <p:cNvPr id="94336" name="Rectangle 30"/>
            <p:cNvSpPr/>
            <p:nvPr/>
          </p:nvSpPr>
          <p:spPr>
            <a:xfrm>
              <a:off x="4278" y="1354"/>
              <a:ext cx="1201" cy="1012"/>
            </a:xfrm>
            <a:prstGeom prst="rect">
              <a:avLst/>
            </a:prstGeom>
            <a:noFill/>
            <a:ln w="6350" cap="flat" cmpd="sng">
              <a:solidFill>
                <a:srgbClr val="000000"/>
              </a:solidFill>
              <a:prstDash val="solid"/>
              <a:miter/>
              <a:headEnd type="none" w="med" len="med"/>
              <a:tailEnd type="none" w="med" len="med"/>
            </a:ln>
          </p:spPr>
          <p:txBody>
            <a:bodyPr/>
            <a:lstStyle/>
            <a:p>
              <a:endParaRPr lang="zh-CN" altLang="en-US" dirty="0">
                <a:latin typeface="Arial" panose="020B0604020202090204" pitchFamily="34" charset="0"/>
              </a:endParaRPr>
            </a:p>
          </p:txBody>
        </p:sp>
        <p:sp>
          <p:nvSpPr>
            <p:cNvPr id="94337" name="Line 31"/>
            <p:cNvSpPr/>
            <p:nvPr/>
          </p:nvSpPr>
          <p:spPr>
            <a:xfrm>
              <a:off x="4278" y="1354"/>
              <a:ext cx="1" cy="1012"/>
            </a:xfrm>
            <a:prstGeom prst="line">
              <a:avLst/>
            </a:prstGeom>
            <a:ln w="0" cap="flat" cmpd="sng">
              <a:solidFill>
                <a:srgbClr val="000000"/>
              </a:solidFill>
              <a:prstDash val="solid"/>
              <a:headEnd type="none" w="med" len="med"/>
              <a:tailEnd type="none" w="med" len="med"/>
            </a:ln>
          </p:spPr>
        </p:sp>
        <p:sp>
          <p:nvSpPr>
            <p:cNvPr id="94338" name="Line 32"/>
            <p:cNvSpPr/>
            <p:nvPr/>
          </p:nvSpPr>
          <p:spPr>
            <a:xfrm>
              <a:off x="4266" y="2366"/>
              <a:ext cx="12" cy="1"/>
            </a:xfrm>
            <a:prstGeom prst="line">
              <a:avLst/>
            </a:prstGeom>
            <a:ln w="0" cap="flat" cmpd="sng">
              <a:solidFill>
                <a:srgbClr val="000000"/>
              </a:solidFill>
              <a:prstDash val="solid"/>
              <a:headEnd type="none" w="med" len="med"/>
              <a:tailEnd type="none" w="med" len="med"/>
            </a:ln>
          </p:spPr>
        </p:sp>
        <p:sp>
          <p:nvSpPr>
            <p:cNvPr id="94339" name="Line 33"/>
            <p:cNvSpPr/>
            <p:nvPr/>
          </p:nvSpPr>
          <p:spPr>
            <a:xfrm>
              <a:off x="4266" y="2264"/>
              <a:ext cx="12" cy="1"/>
            </a:xfrm>
            <a:prstGeom prst="line">
              <a:avLst/>
            </a:prstGeom>
            <a:ln w="0" cap="flat" cmpd="sng">
              <a:solidFill>
                <a:srgbClr val="000000"/>
              </a:solidFill>
              <a:prstDash val="solid"/>
              <a:headEnd type="none" w="med" len="med"/>
              <a:tailEnd type="none" w="med" len="med"/>
            </a:ln>
          </p:spPr>
        </p:sp>
        <p:sp>
          <p:nvSpPr>
            <p:cNvPr id="94340" name="Line 34"/>
            <p:cNvSpPr/>
            <p:nvPr/>
          </p:nvSpPr>
          <p:spPr>
            <a:xfrm>
              <a:off x="4266" y="2163"/>
              <a:ext cx="12" cy="1"/>
            </a:xfrm>
            <a:prstGeom prst="line">
              <a:avLst/>
            </a:prstGeom>
            <a:ln w="0" cap="flat" cmpd="sng">
              <a:solidFill>
                <a:srgbClr val="000000"/>
              </a:solidFill>
              <a:prstDash val="solid"/>
              <a:headEnd type="none" w="med" len="med"/>
              <a:tailEnd type="none" w="med" len="med"/>
            </a:ln>
          </p:spPr>
        </p:sp>
        <p:sp>
          <p:nvSpPr>
            <p:cNvPr id="94341" name="Line 35"/>
            <p:cNvSpPr/>
            <p:nvPr/>
          </p:nvSpPr>
          <p:spPr>
            <a:xfrm>
              <a:off x="4266" y="2061"/>
              <a:ext cx="12" cy="1"/>
            </a:xfrm>
            <a:prstGeom prst="line">
              <a:avLst/>
            </a:prstGeom>
            <a:ln w="0" cap="flat" cmpd="sng">
              <a:solidFill>
                <a:srgbClr val="000000"/>
              </a:solidFill>
              <a:prstDash val="solid"/>
              <a:headEnd type="none" w="med" len="med"/>
              <a:tailEnd type="none" w="med" len="med"/>
            </a:ln>
          </p:spPr>
        </p:sp>
        <p:sp>
          <p:nvSpPr>
            <p:cNvPr id="94342" name="Line 36"/>
            <p:cNvSpPr/>
            <p:nvPr/>
          </p:nvSpPr>
          <p:spPr>
            <a:xfrm>
              <a:off x="4266" y="1960"/>
              <a:ext cx="12" cy="1"/>
            </a:xfrm>
            <a:prstGeom prst="line">
              <a:avLst/>
            </a:prstGeom>
            <a:ln w="0" cap="flat" cmpd="sng">
              <a:solidFill>
                <a:srgbClr val="000000"/>
              </a:solidFill>
              <a:prstDash val="solid"/>
              <a:headEnd type="none" w="med" len="med"/>
              <a:tailEnd type="none" w="med" len="med"/>
            </a:ln>
          </p:spPr>
        </p:sp>
        <p:sp>
          <p:nvSpPr>
            <p:cNvPr id="94343" name="Line 37"/>
            <p:cNvSpPr/>
            <p:nvPr/>
          </p:nvSpPr>
          <p:spPr>
            <a:xfrm>
              <a:off x="4266" y="1858"/>
              <a:ext cx="12" cy="1"/>
            </a:xfrm>
            <a:prstGeom prst="line">
              <a:avLst/>
            </a:prstGeom>
            <a:ln w="0" cap="flat" cmpd="sng">
              <a:solidFill>
                <a:srgbClr val="000000"/>
              </a:solidFill>
              <a:prstDash val="solid"/>
              <a:headEnd type="none" w="med" len="med"/>
              <a:tailEnd type="none" w="med" len="med"/>
            </a:ln>
          </p:spPr>
        </p:sp>
        <p:sp>
          <p:nvSpPr>
            <p:cNvPr id="94344" name="Line 38"/>
            <p:cNvSpPr/>
            <p:nvPr/>
          </p:nvSpPr>
          <p:spPr>
            <a:xfrm>
              <a:off x="4266" y="1760"/>
              <a:ext cx="12" cy="1"/>
            </a:xfrm>
            <a:prstGeom prst="line">
              <a:avLst/>
            </a:prstGeom>
            <a:ln w="0" cap="flat" cmpd="sng">
              <a:solidFill>
                <a:srgbClr val="000000"/>
              </a:solidFill>
              <a:prstDash val="solid"/>
              <a:headEnd type="none" w="med" len="med"/>
              <a:tailEnd type="none" w="med" len="med"/>
            </a:ln>
          </p:spPr>
        </p:sp>
        <p:sp>
          <p:nvSpPr>
            <p:cNvPr id="94345" name="Line 39"/>
            <p:cNvSpPr/>
            <p:nvPr/>
          </p:nvSpPr>
          <p:spPr>
            <a:xfrm>
              <a:off x="4266" y="1659"/>
              <a:ext cx="12" cy="1"/>
            </a:xfrm>
            <a:prstGeom prst="line">
              <a:avLst/>
            </a:prstGeom>
            <a:ln w="0" cap="flat" cmpd="sng">
              <a:solidFill>
                <a:srgbClr val="000000"/>
              </a:solidFill>
              <a:prstDash val="solid"/>
              <a:headEnd type="none" w="med" len="med"/>
              <a:tailEnd type="none" w="med" len="med"/>
            </a:ln>
          </p:spPr>
        </p:sp>
        <p:sp>
          <p:nvSpPr>
            <p:cNvPr id="94346" name="Line 40"/>
            <p:cNvSpPr/>
            <p:nvPr/>
          </p:nvSpPr>
          <p:spPr>
            <a:xfrm>
              <a:off x="4266" y="1557"/>
              <a:ext cx="12" cy="1"/>
            </a:xfrm>
            <a:prstGeom prst="line">
              <a:avLst/>
            </a:prstGeom>
            <a:ln w="0" cap="flat" cmpd="sng">
              <a:solidFill>
                <a:srgbClr val="000000"/>
              </a:solidFill>
              <a:prstDash val="solid"/>
              <a:headEnd type="none" w="med" len="med"/>
              <a:tailEnd type="none" w="med" len="med"/>
            </a:ln>
          </p:spPr>
        </p:sp>
        <p:sp>
          <p:nvSpPr>
            <p:cNvPr id="94347" name="Line 41"/>
            <p:cNvSpPr/>
            <p:nvPr/>
          </p:nvSpPr>
          <p:spPr>
            <a:xfrm>
              <a:off x="4266" y="1456"/>
              <a:ext cx="12" cy="1"/>
            </a:xfrm>
            <a:prstGeom prst="line">
              <a:avLst/>
            </a:prstGeom>
            <a:ln w="0" cap="flat" cmpd="sng">
              <a:solidFill>
                <a:srgbClr val="000000"/>
              </a:solidFill>
              <a:prstDash val="solid"/>
              <a:headEnd type="none" w="med" len="med"/>
              <a:tailEnd type="none" w="med" len="med"/>
            </a:ln>
          </p:spPr>
        </p:sp>
        <p:sp>
          <p:nvSpPr>
            <p:cNvPr id="94348" name="Line 42"/>
            <p:cNvSpPr/>
            <p:nvPr/>
          </p:nvSpPr>
          <p:spPr>
            <a:xfrm>
              <a:off x="4266" y="1354"/>
              <a:ext cx="12" cy="1"/>
            </a:xfrm>
            <a:prstGeom prst="line">
              <a:avLst/>
            </a:prstGeom>
            <a:ln w="0" cap="flat" cmpd="sng">
              <a:solidFill>
                <a:srgbClr val="000000"/>
              </a:solidFill>
              <a:prstDash val="solid"/>
              <a:headEnd type="none" w="med" len="med"/>
              <a:tailEnd type="none" w="med" len="med"/>
            </a:ln>
          </p:spPr>
        </p:sp>
        <p:sp>
          <p:nvSpPr>
            <p:cNvPr id="94349" name="Line 43"/>
            <p:cNvSpPr/>
            <p:nvPr/>
          </p:nvSpPr>
          <p:spPr>
            <a:xfrm>
              <a:off x="4278" y="2366"/>
              <a:ext cx="1201" cy="1"/>
            </a:xfrm>
            <a:prstGeom prst="line">
              <a:avLst/>
            </a:prstGeom>
            <a:ln w="0" cap="flat" cmpd="sng">
              <a:solidFill>
                <a:srgbClr val="000000"/>
              </a:solidFill>
              <a:prstDash val="solid"/>
              <a:headEnd type="none" w="med" len="med"/>
              <a:tailEnd type="none" w="med" len="med"/>
            </a:ln>
          </p:spPr>
        </p:sp>
        <p:sp>
          <p:nvSpPr>
            <p:cNvPr id="94350" name="Line 44"/>
            <p:cNvSpPr/>
            <p:nvPr/>
          </p:nvSpPr>
          <p:spPr>
            <a:xfrm flipV="1">
              <a:off x="4278" y="2366"/>
              <a:ext cx="1" cy="13"/>
            </a:xfrm>
            <a:prstGeom prst="line">
              <a:avLst/>
            </a:prstGeom>
            <a:ln w="0" cap="flat" cmpd="sng">
              <a:solidFill>
                <a:srgbClr val="000000"/>
              </a:solidFill>
              <a:prstDash val="solid"/>
              <a:headEnd type="none" w="med" len="med"/>
              <a:tailEnd type="none" w="med" len="med"/>
            </a:ln>
          </p:spPr>
        </p:sp>
        <p:sp>
          <p:nvSpPr>
            <p:cNvPr id="94351" name="Line 45"/>
            <p:cNvSpPr/>
            <p:nvPr/>
          </p:nvSpPr>
          <p:spPr>
            <a:xfrm flipV="1">
              <a:off x="4399" y="2366"/>
              <a:ext cx="1" cy="13"/>
            </a:xfrm>
            <a:prstGeom prst="line">
              <a:avLst/>
            </a:prstGeom>
            <a:ln w="0" cap="flat" cmpd="sng">
              <a:solidFill>
                <a:srgbClr val="000000"/>
              </a:solidFill>
              <a:prstDash val="solid"/>
              <a:headEnd type="none" w="med" len="med"/>
              <a:tailEnd type="none" w="med" len="med"/>
            </a:ln>
          </p:spPr>
        </p:sp>
        <p:sp>
          <p:nvSpPr>
            <p:cNvPr id="94352" name="Line 46"/>
            <p:cNvSpPr/>
            <p:nvPr/>
          </p:nvSpPr>
          <p:spPr>
            <a:xfrm flipV="1">
              <a:off x="4516" y="2366"/>
              <a:ext cx="1" cy="13"/>
            </a:xfrm>
            <a:prstGeom prst="line">
              <a:avLst/>
            </a:prstGeom>
            <a:ln w="0" cap="flat" cmpd="sng">
              <a:solidFill>
                <a:srgbClr val="000000"/>
              </a:solidFill>
              <a:prstDash val="solid"/>
              <a:headEnd type="none" w="med" len="med"/>
              <a:tailEnd type="none" w="med" len="med"/>
            </a:ln>
          </p:spPr>
        </p:sp>
        <p:sp>
          <p:nvSpPr>
            <p:cNvPr id="94353" name="Line 47"/>
            <p:cNvSpPr/>
            <p:nvPr/>
          </p:nvSpPr>
          <p:spPr>
            <a:xfrm flipV="1">
              <a:off x="4638" y="2366"/>
              <a:ext cx="1" cy="13"/>
            </a:xfrm>
            <a:prstGeom prst="line">
              <a:avLst/>
            </a:prstGeom>
            <a:ln w="0" cap="flat" cmpd="sng">
              <a:solidFill>
                <a:srgbClr val="000000"/>
              </a:solidFill>
              <a:prstDash val="solid"/>
              <a:headEnd type="none" w="med" len="med"/>
              <a:tailEnd type="none" w="med" len="med"/>
            </a:ln>
          </p:spPr>
        </p:sp>
        <p:sp>
          <p:nvSpPr>
            <p:cNvPr id="94354" name="Line 48"/>
            <p:cNvSpPr/>
            <p:nvPr/>
          </p:nvSpPr>
          <p:spPr>
            <a:xfrm flipV="1">
              <a:off x="4759" y="2366"/>
              <a:ext cx="1" cy="13"/>
            </a:xfrm>
            <a:prstGeom prst="line">
              <a:avLst/>
            </a:prstGeom>
            <a:ln w="0" cap="flat" cmpd="sng">
              <a:solidFill>
                <a:srgbClr val="000000"/>
              </a:solidFill>
              <a:prstDash val="solid"/>
              <a:headEnd type="none" w="med" len="med"/>
              <a:tailEnd type="none" w="med" len="med"/>
            </a:ln>
          </p:spPr>
        </p:sp>
        <p:sp>
          <p:nvSpPr>
            <p:cNvPr id="94355" name="Line 49"/>
            <p:cNvSpPr/>
            <p:nvPr/>
          </p:nvSpPr>
          <p:spPr>
            <a:xfrm flipV="1">
              <a:off x="4880" y="2366"/>
              <a:ext cx="1" cy="13"/>
            </a:xfrm>
            <a:prstGeom prst="line">
              <a:avLst/>
            </a:prstGeom>
            <a:ln w="0" cap="flat" cmpd="sng">
              <a:solidFill>
                <a:srgbClr val="000000"/>
              </a:solidFill>
              <a:prstDash val="solid"/>
              <a:headEnd type="none" w="med" len="med"/>
              <a:tailEnd type="none" w="med" len="med"/>
            </a:ln>
          </p:spPr>
        </p:sp>
        <p:sp>
          <p:nvSpPr>
            <p:cNvPr id="94356" name="Line 50"/>
            <p:cNvSpPr/>
            <p:nvPr/>
          </p:nvSpPr>
          <p:spPr>
            <a:xfrm flipV="1">
              <a:off x="4998" y="2366"/>
              <a:ext cx="1" cy="13"/>
            </a:xfrm>
            <a:prstGeom prst="line">
              <a:avLst/>
            </a:prstGeom>
            <a:ln w="0" cap="flat" cmpd="sng">
              <a:solidFill>
                <a:srgbClr val="000000"/>
              </a:solidFill>
              <a:prstDash val="solid"/>
              <a:headEnd type="none" w="med" len="med"/>
              <a:tailEnd type="none" w="med" len="med"/>
            </a:ln>
          </p:spPr>
        </p:sp>
        <p:sp>
          <p:nvSpPr>
            <p:cNvPr id="94357" name="Line 51"/>
            <p:cNvSpPr/>
            <p:nvPr/>
          </p:nvSpPr>
          <p:spPr>
            <a:xfrm flipV="1">
              <a:off x="5119" y="2366"/>
              <a:ext cx="1" cy="13"/>
            </a:xfrm>
            <a:prstGeom prst="line">
              <a:avLst/>
            </a:prstGeom>
            <a:ln w="0" cap="flat" cmpd="sng">
              <a:solidFill>
                <a:srgbClr val="000000"/>
              </a:solidFill>
              <a:prstDash val="solid"/>
              <a:headEnd type="none" w="med" len="med"/>
              <a:tailEnd type="none" w="med" len="med"/>
            </a:ln>
          </p:spPr>
        </p:sp>
        <p:sp>
          <p:nvSpPr>
            <p:cNvPr id="94358" name="Line 52"/>
            <p:cNvSpPr/>
            <p:nvPr/>
          </p:nvSpPr>
          <p:spPr>
            <a:xfrm flipV="1">
              <a:off x="5240" y="2366"/>
              <a:ext cx="1" cy="13"/>
            </a:xfrm>
            <a:prstGeom prst="line">
              <a:avLst/>
            </a:prstGeom>
            <a:ln w="0" cap="flat" cmpd="sng">
              <a:solidFill>
                <a:srgbClr val="000000"/>
              </a:solidFill>
              <a:prstDash val="solid"/>
              <a:headEnd type="none" w="med" len="med"/>
              <a:tailEnd type="none" w="med" len="med"/>
            </a:ln>
          </p:spPr>
        </p:sp>
        <p:sp>
          <p:nvSpPr>
            <p:cNvPr id="94359" name="Line 53"/>
            <p:cNvSpPr/>
            <p:nvPr/>
          </p:nvSpPr>
          <p:spPr>
            <a:xfrm flipV="1">
              <a:off x="5358" y="2366"/>
              <a:ext cx="1" cy="13"/>
            </a:xfrm>
            <a:prstGeom prst="line">
              <a:avLst/>
            </a:prstGeom>
            <a:ln w="0" cap="flat" cmpd="sng">
              <a:solidFill>
                <a:srgbClr val="000000"/>
              </a:solidFill>
              <a:prstDash val="solid"/>
              <a:headEnd type="none" w="med" len="med"/>
              <a:tailEnd type="none" w="med" len="med"/>
            </a:ln>
          </p:spPr>
        </p:sp>
        <p:sp>
          <p:nvSpPr>
            <p:cNvPr id="94360" name="Line 54"/>
            <p:cNvSpPr/>
            <p:nvPr/>
          </p:nvSpPr>
          <p:spPr>
            <a:xfrm flipV="1">
              <a:off x="5479" y="2366"/>
              <a:ext cx="1" cy="13"/>
            </a:xfrm>
            <a:prstGeom prst="line">
              <a:avLst/>
            </a:prstGeom>
            <a:ln w="0" cap="flat" cmpd="sng">
              <a:solidFill>
                <a:srgbClr val="000000"/>
              </a:solidFill>
              <a:prstDash val="solid"/>
              <a:headEnd type="none" w="med" len="med"/>
              <a:tailEnd type="none" w="med" len="med"/>
            </a:ln>
          </p:spPr>
        </p:sp>
        <p:sp>
          <p:nvSpPr>
            <p:cNvPr id="94361" name="Freeform 55"/>
            <p:cNvSpPr/>
            <p:nvPr/>
          </p:nvSpPr>
          <p:spPr>
            <a:xfrm>
              <a:off x="4609" y="1930"/>
              <a:ext cx="57" cy="59"/>
            </a:xfrm>
            <a:custGeom>
              <a:avLst/>
              <a:gdLst>
                <a:gd name="txL" fmla="*/ 0 w 57"/>
                <a:gd name="txT" fmla="*/ 0 h 59"/>
                <a:gd name="txR" fmla="*/ 57 w 57"/>
                <a:gd name="txB" fmla="*/ 59 h 59"/>
              </a:gdLst>
              <a:ahLst/>
              <a:cxnLst>
                <a:cxn ang="0">
                  <a:pos x="29" y="0"/>
                </a:cxn>
                <a:cxn ang="0">
                  <a:pos x="57" y="30"/>
                </a:cxn>
                <a:cxn ang="0">
                  <a:pos x="29" y="59"/>
                </a:cxn>
                <a:cxn ang="0">
                  <a:pos x="0" y="30"/>
                </a:cxn>
                <a:cxn ang="0">
                  <a:pos x="29" y="0"/>
                </a:cxn>
              </a:cxnLst>
              <a:rect l="txL" t="txT" r="txR" b="txB"/>
              <a:pathLst>
                <a:path w="57" h="59">
                  <a:moveTo>
                    <a:pt x="29" y="0"/>
                  </a:moveTo>
                  <a:lnTo>
                    <a:pt x="57" y="30"/>
                  </a:lnTo>
                  <a:lnTo>
                    <a:pt x="29" y="59"/>
                  </a:lnTo>
                  <a:lnTo>
                    <a:pt x="0" y="30"/>
                  </a:lnTo>
                  <a:lnTo>
                    <a:pt x="29"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2" name="Freeform 56"/>
            <p:cNvSpPr/>
            <p:nvPr/>
          </p:nvSpPr>
          <p:spPr>
            <a:xfrm>
              <a:off x="4609" y="1731"/>
              <a:ext cx="57" cy="59"/>
            </a:xfrm>
            <a:custGeom>
              <a:avLst/>
              <a:gdLst>
                <a:gd name="txL" fmla="*/ 0 w 57"/>
                <a:gd name="txT" fmla="*/ 0 h 59"/>
                <a:gd name="txR" fmla="*/ 57 w 57"/>
                <a:gd name="txB" fmla="*/ 59 h 59"/>
              </a:gdLst>
              <a:ahLst/>
              <a:cxnLst>
                <a:cxn ang="0">
                  <a:pos x="29" y="0"/>
                </a:cxn>
                <a:cxn ang="0">
                  <a:pos x="57" y="29"/>
                </a:cxn>
                <a:cxn ang="0">
                  <a:pos x="29" y="59"/>
                </a:cxn>
                <a:cxn ang="0">
                  <a:pos x="0" y="29"/>
                </a:cxn>
                <a:cxn ang="0">
                  <a:pos x="29" y="0"/>
                </a:cxn>
              </a:cxnLst>
              <a:rect l="txL" t="txT" r="txR" b="txB"/>
              <a:pathLst>
                <a:path w="57" h="59">
                  <a:moveTo>
                    <a:pt x="29" y="0"/>
                  </a:moveTo>
                  <a:lnTo>
                    <a:pt x="57" y="29"/>
                  </a:lnTo>
                  <a:lnTo>
                    <a:pt x="29" y="59"/>
                  </a:lnTo>
                  <a:lnTo>
                    <a:pt x="0" y="29"/>
                  </a:lnTo>
                  <a:lnTo>
                    <a:pt x="29"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3" name="Freeform 57"/>
            <p:cNvSpPr/>
            <p:nvPr/>
          </p:nvSpPr>
          <p:spPr>
            <a:xfrm>
              <a:off x="5091" y="2032"/>
              <a:ext cx="56" cy="59"/>
            </a:xfrm>
            <a:custGeom>
              <a:avLst/>
              <a:gdLst>
                <a:gd name="txL" fmla="*/ 0 w 56"/>
                <a:gd name="txT" fmla="*/ 0 h 59"/>
                <a:gd name="txR" fmla="*/ 56 w 56"/>
                <a:gd name="txB" fmla="*/ 59 h 59"/>
              </a:gdLst>
              <a:ahLst/>
              <a:cxnLst>
                <a:cxn ang="0">
                  <a:pos x="28" y="0"/>
                </a:cxn>
                <a:cxn ang="0">
                  <a:pos x="56" y="29"/>
                </a:cxn>
                <a:cxn ang="0">
                  <a:pos x="28" y="59"/>
                </a:cxn>
                <a:cxn ang="0">
                  <a:pos x="0" y="29"/>
                </a:cxn>
                <a:cxn ang="0">
                  <a:pos x="28" y="0"/>
                </a:cxn>
              </a:cxnLst>
              <a:rect l="txL" t="txT" r="txR" b="txB"/>
              <a:pathLst>
                <a:path w="56" h="59">
                  <a:moveTo>
                    <a:pt x="28" y="0"/>
                  </a:moveTo>
                  <a:lnTo>
                    <a:pt x="56" y="29"/>
                  </a:lnTo>
                  <a:lnTo>
                    <a:pt x="28" y="59"/>
                  </a:lnTo>
                  <a:lnTo>
                    <a:pt x="0" y="29"/>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4" name="Freeform 58"/>
            <p:cNvSpPr/>
            <p:nvPr/>
          </p:nvSpPr>
          <p:spPr>
            <a:xfrm>
              <a:off x="4731" y="1629"/>
              <a:ext cx="56" cy="59"/>
            </a:xfrm>
            <a:custGeom>
              <a:avLst/>
              <a:gdLst>
                <a:gd name="txL" fmla="*/ 0 w 56"/>
                <a:gd name="txT" fmla="*/ 0 h 59"/>
                <a:gd name="txR" fmla="*/ 56 w 56"/>
                <a:gd name="txB" fmla="*/ 59 h 59"/>
              </a:gdLst>
              <a:ahLst/>
              <a:cxnLst>
                <a:cxn ang="0">
                  <a:pos x="28" y="0"/>
                </a:cxn>
                <a:cxn ang="0">
                  <a:pos x="56" y="30"/>
                </a:cxn>
                <a:cxn ang="0">
                  <a:pos x="28" y="59"/>
                </a:cxn>
                <a:cxn ang="0">
                  <a:pos x="0" y="30"/>
                </a:cxn>
                <a:cxn ang="0">
                  <a:pos x="28" y="0"/>
                </a:cxn>
              </a:cxnLst>
              <a:rect l="txL" t="txT" r="txR" b="txB"/>
              <a:pathLst>
                <a:path w="56" h="59">
                  <a:moveTo>
                    <a:pt x="28" y="0"/>
                  </a:moveTo>
                  <a:lnTo>
                    <a:pt x="56" y="30"/>
                  </a:lnTo>
                  <a:lnTo>
                    <a:pt x="28" y="59"/>
                  </a:lnTo>
                  <a:lnTo>
                    <a:pt x="0" y="30"/>
                  </a:lnTo>
                  <a:lnTo>
                    <a:pt x="28"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5" name="Freeform 59"/>
            <p:cNvSpPr/>
            <p:nvPr/>
          </p:nvSpPr>
          <p:spPr>
            <a:xfrm>
              <a:off x="4609" y="1528"/>
              <a:ext cx="57" cy="59"/>
            </a:xfrm>
            <a:custGeom>
              <a:avLst/>
              <a:gdLst>
                <a:gd name="txL" fmla="*/ 0 w 57"/>
                <a:gd name="txT" fmla="*/ 0 h 59"/>
                <a:gd name="txR" fmla="*/ 57 w 57"/>
                <a:gd name="txB" fmla="*/ 59 h 59"/>
              </a:gdLst>
              <a:ahLst/>
              <a:cxnLst>
                <a:cxn ang="0">
                  <a:pos x="29" y="0"/>
                </a:cxn>
                <a:cxn ang="0">
                  <a:pos x="57" y="29"/>
                </a:cxn>
                <a:cxn ang="0">
                  <a:pos x="29" y="59"/>
                </a:cxn>
                <a:cxn ang="0">
                  <a:pos x="0" y="29"/>
                </a:cxn>
                <a:cxn ang="0">
                  <a:pos x="29" y="0"/>
                </a:cxn>
              </a:cxnLst>
              <a:rect l="txL" t="txT" r="txR" b="txB"/>
              <a:pathLst>
                <a:path w="57" h="59">
                  <a:moveTo>
                    <a:pt x="29" y="0"/>
                  </a:moveTo>
                  <a:lnTo>
                    <a:pt x="57" y="29"/>
                  </a:lnTo>
                  <a:lnTo>
                    <a:pt x="29" y="59"/>
                  </a:lnTo>
                  <a:lnTo>
                    <a:pt x="0" y="29"/>
                  </a:lnTo>
                  <a:lnTo>
                    <a:pt x="29"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6" name="Freeform 60"/>
            <p:cNvSpPr/>
            <p:nvPr/>
          </p:nvSpPr>
          <p:spPr>
            <a:xfrm>
              <a:off x="5212" y="1832"/>
              <a:ext cx="57" cy="60"/>
            </a:xfrm>
            <a:custGeom>
              <a:avLst/>
              <a:gdLst>
                <a:gd name="txL" fmla="*/ 0 w 57"/>
                <a:gd name="txT" fmla="*/ 0 h 60"/>
                <a:gd name="txR" fmla="*/ 57 w 57"/>
                <a:gd name="txB" fmla="*/ 60 h 60"/>
              </a:gdLst>
              <a:ahLst/>
              <a:cxnLst>
                <a:cxn ang="0">
                  <a:pos x="28" y="0"/>
                </a:cxn>
                <a:cxn ang="0">
                  <a:pos x="57" y="30"/>
                </a:cxn>
                <a:cxn ang="0">
                  <a:pos x="28" y="60"/>
                </a:cxn>
                <a:cxn ang="0">
                  <a:pos x="0" y="30"/>
                </a:cxn>
                <a:cxn ang="0">
                  <a:pos x="28" y="0"/>
                </a:cxn>
              </a:cxnLst>
              <a:rect l="txL" t="txT" r="txR" b="txB"/>
              <a:pathLst>
                <a:path w="57" h="60">
                  <a:moveTo>
                    <a:pt x="28" y="0"/>
                  </a:moveTo>
                  <a:lnTo>
                    <a:pt x="57" y="30"/>
                  </a:lnTo>
                  <a:lnTo>
                    <a:pt x="28" y="60"/>
                  </a:lnTo>
                  <a:lnTo>
                    <a:pt x="0" y="30"/>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7" name="Freeform 61"/>
            <p:cNvSpPr/>
            <p:nvPr/>
          </p:nvSpPr>
          <p:spPr>
            <a:xfrm>
              <a:off x="4731" y="1832"/>
              <a:ext cx="56" cy="60"/>
            </a:xfrm>
            <a:custGeom>
              <a:avLst/>
              <a:gdLst>
                <a:gd name="txL" fmla="*/ 0 w 56"/>
                <a:gd name="txT" fmla="*/ 0 h 60"/>
                <a:gd name="txR" fmla="*/ 56 w 56"/>
                <a:gd name="txB" fmla="*/ 60 h 60"/>
              </a:gdLst>
              <a:ahLst/>
              <a:cxnLst>
                <a:cxn ang="0">
                  <a:pos x="28" y="0"/>
                </a:cxn>
                <a:cxn ang="0">
                  <a:pos x="56" y="30"/>
                </a:cxn>
                <a:cxn ang="0">
                  <a:pos x="28" y="60"/>
                </a:cxn>
                <a:cxn ang="0">
                  <a:pos x="0" y="30"/>
                </a:cxn>
                <a:cxn ang="0">
                  <a:pos x="28" y="0"/>
                </a:cxn>
              </a:cxnLst>
              <a:rect l="txL" t="txT" r="txR" b="txB"/>
              <a:pathLst>
                <a:path w="56" h="60">
                  <a:moveTo>
                    <a:pt x="28" y="0"/>
                  </a:moveTo>
                  <a:lnTo>
                    <a:pt x="56" y="30"/>
                  </a:lnTo>
                  <a:lnTo>
                    <a:pt x="28" y="60"/>
                  </a:lnTo>
                  <a:lnTo>
                    <a:pt x="0" y="30"/>
                  </a:lnTo>
                  <a:lnTo>
                    <a:pt x="28"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8" name="Freeform 62"/>
            <p:cNvSpPr/>
            <p:nvPr/>
          </p:nvSpPr>
          <p:spPr>
            <a:xfrm>
              <a:off x="4852" y="2235"/>
              <a:ext cx="57" cy="59"/>
            </a:xfrm>
            <a:custGeom>
              <a:avLst/>
              <a:gdLst>
                <a:gd name="txL" fmla="*/ 0 w 57"/>
                <a:gd name="txT" fmla="*/ 0 h 59"/>
                <a:gd name="txR" fmla="*/ 57 w 57"/>
                <a:gd name="txB" fmla="*/ 59 h 59"/>
              </a:gdLst>
              <a:ahLst/>
              <a:cxnLst>
                <a:cxn ang="0">
                  <a:pos x="28" y="0"/>
                </a:cxn>
                <a:cxn ang="0">
                  <a:pos x="57" y="29"/>
                </a:cxn>
                <a:cxn ang="0">
                  <a:pos x="28" y="59"/>
                </a:cxn>
                <a:cxn ang="0">
                  <a:pos x="0" y="29"/>
                </a:cxn>
                <a:cxn ang="0">
                  <a:pos x="28" y="0"/>
                </a:cxn>
              </a:cxnLst>
              <a:rect l="txL" t="txT" r="txR" b="txB"/>
              <a:pathLst>
                <a:path w="57" h="59">
                  <a:moveTo>
                    <a:pt x="28" y="0"/>
                  </a:moveTo>
                  <a:lnTo>
                    <a:pt x="57" y="29"/>
                  </a:lnTo>
                  <a:lnTo>
                    <a:pt x="28" y="59"/>
                  </a:lnTo>
                  <a:lnTo>
                    <a:pt x="0" y="29"/>
                  </a:lnTo>
                  <a:lnTo>
                    <a:pt x="28"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9" name="Freeform 63"/>
            <p:cNvSpPr/>
            <p:nvPr/>
          </p:nvSpPr>
          <p:spPr>
            <a:xfrm>
              <a:off x="5091" y="1930"/>
              <a:ext cx="56" cy="59"/>
            </a:xfrm>
            <a:custGeom>
              <a:avLst/>
              <a:gdLst>
                <a:gd name="txL" fmla="*/ 0 w 56"/>
                <a:gd name="txT" fmla="*/ 0 h 59"/>
                <a:gd name="txR" fmla="*/ 56 w 56"/>
                <a:gd name="txB" fmla="*/ 59 h 59"/>
              </a:gdLst>
              <a:ahLst/>
              <a:cxnLst>
                <a:cxn ang="0">
                  <a:pos x="28" y="0"/>
                </a:cxn>
                <a:cxn ang="0">
                  <a:pos x="56" y="30"/>
                </a:cxn>
                <a:cxn ang="0">
                  <a:pos x="28" y="59"/>
                </a:cxn>
                <a:cxn ang="0">
                  <a:pos x="0" y="30"/>
                </a:cxn>
                <a:cxn ang="0">
                  <a:pos x="28" y="0"/>
                </a:cxn>
              </a:cxnLst>
              <a:rect l="txL" t="txT" r="txR" b="txB"/>
              <a:pathLst>
                <a:path w="56" h="59">
                  <a:moveTo>
                    <a:pt x="28" y="0"/>
                  </a:moveTo>
                  <a:lnTo>
                    <a:pt x="56" y="30"/>
                  </a:lnTo>
                  <a:lnTo>
                    <a:pt x="28" y="59"/>
                  </a:lnTo>
                  <a:lnTo>
                    <a:pt x="0" y="30"/>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70" name="Freeform 64"/>
            <p:cNvSpPr/>
            <p:nvPr/>
          </p:nvSpPr>
          <p:spPr>
            <a:xfrm>
              <a:off x="4852" y="1832"/>
              <a:ext cx="57" cy="60"/>
            </a:xfrm>
            <a:custGeom>
              <a:avLst/>
              <a:gdLst>
                <a:gd name="txL" fmla="*/ 0 w 57"/>
                <a:gd name="txT" fmla="*/ 0 h 60"/>
                <a:gd name="txR" fmla="*/ 57 w 57"/>
                <a:gd name="txB" fmla="*/ 60 h 60"/>
              </a:gdLst>
              <a:ahLst/>
              <a:cxnLst>
                <a:cxn ang="0">
                  <a:pos x="28" y="0"/>
                </a:cxn>
                <a:cxn ang="0">
                  <a:pos x="57" y="30"/>
                </a:cxn>
                <a:cxn ang="0">
                  <a:pos x="28" y="60"/>
                </a:cxn>
                <a:cxn ang="0">
                  <a:pos x="0" y="30"/>
                </a:cxn>
                <a:cxn ang="0">
                  <a:pos x="28" y="0"/>
                </a:cxn>
              </a:cxnLst>
              <a:rect l="txL" t="txT" r="txR" b="txB"/>
              <a:pathLst>
                <a:path w="57" h="60">
                  <a:moveTo>
                    <a:pt x="28" y="0"/>
                  </a:moveTo>
                  <a:lnTo>
                    <a:pt x="57" y="30"/>
                  </a:lnTo>
                  <a:lnTo>
                    <a:pt x="28" y="60"/>
                  </a:lnTo>
                  <a:lnTo>
                    <a:pt x="0" y="30"/>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71" name="Oval 65"/>
            <p:cNvSpPr/>
            <p:nvPr/>
          </p:nvSpPr>
          <p:spPr>
            <a:xfrm>
              <a:off x="4686" y="1811"/>
              <a:ext cx="53" cy="55"/>
            </a:xfrm>
            <a:prstGeom prst="ellipse">
              <a:avLst/>
            </a:prstGeom>
            <a:solidFill>
              <a:srgbClr val="FF0000"/>
            </a:solidFill>
            <a:ln w="6350" cap="flat" cmpd="sng">
              <a:solidFill>
                <a:srgbClr val="FF0000"/>
              </a:solidFill>
              <a:prstDash val="solid"/>
              <a:headEnd type="none" w="med" len="med"/>
              <a:tailEnd type="none" w="med" len="med"/>
            </a:ln>
          </p:spPr>
          <p:txBody>
            <a:bodyPr/>
            <a:lstStyle/>
            <a:p>
              <a:endParaRPr lang="zh-CN" altLang="en-US" dirty="0">
                <a:latin typeface="Arial" panose="020B0604020202090204" pitchFamily="34" charset="0"/>
              </a:endParaRPr>
            </a:p>
          </p:txBody>
        </p:sp>
        <p:sp>
          <p:nvSpPr>
            <p:cNvPr id="94372" name="Oval 66"/>
            <p:cNvSpPr/>
            <p:nvPr/>
          </p:nvSpPr>
          <p:spPr>
            <a:xfrm>
              <a:off x="5054" y="1900"/>
              <a:ext cx="53" cy="55"/>
            </a:xfrm>
            <a:prstGeom prst="ellipse">
              <a:avLst/>
            </a:prstGeom>
            <a:solidFill>
              <a:srgbClr val="FF0000"/>
            </a:solidFill>
            <a:ln w="6350" cap="flat" cmpd="sng">
              <a:solidFill>
                <a:srgbClr val="FF0000"/>
              </a:solidFill>
              <a:prstDash val="solid"/>
              <a:headEnd type="none" w="med" len="med"/>
              <a:tailEnd type="none" w="med" len="med"/>
            </a:ln>
          </p:spPr>
          <p:txBody>
            <a:bodyPr/>
            <a:lstStyle/>
            <a:p>
              <a:endParaRPr lang="zh-CN" altLang="en-US" dirty="0">
                <a:latin typeface="Arial" panose="020B0604020202090204" pitchFamily="34" charset="0"/>
              </a:endParaRPr>
            </a:p>
          </p:txBody>
        </p:sp>
        <p:sp>
          <p:nvSpPr>
            <p:cNvPr id="94373" name="Rectangle 67"/>
            <p:cNvSpPr/>
            <p:nvPr/>
          </p:nvSpPr>
          <p:spPr>
            <a:xfrm>
              <a:off x="4221" y="2336"/>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0</a:t>
              </a:r>
              <a:endParaRPr lang="ko-KR" altLang="en-US" sz="2400" dirty="0">
                <a:latin typeface="Tahoma" panose="020B0804030504040204" charset="0"/>
                <a:ea typeface="Gulim" pitchFamily="34" charset="-127"/>
              </a:endParaRPr>
            </a:p>
          </p:txBody>
        </p:sp>
        <p:sp>
          <p:nvSpPr>
            <p:cNvPr id="94374" name="Rectangle 68"/>
            <p:cNvSpPr/>
            <p:nvPr/>
          </p:nvSpPr>
          <p:spPr>
            <a:xfrm>
              <a:off x="4221" y="2235"/>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1</a:t>
              </a:r>
              <a:endParaRPr lang="ko-KR" altLang="en-US" sz="2400" dirty="0">
                <a:latin typeface="Tahoma" panose="020B0804030504040204" charset="0"/>
                <a:ea typeface="Gulim" pitchFamily="34" charset="-127"/>
              </a:endParaRPr>
            </a:p>
          </p:txBody>
        </p:sp>
        <p:sp>
          <p:nvSpPr>
            <p:cNvPr id="94375" name="Rectangle 69"/>
            <p:cNvSpPr/>
            <p:nvPr/>
          </p:nvSpPr>
          <p:spPr>
            <a:xfrm>
              <a:off x="4221" y="2133"/>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2</a:t>
              </a:r>
              <a:endParaRPr lang="ko-KR" altLang="en-US" sz="2400" dirty="0">
                <a:latin typeface="Tahoma" panose="020B0804030504040204" charset="0"/>
                <a:ea typeface="Gulim" pitchFamily="34" charset="-127"/>
              </a:endParaRPr>
            </a:p>
          </p:txBody>
        </p:sp>
        <p:sp>
          <p:nvSpPr>
            <p:cNvPr id="94376" name="Rectangle 70"/>
            <p:cNvSpPr/>
            <p:nvPr/>
          </p:nvSpPr>
          <p:spPr>
            <a:xfrm>
              <a:off x="4221" y="2032"/>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3</a:t>
              </a:r>
              <a:endParaRPr lang="ko-KR" altLang="en-US" sz="2400" dirty="0">
                <a:latin typeface="Tahoma" panose="020B0804030504040204" charset="0"/>
                <a:ea typeface="Gulim" pitchFamily="34" charset="-127"/>
              </a:endParaRPr>
            </a:p>
          </p:txBody>
        </p:sp>
        <p:sp>
          <p:nvSpPr>
            <p:cNvPr id="94377" name="Rectangle 71"/>
            <p:cNvSpPr/>
            <p:nvPr/>
          </p:nvSpPr>
          <p:spPr>
            <a:xfrm>
              <a:off x="4221" y="1930"/>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4</a:t>
              </a:r>
              <a:endParaRPr lang="ko-KR" altLang="en-US" sz="2400" dirty="0">
                <a:latin typeface="Tahoma" panose="020B0804030504040204" charset="0"/>
                <a:ea typeface="Gulim" pitchFamily="34" charset="-127"/>
              </a:endParaRPr>
            </a:p>
          </p:txBody>
        </p:sp>
        <p:sp>
          <p:nvSpPr>
            <p:cNvPr id="94378" name="Rectangle 72"/>
            <p:cNvSpPr/>
            <p:nvPr/>
          </p:nvSpPr>
          <p:spPr>
            <a:xfrm>
              <a:off x="4221" y="1828"/>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5</a:t>
              </a:r>
              <a:endParaRPr lang="ko-KR" altLang="en-US" sz="2400" dirty="0">
                <a:latin typeface="Tahoma" panose="020B0804030504040204" charset="0"/>
                <a:ea typeface="Gulim" pitchFamily="34" charset="-127"/>
              </a:endParaRPr>
            </a:p>
          </p:txBody>
        </p:sp>
        <p:sp>
          <p:nvSpPr>
            <p:cNvPr id="94379" name="Rectangle 73"/>
            <p:cNvSpPr/>
            <p:nvPr/>
          </p:nvSpPr>
          <p:spPr>
            <a:xfrm>
              <a:off x="4221" y="1731"/>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6</a:t>
              </a:r>
              <a:endParaRPr lang="ko-KR" altLang="en-US" sz="2400" dirty="0">
                <a:latin typeface="Tahoma" panose="020B0804030504040204" charset="0"/>
                <a:ea typeface="Gulim" pitchFamily="34" charset="-127"/>
              </a:endParaRPr>
            </a:p>
          </p:txBody>
        </p:sp>
        <p:sp>
          <p:nvSpPr>
            <p:cNvPr id="94380" name="Rectangle 74"/>
            <p:cNvSpPr/>
            <p:nvPr/>
          </p:nvSpPr>
          <p:spPr>
            <a:xfrm>
              <a:off x="4221" y="1629"/>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7</a:t>
              </a:r>
              <a:endParaRPr lang="ko-KR" altLang="en-US" sz="2400" dirty="0">
                <a:latin typeface="Tahoma" panose="020B0804030504040204" charset="0"/>
                <a:ea typeface="Gulim" pitchFamily="34" charset="-127"/>
              </a:endParaRPr>
            </a:p>
          </p:txBody>
        </p:sp>
        <p:sp>
          <p:nvSpPr>
            <p:cNvPr id="94381" name="Rectangle 75"/>
            <p:cNvSpPr/>
            <p:nvPr/>
          </p:nvSpPr>
          <p:spPr>
            <a:xfrm>
              <a:off x="4221" y="1528"/>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8</a:t>
              </a:r>
              <a:endParaRPr lang="ko-KR" altLang="en-US" sz="2400" dirty="0">
                <a:latin typeface="Tahoma" panose="020B0804030504040204" charset="0"/>
                <a:ea typeface="Gulim" pitchFamily="34" charset="-127"/>
              </a:endParaRPr>
            </a:p>
          </p:txBody>
        </p:sp>
        <p:sp>
          <p:nvSpPr>
            <p:cNvPr id="94382" name="Rectangle 76"/>
            <p:cNvSpPr/>
            <p:nvPr/>
          </p:nvSpPr>
          <p:spPr>
            <a:xfrm>
              <a:off x="4221" y="1426"/>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9</a:t>
              </a:r>
              <a:endParaRPr lang="ko-KR" altLang="en-US" sz="2400" dirty="0">
                <a:latin typeface="Tahoma" panose="020B0804030504040204" charset="0"/>
                <a:ea typeface="Gulim" pitchFamily="34" charset="-127"/>
              </a:endParaRPr>
            </a:p>
          </p:txBody>
        </p:sp>
        <p:sp>
          <p:nvSpPr>
            <p:cNvPr id="94383" name="Rectangle 77"/>
            <p:cNvSpPr/>
            <p:nvPr/>
          </p:nvSpPr>
          <p:spPr>
            <a:xfrm>
              <a:off x="4197" y="1324"/>
              <a:ext cx="73"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10</a:t>
              </a:r>
              <a:endParaRPr lang="ko-KR" altLang="en-US" sz="2400" dirty="0">
                <a:latin typeface="Tahoma" panose="020B0804030504040204" charset="0"/>
                <a:ea typeface="Gulim" pitchFamily="34" charset="-127"/>
              </a:endParaRPr>
            </a:p>
          </p:txBody>
        </p:sp>
        <p:sp>
          <p:nvSpPr>
            <p:cNvPr id="94384" name="Rectangle 78"/>
            <p:cNvSpPr/>
            <p:nvPr/>
          </p:nvSpPr>
          <p:spPr>
            <a:xfrm>
              <a:off x="4266"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0</a:t>
              </a:r>
              <a:endParaRPr lang="ko-KR" altLang="en-US" sz="2400" dirty="0">
                <a:latin typeface="Tahoma" panose="020B0804030504040204" charset="0"/>
                <a:ea typeface="Gulim" pitchFamily="34" charset="-127"/>
              </a:endParaRPr>
            </a:p>
          </p:txBody>
        </p:sp>
        <p:sp>
          <p:nvSpPr>
            <p:cNvPr id="94385" name="Rectangle 79"/>
            <p:cNvSpPr/>
            <p:nvPr/>
          </p:nvSpPr>
          <p:spPr>
            <a:xfrm>
              <a:off x="4387"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1</a:t>
              </a:r>
              <a:endParaRPr lang="ko-KR" altLang="en-US" sz="2400" dirty="0">
                <a:latin typeface="Tahoma" panose="020B0804030504040204" charset="0"/>
                <a:ea typeface="Gulim" pitchFamily="34" charset="-127"/>
              </a:endParaRPr>
            </a:p>
          </p:txBody>
        </p:sp>
        <p:sp>
          <p:nvSpPr>
            <p:cNvPr id="94386" name="Rectangle 80"/>
            <p:cNvSpPr/>
            <p:nvPr/>
          </p:nvSpPr>
          <p:spPr>
            <a:xfrm>
              <a:off x="4504"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2</a:t>
              </a:r>
              <a:endParaRPr lang="ko-KR" altLang="en-US" sz="2400" dirty="0">
                <a:latin typeface="Tahoma" panose="020B0804030504040204" charset="0"/>
                <a:ea typeface="Gulim" pitchFamily="34" charset="-127"/>
              </a:endParaRPr>
            </a:p>
          </p:txBody>
        </p:sp>
        <p:sp>
          <p:nvSpPr>
            <p:cNvPr id="94387" name="Rectangle 81"/>
            <p:cNvSpPr/>
            <p:nvPr/>
          </p:nvSpPr>
          <p:spPr>
            <a:xfrm>
              <a:off x="4626"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3</a:t>
              </a:r>
              <a:endParaRPr lang="ko-KR" altLang="en-US" sz="2400" dirty="0">
                <a:latin typeface="Tahoma" panose="020B0804030504040204" charset="0"/>
                <a:ea typeface="Gulim" pitchFamily="34" charset="-127"/>
              </a:endParaRPr>
            </a:p>
          </p:txBody>
        </p:sp>
        <p:sp>
          <p:nvSpPr>
            <p:cNvPr id="94388" name="Rectangle 82"/>
            <p:cNvSpPr/>
            <p:nvPr/>
          </p:nvSpPr>
          <p:spPr>
            <a:xfrm>
              <a:off x="4747"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4</a:t>
              </a:r>
              <a:endParaRPr lang="ko-KR" altLang="en-US" sz="2400" dirty="0">
                <a:latin typeface="Tahoma" panose="020B0804030504040204" charset="0"/>
                <a:ea typeface="Gulim" pitchFamily="34" charset="-127"/>
              </a:endParaRPr>
            </a:p>
          </p:txBody>
        </p:sp>
        <p:sp>
          <p:nvSpPr>
            <p:cNvPr id="94389" name="Rectangle 83"/>
            <p:cNvSpPr/>
            <p:nvPr/>
          </p:nvSpPr>
          <p:spPr>
            <a:xfrm>
              <a:off x="4868"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5</a:t>
              </a:r>
              <a:endParaRPr lang="ko-KR" altLang="en-US" sz="2400" dirty="0">
                <a:latin typeface="Tahoma" panose="020B0804030504040204" charset="0"/>
                <a:ea typeface="Gulim" pitchFamily="34" charset="-127"/>
              </a:endParaRPr>
            </a:p>
          </p:txBody>
        </p:sp>
        <p:sp>
          <p:nvSpPr>
            <p:cNvPr id="94390" name="Rectangle 84"/>
            <p:cNvSpPr/>
            <p:nvPr/>
          </p:nvSpPr>
          <p:spPr>
            <a:xfrm>
              <a:off x="4986"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6</a:t>
              </a:r>
              <a:endParaRPr lang="ko-KR" altLang="en-US" sz="2400" dirty="0">
                <a:latin typeface="Tahoma" panose="020B0804030504040204" charset="0"/>
                <a:ea typeface="Gulim" pitchFamily="34" charset="-127"/>
              </a:endParaRPr>
            </a:p>
          </p:txBody>
        </p:sp>
        <p:sp>
          <p:nvSpPr>
            <p:cNvPr id="94391" name="Rectangle 85"/>
            <p:cNvSpPr/>
            <p:nvPr/>
          </p:nvSpPr>
          <p:spPr>
            <a:xfrm>
              <a:off x="5107"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7</a:t>
              </a:r>
              <a:endParaRPr lang="ko-KR" altLang="en-US" sz="2400" dirty="0">
                <a:latin typeface="Tahoma" panose="020B0804030504040204" charset="0"/>
                <a:ea typeface="Gulim" pitchFamily="34" charset="-127"/>
              </a:endParaRPr>
            </a:p>
          </p:txBody>
        </p:sp>
        <p:sp>
          <p:nvSpPr>
            <p:cNvPr id="94392" name="Rectangle 86"/>
            <p:cNvSpPr/>
            <p:nvPr/>
          </p:nvSpPr>
          <p:spPr>
            <a:xfrm>
              <a:off x="5228"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8</a:t>
              </a:r>
              <a:endParaRPr lang="ko-KR" altLang="en-US" sz="2400" dirty="0">
                <a:latin typeface="Tahoma" panose="020B0804030504040204" charset="0"/>
                <a:ea typeface="Gulim" pitchFamily="34" charset="-127"/>
              </a:endParaRPr>
            </a:p>
          </p:txBody>
        </p:sp>
        <p:sp>
          <p:nvSpPr>
            <p:cNvPr id="94393" name="Rectangle 87"/>
            <p:cNvSpPr/>
            <p:nvPr/>
          </p:nvSpPr>
          <p:spPr>
            <a:xfrm>
              <a:off x="5346"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9</a:t>
              </a:r>
              <a:endParaRPr lang="ko-KR" altLang="en-US" sz="2400" dirty="0">
                <a:latin typeface="Tahoma" panose="020B0804030504040204" charset="0"/>
                <a:ea typeface="Gulim" pitchFamily="34" charset="-127"/>
              </a:endParaRPr>
            </a:p>
          </p:txBody>
        </p:sp>
        <p:sp>
          <p:nvSpPr>
            <p:cNvPr id="94394" name="Rectangle 88"/>
            <p:cNvSpPr/>
            <p:nvPr/>
          </p:nvSpPr>
          <p:spPr>
            <a:xfrm>
              <a:off x="5455" y="2404"/>
              <a:ext cx="73"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10</a:t>
              </a:r>
              <a:endParaRPr lang="ko-KR" altLang="en-US" sz="2400" dirty="0">
                <a:latin typeface="Tahoma" panose="020B0804030504040204" charset="0"/>
                <a:ea typeface="Gulim" pitchFamily="34" charset="-127"/>
              </a:endParaRPr>
            </a:p>
          </p:txBody>
        </p:sp>
        <p:sp>
          <p:nvSpPr>
            <p:cNvPr id="94395" name="Rectangle 89"/>
            <p:cNvSpPr/>
            <p:nvPr/>
          </p:nvSpPr>
          <p:spPr>
            <a:xfrm>
              <a:off x="4144" y="1265"/>
              <a:ext cx="1400" cy="1254"/>
            </a:xfrm>
            <a:prstGeom prst="rect">
              <a:avLst/>
            </a:prstGeom>
            <a:noFill/>
            <a:ln w="0" cap="flat" cmpd="sng">
              <a:solidFill>
                <a:srgbClr val="000000"/>
              </a:solidFill>
              <a:prstDash val="solid"/>
              <a:miter/>
              <a:headEnd type="none" w="med" len="med"/>
              <a:tailEnd type="none" w="med" len="med"/>
            </a:ln>
          </p:spPr>
          <p:txBody>
            <a:bodyPr/>
            <a:lstStyle/>
            <a:p>
              <a:endParaRPr lang="zh-CN" altLang="en-US" dirty="0">
                <a:latin typeface="Arial" panose="020B0604020202090204" pitchFamily="34" charset="0"/>
              </a:endParaRPr>
            </a:p>
          </p:txBody>
        </p:sp>
        <p:sp>
          <p:nvSpPr>
            <p:cNvPr id="94396" name="Freeform 90"/>
            <p:cNvSpPr/>
            <p:nvPr/>
          </p:nvSpPr>
          <p:spPr>
            <a:xfrm>
              <a:off x="4426" y="1447"/>
              <a:ext cx="573" cy="873"/>
            </a:xfrm>
            <a:custGeom>
              <a:avLst/>
              <a:gdLst>
                <a:gd name="txL" fmla="*/ 0 w 852"/>
                <a:gd name="txT" fmla="*/ 0 h 1260"/>
                <a:gd name="txR" fmla="*/ 852 w 852"/>
                <a:gd name="txB" fmla="*/ 1260 h 1260"/>
              </a:gdLst>
              <a:ahLst/>
              <a:cxnLst>
                <a:cxn ang="0">
                  <a:pos x="157" y="93"/>
                </a:cxn>
                <a:cxn ang="0">
                  <a:pos x="120" y="12"/>
                </a:cxn>
                <a:cxn ang="0">
                  <a:pos x="72" y="7"/>
                </a:cxn>
                <a:cxn ang="0">
                  <a:pos x="40" y="24"/>
                </a:cxn>
                <a:cxn ang="0">
                  <a:pos x="0" y="123"/>
                </a:cxn>
                <a:cxn ang="0">
                  <a:pos x="13" y="229"/>
                </a:cxn>
                <a:cxn ang="0">
                  <a:pos x="110" y="371"/>
                </a:cxn>
                <a:cxn ang="0">
                  <a:pos x="130" y="379"/>
                </a:cxn>
                <a:cxn ang="0">
                  <a:pos x="137" y="384"/>
                </a:cxn>
                <a:cxn ang="0">
                  <a:pos x="159" y="391"/>
                </a:cxn>
                <a:cxn ang="0">
                  <a:pos x="189" y="409"/>
                </a:cxn>
                <a:cxn ang="0">
                  <a:pos x="241" y="414"/>
                </a:cxn>
                <a:cxn ang="0">
                  <a:pos x="239" y="340"/>
                </a:cxn>
                <a:cxn ang="0">
                  <a:pos x="227" y="317"/>
                </a:cxn>
                <a:cxn ang="0">
                  <a:pos x="209" y="285"/>
                </a:cxn>
                <a:cxn ang="0">
                  <a:pos x="189" y="254"/>
                </a:cxn>
                <a:cxn ang="0">
                  <a:pos x="184" y="243"/>
                </a:cxn>
                <a:cxn ang="0">
                  <a:pos x="180" y="236"/>
                </a:cxn>
                <a:cxn ang="0">
                  <a:pos x="169" y="214"/>
                </a:cxn>
                <a:cxn ang="0">
                  <a:pos x="164" y="206"/>
                </a:cxn>
                <a:cxn ang="0">
                  <a:pos x="157" y="93"/>
                </a:cxn>
              </a:cxnLst>
              <a:rect l="txL" t="txT" r="txR" b="txB"/>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4397" name="Freeform 91"/>
            <p:cNvSpPr/>
            <p:nvPr/>
          </p:nvSpPr>
          <p:spPr>
            <a:xfrm>
              <a:off x="4846" y="1713"/>
              <a:ext cx="516" cy="436"/>
            </a:xfrm>
            <a:custGeom>
              <a:avLst/>
              <a:gdLst>
                <a:gd name="txL" fmla="*/ 0 w 768"/>
                <a:gd name="txT" fmla="*/ 0 h 630"/>
                <a:gd name="txR" fmla="*/ 768 w 768"/>
                <a:gd name="txB" fmla="*/ 630 h 630"/>
              </a:gdLst>
              <a:ahLst/>
              <a:cxnLst>
                <a:cxn ang="0">
                  <a:pos x="56" y="22"/>
                </a:cxn>
                <a:cxn ang="0">
                  <a:pos x="22" y="24"/>
                </a:cxn>
                <a:cxn ang="0">
                  <a:pos x="1" y="57"/>
                </a:cxn>
                <a:cxn ang="0">
                  <a:pos x="4" y="103"/>
                </a:cxn>
                <a:cxn ang="0">
                  <a:pos x="17" y="118"/>
                </a:cxn>
                <a:cxn ang="0">
                  <a:pos x="33" y="138"/>
                </a:cxn>
                <a:cxn ang="0">
                  <a:pos x="71" y="181"/>
                </a:cxn>
                <a:cxn ang="0">
                  <a:pos x="78" y="189"/>
                </a:cxn>
                <a:cxn ang="0">
                  <a:pos x="100" y="197"/>
                </a:cxn>
                <a:cxn ang="0">
                  <a:pos x="136" y="209"/>
                </a:cxn>
                <a:cxn ang="0">
                  <a:pos x="181" y="201"/>
                </a:cxn>
                <a:cxn ang="0">
                  <a:pos x="199" y="194"/>
                </a:cxn>
                <a:cxn ang="0">
                  <a:pos x="208" y="176"/>
                </a:cxn>
                <a:cxn ang="0">
                  <a:pos x="218" y="157"/>
                </a:cxn>
                <a:cxn ang="0">
                  <a:pos x="220" y="145"/>
                </a:cxn>
                <a:cxn ang="0">
                  <a:pos x="224" y="138"/>
                </a:cxn>
                <a:cxn ang="0">
                  <a:pos x="233" y="98"/>
                </a:cxn>
                <a:cxn ang="0">
                  <a:pos x="230" y="59"/>
                </a:cxn>
                <a:cxn ang="0">
                  <a:pos x="220" y="37"/>
                </a:cxn>
                <a:cxn ang="0">
                  <a:pos x="141" y="0"/>
                </a:cxn>
                <a:cxn ang="0">
                  <a:pos x="62" y="10"/>
                </a:cxn>
                <a:cxn ang="0">
                  <a:pos x="56" y="22"/>
                </a:cxn>
              </a:cxnLst>
              <a:rect l="txL" t="txT" r="txR" b="txB"/>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94212" name="Line 92"/>
          <p:cNvSpPr/>
          <p:nvPr/>
        </p:nvSpPr>
        <p:spPr>
          <a:xfrm>
            <a:off x="5638800" y="2469515"/>
            <a:ext cx="685800" cy="0"/>
          </a:xfrm>
          <a:prstGeom prst="line">
            <a:avLst/>
          </a:prstGeom>
          <a:ln w="9525" cap="flat" cmpd="sng">
            <a:solidFill>
              <a:schemeClr val="tx1"/>
            </a:solidFill>
            <a:prstDash val="solid"/>
            <a:headEnd type="none" w="med" len="med"/>
            <a:tailEnd type="triangle" w="med" len="med"/>
          </a:ln>
        </p:spPr>
      </p:sp>
      <p:grpSp>
        <p:nvGrpSpPr>
          <p:cNvPr id="94213" name="Group 93"/>
          <p:cNvGrpSpPr/>
          <p:nvPr/>
        </p:nvGrpSpPr>
        <p:grpSpPr>
          <a:xfrm>
            <a:off x="6629400" y="3612515"/>
            <a:ext cx="2286000" cy="2286000"/>
            <a:chOff x="3312" y="2640"/>
            <a:chExt cx="1440" cy="1440"/>
          </a:xfrm>
        </p:grpSpPr>
        <p:graphicFrame>
          <p:nvGraphicFramePr>
            <p:cNvPr id="94312" name="Object 3"/>
            <p:cNvGraphicFramePr>
              <a:graphicFrameLocks noChangeAspect="1"/>
            </p:cNvGraphicFramePr>
            <p:nvPr/>
          </p:nvGraphicFramePr>
          <p:xfrm>
            <a:off x="3312" y="2832"/>
            <a:ext cx="1440" cy="1248"/>
          </p:xfrm>
          <a:graphic>
            <a:graphicData uri="http://schemas.openxmlformats.org/presentationml/2006/ole">
              <mc:AlternateContent xmlns:mc="http://schemas.openxmlformats.org/markup-compatibility/2006">
                <mc:Choice xmlns:v="urn:schemas-microsoft-com:vml" Requires="v">
                  <p:oleObj spid="_x0000_s3" name="" r:id="rId3" imgW="4052570" imgH="3477260" progId="Excel.Sheet.8">
                    <p:embed/>
                  </p:oleObj>
                </mc:Choice>
                <mc:Fallback>
                  <p:oleObj name="" r:id="rId3" imgW="4052570" imgH="3477260" progId="Excel.Sheet.8">
                    <p:embed/>
                    <p:pic>
                      <p:nvPicPr>
                        <p:cNvPr id="0" name="图片 3078"/>
                        <p:cNvPicPr/>
                        <p:nvPr/>
                      </p:nvPicPr>
                      <p:blipFill>
                        <a:blip r:embed="rId4"/>
                        <a:stretch>
                          <a:fillRect/>
                        </a:stretch>
                      </p:blipFill>
                      <p:spPr>
                        <a:xfrm>
                          <a:off x="3312" y="2832"/>
                          <a:ext cx="1440" cy="1248"/>
                        </a:xfrm>
                        <a:prstGeom prst="rect">
                          <a:avLst/>
                        </a:prstGeom>
                        <a:noFill/>
                        <a:ln w="38100">
                          <a:noFill/>
                          <a:miter/>
                        </a:ln>
                      </p:spPr>
                    </p:pic>
                  </p:oleObj>
                </mc:Fallback>
              </mc:AlternateContent>
            </a:graphicData>
          </a:graphic>
        </p:graphicFrame>
        <p:sp>
          <p:nvSpPr>
            <p:cNvPr id="94313" name="Line 95"/>
            <p:cNvSpPr/>
            <p:nvPr/>
          </p:nvSpPr>
          <p:spPr>
            <a:xfrm>
              <a:off x="3984" y="2640"/>
              <a:ext cx="0" cy="144"/>
            </a:xfrm>
            <a:prstGeom prst="line">
              <a:avLst/>
            </a:prstGeom>
            <a:ln w="9525" cap="flat" cmpd="sng">
              <a:solidFill>
                <a:schemeClr val="tx1"/>
              </a:solidFill>
              <a:prstDash val="solid"/>
              <a:headEnd type="none" w="med" len="med"/>
              <a:tailEnd type="triangle" w="med" len="med"/>
            </a:ln>
          </p:spPr>
        </p:sp>
      </p:grpSp>
      <p:grpSp>
        <p:nvGrpSpPr>
          <p:cNvPr id="94214" name="Group 96"/>
          <p:cNvGrpSpPr/>
          <p:nvPr/>
        </p:nvGrpSpPr>
        <p:grpSpPr>
          <a:xfrm>
            <a:off x="3276600" y="3917315"/>
            <a:ext cx="3200400" cy="1981200"/>
            <a:chOff x="1200" y="2832"/>
            <a:chExt cx="2016" cy="1248"/>
          </a:xfrm>
        </p:grpSpPr>
        <p:grpSp>
          <p:nvGrpSpPr>
            <p:cNvPr id="94307" name="Group 97"/>
            <p:cNvGrpSpPr/>
            <p:nvPr/>
          </p:nvGrpSpPr>
          <p:grpSpPr>
            <a:xfrm>
              <a:off x="1200" y="2832"/>
              <a:ext cx="1440" cy="1248"/>
              <a:chOff x="3108" y="2256"/>
              <a:chExt cx="2148" cy="1872"/>
            </a:xfrm>
          </p:grpSpPr>
          <p:graphicFrame>
            <p:nvGraphicFramePr>
              <p:cNvPr id="94309" name="Object 2"/>
              <p:cNvGraphicFramePr>
                <a:graphicFrameLocks noChangeAspect="1"/>
              </p:cNvGraphicFramePr>
              <p:nvPr/>
            </p:nvGraphicFramePr>
            <p:xfrm>
              <a:off x="3108" y="2256"/>
              <a:ext cx="2148" cy="1872"/>
            </p:xfrm>
            <a:graphic>
              <a:graphicData uri="http://schemas.openxmlformats.org/presentationml/2006/ole">
                <mc:AlternateContent xmlns:mc="http://schemas.openxmlformats.org/markup-compatibility/2006">
                  <mc:Choice xmlns:v="urn:schemas-microsoft-com:vml" Requires="v">
                    <p:oleObj spid="_x0000_s4" name="" r:id="rId5" imgW="4041140" imgH="3465830" progId="Excel.Sheet.8">
                      <p:embed/>
                    </p:oleObj>
                  </mc:Choice>
                  <mc:Fallback>
                    <p:oleObj name="" r:id="rId5" imgW="4041140" imgH="3465830" progId="Excel.Sheet.8">
                      <p:embed/>
                      <p:pic>
                        <p:nvPicPr>
                          <p:cNvPr id="0" name="图片 3079"/>
                          <p:cNvPicPr/>
                          <p:nvPr/>
                        </p:nvPicPr>
                        <p:blipFill>
                          <a:blip r:embed="rId6"/>
                          <a:stretch>
                            <a:fillRect/>
                          </a:stretch>
                        </p:blipFill>
                        <p:spPr>
                          <a:xfrm>
                            <a:off x="3108" y="2256"/>
                            <a:ext cx="2148" cy="1872"/>
                          </a:xfrm>
                          <a:prstGeom prst="rect">
                            <a:avLst/>
                          </a:prstGeom>
                          <a:noFill/>
                          <a:ln w="38100">
                            <a:noFill/>
                            <a:miter/>
                          </a:ln>
                        </p:spPr>
                      </p:pic>
                    </p:oleObj>
                  </mc:Fallback>
                </mc:AlternateContent>
              </a:graphicData>
            </a:graphic>
          </p:graphicFrame>
          <p:sp>
            <p:nvSpPr>
              <p:cNvPr id="94310" name="Freeform 99"/>
              <p:cNvSpPr/>
              <p:nvPr/>
            </p:nvSpPr>
            <p:spPr>
              <a:xfrm>
                <a:off x="3638" y="2571"/>
                <a:ext cx="728" cy="896"/>
              </a:xfrm>
              <a:custGeom>
                <a:avLst/>
                <a:gdLst>
                  <a:gd name="txL" fmla="*/ 0 w 728"/>
                  <a:gd name="txT" fmla="*/ 0 h 896"/>
                  <a:gd name="txR" fmla="*/ 728 w 728"/>
                  <a:gd name="txB" fmla="*/ 896 h 896"/>
                </a:gdLst>
                <a:ahLst/>
                <a:cxnLst>
                  <a:cxn ang="0">
                    <a:pos x="199" y="7"/>
                  </a:cxn>
                  <a:cxn ang="0">
                    <a:pos x="110" y="96"/>
                  </a:cxn>
                  <a:cxn ang="0">
                    <a:pos x="80" y="140"/>
                  </a:cxn>
                  <a:cxn ang="0">
                    <a:pos x="65" y="162"/>
                  </a:cxn>
                  <a:cxn ang="0">
                    <a:pos x="21" y="303"/>
                  </a:cxn>
                  <a:cxn ang="0">
                    <a:pos x="65" y="703"/>
                  </a:cxn>
                  <a:cxn ang="0">
                    <a:pos x="110" y="763"/>
                  </a:cxn>
                  <a:cxn ang="0">
                    <a:pos x="332" y="896"/>
                  </a:cxn>
                  <a:cxn ang="0">
                    <a:pos x="495" y="851"/>
                  </a:cxn>
                  <a:cxn ang="0">
                    <a:pos x="636" y="711"/>
                  </a:cxn>
                  <a:cxn ang="0">
                    <a:pos x="688" y="607"/>
                  </a:cxn>
                  <a:cxn ang="0">
                    <a:pos x="702" y="563"/>
                  </a:cxn>
                  <a:cxn ang="0">
                    <a:pos x="710" y="540"/>
                  </a:cxn>
                  <a:cxn ang="0">
                    <a:pos x="680" y="296"/>
                  </a:cxn>
                  <a:cxn ang="0">
                    <a:pos x="569" y="133"/>
                  </a:cxn>
                  <a:cxn ang="0">
                    <a:pos x="510" y="88"/>
                  </a:cxn>
                  <a:cxn ang="0">
                    <a:pos x="465" y="59"/>
                  </a:cxn>
                  <a:cxn ang="0">
                    <a:pos x="295" y="0"/>
                  </a:cxn>
                  <a:cxn ang="0">
                    <a:pos x="206" y="7"/>
                  </a:cxn>
                  <a:cxn ang="0">
                    <a:pos x="184" y="14"/>
                  </a:cxn>
                  <a:cxn ang="0">
                    <a:pos x="199" y="7"/>
                  </a:cxn>
                </a:cxnLst>
                <a:rect l="txL" t="txT" r="txR" b="txB"/>
                <a:pathLst>
                  <a:path w="728" h="896">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4311" name="Freeform 100"/>
              <p:cNvSpPr/>
              <p:nvPr/>
            </p:nvSpPr>
            <p:spPr>
              <a:xfrm>
                <a:off x="4090" y="2934"/>
                <a:ext cx="802" cy="889"/>
              </a:xfrm>
              <a:custGeom>
                <a:avLst/>
                <a:gdLst>
                  <a:gd name="txL" fmla="*/ 0 w 802"/>
                  <a:gd name="txT" fmla="*/ 0 h 889"/>
                  <a:gd name="txR" fmla="*/ 802 w 802"/>
                  <a:gd name="txB" fmla="*/ 889 h 889"/>
                </a:gdLst>
                <a:ahLst/>
                <a:cxnLst>
                  <a:cxn ang="0">
                    <a:pos x="510" y="44"/>
                  </a:cxn>
                  <a:cxn ang="0">
                    <a:pos x="376" y="177"/>
                  </a:cxn>
                  <a:cxn ang="0">
                    <a:pos x="236" y="296"/>
                  </a:cxn>
                  <a:cxn ang="0">
                    <a:pos x="221" y="318"/>
                  </a:cxn>
                  <a:cxn ang="0">
                    <a:pos x="199" y="333"/>
                  </a:cxn>
                  <a:cxn ang="0">
                    <a:pos x="191" y="355"/>
                  </a:cxn>
                  <a:cxn ang="0">
                    <a:pos x="169" y="385"/>
                  </a:cxn>
                  <a:cxn ang="0">
                    <a:pos x="132" y="496"/>
                  </a:cxn>
                  <a:cxn ang="0">
                    <a:pos x="110" y="518"/>
                  </a:cxn>
                  <a:cxn ang="0">
                    <a:pos x="80" y="562"/>
                  </a:cxn>
                  <a:cxn ang="0">
                    <a:pos x="43" y="629"/>
                  </a:cxn>
                  <a:cxn ang="0">
                    <a:pos x="13" y="703"/>
                  </a:cxn>
                  <a:cxn ang="0">
                    <a:pos x="36" y="844"/>
                  </a:cxn>
                  <a:cxn ang="0">
                    <a:pos x="80" y="874"/>
                  </a:cxn>
                  <a:cxn ang="0">
                    <a:pos x="124" y="888"/>
                  </a:cxn>
                  <a:cxn ang="0">
                    <a:pos x="354" y="874"/>
                  </a:cxn>
                  <a:cxn ang="0">
                    <a:pos x="517" y="822"/>
                  </a:cxn>
                  <a:cxn ang="0">
                    <a:pos x="569" y="792"/>
                  </a:cxn>
                  <a:cxn ang="0">
                    <a:pos x="673" y="651"/>
                  </a:cxn>
                  <a:cxn ang="0">
                    <a:pos x="695" y="600"/>
                  </a:cxn>
                  <a:cxn ang="0">
                    <a:pos x="747" y="533"/>
                  </a:cxn>
                  <a:cxn ang="0">
                    <a:pos x="784" y="451"/>
                  </a:cxn>
                  <a:cxn ang="0">
                    <a:pos x="798" y="385"/>
                  </a:cxn>
                  <a:cxn ang="0">
                    <a:pos x="650" y="0"/>
                  </a:cxn>
                  <a:cxn ang="0">
                    <a:pos x="532" y="22"/>
                  </a:cxn>
                  <a:cxn ang="0">
                    <a:pos x="510" y="44"/>
                  </a:cxn>
                </a:cxnLst>
                <a:rect l="txL" t="txT" r="txR" b="txB"/>
                <a:pathLst>
                  <a:path w="802" h="889">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94308" name="Line 101"/>
            <p:cNvSpPr/>
            <p:nvPr/>
          </p:nvSpPr>
          <p:spPr>
            <a:xfrm flipH="1">
              <a:off x="2784" y="3264"/>
              <a:ext cx="432" cy="0"/>
            </a:xfrm>
            <a:prstGeom prst="line">
              <a:avLst/>
            </a:prstGeom>
            <a:ln w="9525" cap="flat" cmpd="sng">
              <a:solidFill>
                <a:schemeClr val="tx1"/>
              </a:solidFill>
              <a:prstDash val="solid"/>
              <a:headEnd type="none" w="med" len="med"/>
              <a:tailEnd type="triangle" w="med" len="med"/>
            </a:ln>
          </p:spPr>
        </p:sp>
      </p:grpSp>
      <p:sp>
        <p:nvSpPr>
          <p:cNvPr id="94215" name="Rectangle 102"/>
          <p:cNvSpPr/>
          <p:nvPr/>
        </p:nvSpPr>
        <p:spPr>
          <a:xfrm>
            <a:off x="101600" y="1582103"/>
            <a:ext cx="2222500" cy="1990725"/>
          </a:xfrm>
          <a:prstGeom prst="rect">
            <a:avLst/>
          </a:prstGeom>
          <a:solidFill>
            <a:srgbClr val="FFFFFF"/>
          </a:solidFill>
          <a:ln w="0" cap="flat" cmpd="sng">
            <a:solidFill>
              <a:srgbClr val="000000"/>
            </a:solidFill>
            <a:prstDash val="solid"/>
            <a:miter/>
            <a:headEnd type="none" w="med" len="med"/>
            <a:tailEnd type="none" w="med" len="med"/>
          </a:ln>
        </p:spPr>
        <p:txBody>
          <a:bodyPr/>
          <a:lstStyle/>
          <a:p>
            <a:endParaRPr lang="zh-CN" altLang="en-US" dirty="0">
              <a:latin typeface="Arial" panose="020B0604020202090204" pitchFamily="34" charset="0"/>
            </a:endParaRPr>
          </a:p>
        </p:txBody>
      </p:sp>
      <p:sp>
        <p:nvSpPr>
          <p:cNvPr id="94216" name="Rectangle 103"/>
          <p:cNvSpPr/>
          <p:nvPr/>
        </p:nvSpPr>
        <p:spPr>
          <a:xfrm>
            <a:off x="314325" y="1723390"/>
            <a:ext cx="1906588" cy="1606550"/>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94217" name="Line 104"/>
          <p:cNvSpPr/>
          <p:nvPr/>
        </p:nvSpPr>
        <p:spPr>
          <a:xfrm>
            <a:off x="314325" y="3168015"/>
            <a:ext cx="1906588" cy="1588"/>
          </a:xfrm>
          <a:prstGeom prst="line">
            <a:avLst/>
          </a:prstGeom>
          <a:ln w="0" cap="flat" cmpd="sng">
            <a:solidFill>
              <a:srgbClr val="000000"/>
            </a:solidFill>
            <a:prstDash val="solid"/>
            <a:headEnd type="none" w="med" len="med"/>
            <a:tailEnd type="none" w="med" len="med"/>
          </a:ln>
        </p:spPr>
      </p:sp>
      <p:sp>
        <p:nvSpPr>
          <p:cNvPr id="94218" name="Line 105"/>
          <p:cNvSpPr/>
          <p:nvPr/>
        </p:nvSpPr>
        <p:spPr>
          <a:xfrm>
            <a:off x="314325" y="3007678"/>
            <a:ext cx="1906588" cy="1587"/>
          </a:xfrm>
          <a:prstGeom prst="line">
            <a:avLst/>
          </a:prstGeom>
          <a:ln w="0" cap="flat" cmpd="sng">
            <a:solidFill>
              <a:srgbClr val="000000"/>
            </a:solidFill>
            <a:prstDash val="solid"/>
            <a:headEnd type="none" w="med" len="med"/>
            <a:tailEnd type="none" w="med" len="med"/>
          </a:ln>
        </p:spPr>
      </p:sp>
      <p:sp>
        <p:nvSpPr>
          <p:cNvPr id="94219" name="Line 106"/>
          <p:cNvSpPr/>
          <p:nvPr/>
        </p:nvSpPr>
        <p:spPr>
          <a:xfrm>
            <a:off x="314325" y="2845753"/>
            <a:ext cx="1906588" cy="1587"/>
          </a:xfrm>
          <a:prstGeom prst="line">
            <a:avLst/>
          </a:prstGeom>
          <a:ln w="0" cap="flat" cmpd="sng">
            <a:solidFill>
              <a:srgbClr val="000000"/>
            </a:solidFill>
            <a:prstDash val="solid"/>
            <a:headEnd type="none" w="med" len="med"/>
            <a:tailEnd type="none" w="med" len="med"/>
          </a:ln>
        </p:spPr>
      </p:sp>
      <p:sp>
        <p:nvSpPr>
          <p:cNvPr id="94220" name="Line 107"/>
          <p:cNvSpPr/>
          <p:nvPr/>
        </p:nvSpPr>
        <p:spPr>
          <a:xfrm>
            <a:off x="314325" y="2685415"/>
            <a:ext cx="1906588" cy="1588"/>
          </a:xfrm>
          <a:prstGeom prst="line">
            <a:avLst/>
          </a:prstGeom>
          <a:ln w="0" cap="flat" cmpd="sng">
            <a:solidFill>
              <a:srgbClr val="000000"/>
            </a:solidFill>
            <a:prstDash val="solid"/>
            <a:headEnd type="none" w="med" len="med"/>
            <a:tailEnd type="none" w="med" len="med"/>
          </a:ln>
        </p:spPr>
      </p:sp>
      <p:sp>
        <p:nvSpPr>
          <p:cNvPr id="94221" name="Line 108"/>
          <p:cNvSpPr/>
          <p:nvPr/>
        </p:nvSpPr>
        <p:spPr>
          <a:xfrm>
            <a:off x="314325" y="2523490"/>
            <a:ext cx="1906588" cy="1588"/>
          </a:xfrm>
          <a:prstGeom prst="line">
            <a:avLst/>
          </a:prstGeom>
          <a:ln w="0" cap="flat" cmpd="sng">
            <a:solidFill>
              <a:srgbClr val="000000"/>
            </a:solidFill>
            <a:prstDash val="solid"/>
            <a:headEnd type="none" w="med" len="med"/>
            <a:tailEnd type="none" w="med" len="med"/>
          </a:ln>
        </p:spPr>
      </p:sp>
      <p:sp>
        <p:nvSpPr>
          <p:cNvPr id="94222" name="Line 109"/>
          <p:cNvSpPr/>
          <p:nvPr/>
        </p:nvSpPr>
        <p:spPr>
          <a:xfrm>
            <a:off x="314325" y="2367915"/>
            <a:ext cx="1906588" cy="1588"/>
          </a:xfrm>
          <a:prstGeom prst="line">
            <a:avLst/>
          </a:prstGeom>
          <a:ln w="0" cap="flat" cmpd="sng">
            <a:solidFill>
              <a:srgbClr val="000000"/>
            </a:solidFill>
            <a:prstDash val="solid"/>
            <a:headEnd type="none" w="med" len="med"/>
            <a:tailEnd type="none" w="med" len="med"/>
          </a:ln>
        </p:spPr>
      </p:sp>
      <p:sp>
        <p:nvSpPr>
          <p:cNvPr id="94223" name="Line 110"/>
          <p:cNvSpPr/>
          <p:nvPr/>
        </p:nvSpPr>
        <p:spPr>
          <a:xfrm>
            <a:off x="314325" y="2207578"/>
            <a:ext cx="1906588" cy="1587"/>
          </a:xfrm>
          <a:prstGeom prst="line">
            <a:avLst/>
          </a:prstGeom>
          <a:ln w="0" cap="flat" cmpd="sng">
            <a:solidFill>
              <a:srgbClr val="000000"/>
            </a:solidFill>
            <a:prstDash val="solid"/>
            <a:headEnd type="none" w="med" len="med"/>
            <a:tailEnd type="none" w="med" len="med"/>
          </a:ln>
        </p:spPr>
      </p:sp>
      <p:sp>
        <p:nvSpPr>
          <p:cNvPr id="94224" name="Line 111"/>
          <p:cNvSpPr/>
          <p:nvPr/>
        </p:nvSpPr>
        <p:spPr>
          <a:xfrm>
            <a:off x="314325" y="2045653"/>
            <a:ext cx="1906588" cy="1587"/>
          </a:xfrm>
          <a:prstGeom prst="line">
            <a:avLst/>
          </a:prstGeom>
          <a:ln w="0" cap="flat" cmpd="sng">
            <a:solidFill>
              <a:srgbClr val="000000"/>
            </a:solidFill>
            <a:prstDash val="solid"/>
            <a:headEnd type="none" w="med" len="med"/>
            <a:tailEnd type="none" w="med" len="med"/>
          </a:ln>
        </p:spPr>
      </p:sp>
      <p:sp>
        <p:nvSpPr>
          <p:cNvPr id="94225" name="Line 112"/>
          <p:cNvSpPr/>
          <p:nvPr/>
        </p:nvSpPr>
        <p:spPr>
          <a:xfrm>
            <a:off x="314325" y="1885315"/>
            <a:ext cx="1906588" cy="1588"/>
          </a:xfrm>
          <a:prstGeom prst="line">
            <a:avLst/>
          </a:prstGeom>
          <a:ln w="0" cap="flat" cmpd="sng">
            <a:solidFill>
              <a:srgbClr val="000000"/>
            </a:solidFill>
            <a:prstDash val="solid"/>
            <a:headEnd type="none" w="med" len="med"/>
            <a:tailEnd type="none" w="med" len="med"/>
          </a:ln>
        </p:spPr>
      </p:sp>
      <p:sp>
        <p:nvSpPr>
          <p:cNvPr id="94226" name="Line 113"/>
          <p:cNvSpPr/>
          <p:nvPr/>
        </p:nvSpPr>
        <p:spPr>
          <a:xfrm>
            <a:off x="314325" y="1723390"/>
            <a:ext cx="1906588" cy="1588"/>
          </a:xfrm>
          <a:prstGeom prst="line">
            <a:avLst/>
          </a:prstGeom>
          <a:ln w="0" cap="flat" cmpd="sng">
            <a:solidFill>
              <a:srgbClr val="000000"/>
            </a:solidFill>
            <a:prstDash val="solid"/>
            <a:headEnd type="none" w="med" len="med"/>
            <a:tailEnd type="none" w="med" len="med"/>
          </a:ln>
        </p:spPr>
      </p:sp>
      <p:sp>
        <p:nvSpPr>
          <p:cNvPr id="94227" name="Line 114"/>
          <p:cNvSpPr/>
          <p:nvPr/>
        </p:nvSpPr>
        <p:spPr>
          <a:xfrm>
            <a:off x="506413" y="1723390"/>
            <a:ext cx="1587" cy="1606550"/>
          </a:xfrm>
          <a:prstGeom prst="line">
            <a:avLst/>
          </a:prstGeom>
          <a:ln w="0" cap="flat" cmpd="sng">
            <a:solidFill>
              <a:srgbClr val="000000"/>
            </a:solidFill>
            <a:prstDash val="solid"/>
            <a:headEnd type="none" w="med" len="med"/>
            <a:tailEnd type="none" w="med" len="med"/>
          </a:ln>
        </p:spPr>
      </p:sp>
      <p:sp>
        <p:nvSpPr>
          <p:cNvPr id="94228" name="Line 115"/>
          <p:cNvSpPr/>
          <p:nvPr/>
        </p:nvSpPr>
        <p:spPr>
          <a:xfrm>
            <a:off x="692150" y="1723390"/>
            <a:ext cx="1588" cy="1606550"/>
          </a:xfrm>
          <a:prstGeom prst="line">
            <a:avLst/>
          </a:prstGeom>
          <a:ln w="0" cap="flat" cmpd="sng">
            <a:solidFill>
              <a:srgbClr val="000000"/>
            </a:solidFill>
            <a:prstDash val="solid"/>
            <a:headEnd type="none" w="med" len="med"/>
            <a:tailEnd type="none" w="med" len="med"/>
          </a:ln>
        </p:spPr>
      </p:sp>
      <p:sp>
        <p:nvSpPr>
          <p:cNvPr id="94229" name="Line 116"/>
          <p:cNvSpPr/>
          <p:nvPr/>
        </p:nvSpPr>
        <p:spPr>
          <a:xfrm>
            <a:off x="885825" y="1723390"/>
            <a:ext cx="1588" cy="1606550"/>
          </a:xfrm>
          <a:prstGeom prst="line">
            <a:avLst/>
          </a:prstGeom>
          <a:ln w="0" cap="flat" cmpd="sng">
            <a:solidFill>
              <a:srgbClr val="000000"/>
            </a:solidFill>
            <a:prstDash val="solid"/>
            <a:headEnd type="none" w="med" len="med"/>
            <a:tailEnd type="none" w="med" len="med"/>
          </a:ln>
        </p:spPr>
      </p:sp>
      <p:sp>
        <p:nvSpPr>
          <p:cNvPr id="94230" name="Line 117"/>
          <p:cNvSpPr/>
          <p:nvPr/>
        </p:nvSpPr>
        <p:spPr>
          <a:xfrm>
            <a:off x="1077913" y="1723390"/>
            <a:ext cx="1587" cy="1606550"/>
          </a:xfrm>
          <a:prstGeom prst="line">
            <a:avLst/>
          </a:prstGeom>
          <a:ln w="0" cap="flat" cmpd="sng">
            <a:solidFill>
              <a:srgbClr val="000000"/>
            </a:solidFill>
            <a:prstDash val="solid"/>
            <a:headEnd type="none" w="med" len="med"/>
            <a:tailEnd type="none" w="med" len="med"/>
          </a:ln>
        </p:spPr>
      </p:sp>
      <p:sp>
        <p:nvSpPr>
          <p:cNvPr id="94231" name="Line 118"/>
          <p:cNvSpPr/>
          <p:nvPr/>
        </p:nvSpPr>
        <p:spPr>
          <a:xfrm>
            <a:off x="1270000" y="1723390"/>
            <a:ext cx="1588" cy="1606550"/>
          </a:xfrm>
          <a:prstGeom prst="line">
            <a:avLst/>
          </a:prstGeom>
          <a:ln w="0" cap="flat" cmpd="sng">
            <a:solidFill>
              <a:srgbClr val="000000"/>
            </a:solidFill>
            <a:prstDash val="solid"/>
            <a:headEnd type="none" w="med" len="med"/>
            <a:tailEnd type="none" w="med" len="med"/>
          </a:ln>
        </p:spPr>
      </p:sp>
      <p:sp>
        <p:nvSpPr>
          <p:cNvPr id="94232" name="Line 119"/>
          <p:cNvSpPr/>
          <p:nvPr/>
        </p:nvSpPr>
        <p:spPr>
          <a:xfrm>
            <a:off x="1457325" y="1723390"/>
            <a:ext cx="1588" cy="1606550"/>
          </a:xfrm>
          <a:prstGeom prst="line">
            <a:avLst/>
          </a:prstGeom>
          <a:ln w="0" cap="flat" cmpd="sng">
            <a:solidFill>
              <a:srgbClr val="000000"/>
            </a:solidFill>
            <a:prstDash val="solid"/>
            <a:headEnd type="none" w="med" len="med"/>
            <a:tailEnd type="none" w="med" len="med"/>
          </a:ln>
        </p:spPr>
      </p:sp>
      <p:sp>
        <p:nvSpPr>
          <p:cNvPr id="94233" name="Line 120"/>
          <p:cNvSpPr/>
          <p:nvPr/>
        </p:nvSpPr>
        <p:spPr>
          <a:xfrm>
            <a:off x="1649413" y="1723390"/>
            <a:ext cx="1587" cy="1606550"/>
          </a:xfrm>
          <a:prstGeom prst="line">
            <a:avLst/>
          </a:prstGeom>
          <a:ln w="0" cap="flat" cmpd="sng">
            <a:solidFill>
              <a:srgbClr val="000000"/>
            </a:solidFill>
            <a:prstDash val="solid"/>
            <a:headEnd type="none" w="med" len="med"/>
            <a:tailEnd type="none" w="med" len="med"/>
          </a:ln>
        </p:spPr>
      </p:sp>
      <p:sp>
        <p:nvSpPr>
          <p:cNvPr id="94234" name="Line 121"/>
          <p:cNvSpPr/>
          <p:nvPr/>
        </p:nvSpPr>
        <p:spPr>
          <a:xfrm>
            <a:off x="1841500" y="1723390"/>
            <a:ext cx="1588" cy="1606550"/>
          </a:xfrm>
          <a:prstGeom prst="line">
            <a:avLst/>
          </a:prstGeom>
          <a:ln w="0" cap="flat" cmpd="sng">
            <a:solidFill>
              <a:srgbClr val="000000"/>
            </a:solidFill>
            <a:prstDash val="solid"/>
            <a:headEnd type="none" w="med" len="med"/>
            <a:tailEnd type="none" w="med" len="med"/>
          </a:ln>
        </p:spPr>
      </p:sp>
      <p:sp>
        <p:nvSpPr>
          <p:cNvPr id="94235" name="Line 122"/>
          <p:cNvSpPr/>
          <p:nvPr/>
        </p:nvSpPr>
        <p:spPr>
          <a:xfrm>
            <a:off x="2028825" y="1723390"/>
            <a:ext cx="1588" cy="1606550"/>
          </a:xfrm>
          <a:prstGeom prst="line">
            <a:avLst/>
          </a:prstGeom>
          <a:ln w="0" cap="flat" cmpd="sng">
            <a:solidFill>
              <a:srgbClr val="000000"/>
            </a:solidFill>
            <a:prstDash val="solid"/>
            <a:headEnd type="none" w="med" len="med"/>
            <a:tailEnd type="none" w="med" len="med"/>
          </a:ln>
        </p:spPr>
      </p:sp>
      <p:sp>
        <p:nvSpPr>
          <p:cNvPr id="94236" name="Line 123"/>
          <p:cNvSpPr/>
          <p:nvPr/>
        </p:nvSpPr>
        <p:spPr>
          <a:xfrm>
            <a:off x="2220913" y="1723390"/>
            <a:ext cx="1587" cy="1606550"/>
          </a:xfrm>
          <a:prstGeom prst="line">
            <a:avLst/>
          </a:prstGeom>
          <a:ln w="0" cap="flat" cmpd="sng">
            <a:solidFill>
              <a:srgbClr val="000000"/>
            </a:solidFill>
            <a:prstDash val="solid"/>
            <a:headEnd type="none" w="med" len="med"/>
            <a:tailEnd type="none" w="med" len="med"/>
          </a:ln>
        </p:spPr>
      </p:sp>
      <p:sp>
        <p:nvSpPr>
          <p:cNvPr id="94237" name="Rectangle 124"/>
          <p:cNvSpPr/>
          <p:nvPr/>
        </p:nvSpPr>
        <p:spPr>
          <a:xfrm>
            <a:off x="314325" y="1723390"/>
            <a:ext cx="1906588" cy="1606550"/>
          </a:xfrm>
          <a:prstGeom prst="rect">
            <a:avLst/>
          </a:prstGeom>
          <a:noFill/>
          <a:ln w="6350" cap="flat" cmpd="sng">
            <a:solidFill>
              <a:srgbClr val="000000"/>
            </a:solidFill>
            <a:prstDash val="solid"/>
            <a:miter/>
            <a:headEnd type="none" w="med" len="med"/>
            <a:tailEnd type="none" w="med" len="med"/>
          </a:ln>
        </p:spPr>
        <p:txBody>
          <a:bodyPr/>
          <a:lstStyle/>
          <a:p>
            <a:endParaRPr lang="zh-CN" altLang="en-US" dirty="0">
              <a:latin typeface="Arial" panose="020B0604020202090204" pitchFamily="34" charset="0"/>
            </a:endParaRPr>
          </a:p>
        </p:txBody>
      </p:sp>
      <p:sp>
        <p:nvSpPr>
          <p:cNvPr id="94238" name="Line 125"/>
          <p:cNvSpPr/>
          <p:nvPr/>
        </p:nvSpPr>
        <p:spPr>
          <a:xfrm>
            <a:off x="314325" y="1723390"/>
            <a:ext cx="1588" cy="1606550"/>
          </a:xfrm>
          <a:prstGeom prst="line">
            <a:avLst/>
          </a:prstGeom>
          <a:ln w="0" cap="flat" cmpd="sng">
            <a:solidFill>
              <a:srgbClr val="000000"/>
            </a:solidFill>
            <a:prstDash val="solid"/>
            <a:headEnd type="none" w="med" len="med"/>
            <a:tailEnd type="none" w="med" len="med"/>
          </a:ln>
        </p:spPr>
      </p:sp>
      <p:sp>
        <p:nvSpPr>
          <p:cNvPr id="94239" name="Line 126"/>
          <p:cNvSpPr/>
          <p:nvPr/>
        </p:nvSpPr>
        <p:spPr>
          <a:xfrm>
            <a:off x="295275" y="3329940"/>
            <a:ext cx="19050" cy="1588"/>
          </a:xfrm>
          <a:prstGeom prst="line">
            <a:avLst/>
          </a:prstGeom>
          <a:ln w="0" cap="flat" cmpd="sng">
            <a:solidFill>
              <a:srgbClr val="000000"/>
            </a:solidFill>
            <a:prstDash val="solid"/>
            <a:headEnd type="none" w="med" len="med"/>
            <a:tailEnd type="none" w="med" len="med"/>
          </a:ln>
        </p:spPr>
      </p:sp>
      <p:sp>
        <p:nvSpPr>
          <p:cNvPr id="94240" name="Line 127"/>
          <p:cNvSpPr/>
          <p:nvPr/>
        </p:nvSpPr>
        <p:spPr>
          <a:xfrm>
            <a:off x="295275" y="3168015"/>
            <a:ext cx="19050" cy="1588"/>
          </a:xfrm>
          <a:prstGeom prst="line">
            <a:avLst/>
          </a:prstGeom>
          <a:ln w="0" cap="flat" cmpd="sng">
            <a:solidFill>
              <a:srgbClr val="000000"/>
            </a:solidFill>
            <a:prstDash val="solid"/>
            <a:headEnd type="none" w="med" len="med"/>
            <a:tailEnd type="none" w="med" len="med"/>
          </a:ln>
        </p:spPr>
      </p:sp>
      <p:sp>
        <p:nvSpPr>
          <p:cNvPr id="94241" name="Line 128"/>
          <p:cNvSpPr/>
          <p:nvPr/>
        </p:nvSpPr>
        <p:spPr>
          <a:xfrm>
            <a:off x="295275" y="3007678"/>
            <a:ext cx="19050" cy="1587"/>
          </a:xfrm>
          <a:prstGeom prst="line">
            <a:avLst/>
          </a:prstGeom>
          <a:ln w="0" cap="flat" cmpd="sng">
            <a:solidFill>
              <a:srgbClr val="000000"/>
            </a:solidFill>
            <a:prstDash val="solid"/>
            <a:headEnd type="none" w="med" len="med"/>
            <a:tailEnd type="none" w="med" len="med"/>
          </a:ln>
        </p:spPr>
      </p:sp>
      <p:sp>
        <p:nvSpPr>
          <p:cNvPr id="94242" name="Line 129"/>
          <p:cNvSpPr/>
          <p:nvPr/>
        </p:nvSpPr>
        <p:spPr>
          <a:xfrm>
            <a:off x="295275" y="2845753"/>
            <a:ext cx="19050" cy="1587"/>
          </a:xfrm>
          <a:prstGeom prst="line">
            <a:avLst/>
          </a:prstGeom>
          <a:ln w="0" cap="flat" cmpd="sng">
            <a:solidFill>
              <a:srgbClr val="000000"/>
            </a:solidFill>
            <a:prstDash val="solid"/>
            <a:headEnd type="none" w="med" len="med"/>
            <a:tailEnd type="none" w="med" len="med"/>
          </a:ln>
        </p:spPr>
      </p:sp>
      <p:sp>
        <p:nvSpPr>
          <p:cNvPr id="94243" name="Line 130"/>
          <p:cNvSpPr/>
          <p:nvPr/>
        </p:nvSpPr>
        <p:spPr>
          <a:xfrm>
            <a:off x="295275" y="2685415"/>
            <a:ext cx="19050" cy="1588"/>
          </a:xfrm>
          <a:prstGeom prst="line">
            <a:avLst/>
          </a:prstGeom>
          <a:ln w="0" cap="flat" cmpd="sng">
            <a:solidFill>
              <a:srgbClr val="000000"/>
            </a:solidFill>
            <a:prstDash val="solid"/>
            <a:headEnd type="none" w="med" len="med"/>
            <a:tailEnd type="none" w="med" len="med"/>
          </a:ln>
        </p:spPr>
      </p:sp>
      <p:sp>
        <p:nvSpPr>
          <p:cNvPr id="94244" name="Line 131"/>
          <p:cNvSpPr/>
          <p:nvPr/>
        </p:nvSpPr>
        <p:spPr>
          <a:xfrm>
            <a:off x="295275" y="2523490"/>
            <a:ext cx="19050" cy="1588"/>
          </a:xfrm>
          <a:prstGeom prst="line">
            <a:avLst/>
          </a:prstGeom>
          <a:ln w="0" cap="flat" cmpd="sng">
            <a:solidFill>
              <a:srgbClr val="000000"/>
            </a:solidFill>
            <a:prstDash val="solid"/>
            <a:headEnd type="none" w="med" len="med"/>
            <a:tailEnd type="none" w="med" len="med"/>
          </a:ln>
        </p:spPr>
      </p:sp>
      <p:sp>
        <p:nvSpPr>
          <p:cNvPr id="94245" name="Line 132"/>
          <p:cNvSpPr/>
          <p:nvPr/>
        </p:nvSpPr>
        <p:spPr>
          <a:xfrm>
            <a:off x="295275" y="2367915"/>
            <a:ext cx="19050" cy="1588"/>
          </a:xfrm>
          <a:prstGeom prst="line">
            <a:avLst/>
          </a:prstGeom>
          <a:ln w="0" cap="flat" cmpd="sng">
            <a:solidFill>
              <a:srgbClr val="000000"/>
            </a:solidFill>
            <a:prstDash val="solid"/>
            <a:headEnd type="none" w="med" len="med"/>
            <a:tailEnd type="none" w="med" len="med"/>
          </a:ln>
        </p:spPr>
      </p:sp>
      <p:sp>
        <p:nvSpPr>
          <p:cNvPr id="94246" name="Line 133"/>
          <p:cNvSpPr/>
          <p:nvPr/>
        </p:nvSpPr>
        <p:spPr>
          <a:xfrm>
            <a:off x="295275" y="2207578"/>
            <a:ext cx="19050" cy="1587"/>
          </a:xfrm>
          <a:prstGeom prst="line">
            <a:avLst/>
          </a:prstGeom>
          <a:ln w="0" cap="flat" cmpd="sng">
            <a:solidFill>
              <a:srgbClr val="000000"/>
            </a:solidFill>
            <a:prstDash val="solid"/>
            <a:headEnd type="none" w="med" len="med"/>
            <a:tailEnd type="none" w="med" len="med"/>
          </a:ln>
        </p:spPr>
      </p:sp>
      <p:sp>
        <p:nvSpPr>
          <p:cNvPr id="94247" name="Line 134"/>
          <p:cNvSpPr/>
          <p:nvPr/>
        </p:nvSpPr>
        <p:spPr>
          <a:xfrm>
            <a:off x="295275" y="2045653"/>
            <a:ext cx="19050" cy="1587"/>
          </a:xfrm>
          <a:prstGeom prst="line">
            <a:avLst/>
          </a:prstGeom>
          <a:ln w="0" cap="flat" cmpd="sng">
            <a:solidFill>
              <a:srgbClr val="000000"/>
            </a:solidFill>
            <a:prstDash val="solid"/>
            <a:headEnd type="none" w="med" len="med"/>
            <a:tailEnd type="none" w="med" len="med"/>
          </a:ln>
        </p:spPr>
      </p:sp>
      <p:sp>
        <p:nvSpPr>
          <p:cNvPr id="94248" name="Line 135"/>
          <p:cNvSpPr/>
          <p:nvPr/>
        </p:nvSpPr>
        <p:spPr>
          <a:xfrm>
            <a:off x="295275" y="1885315"/>
            <a:ext cx="19050" cy="1588"/>
          </a:xfrm>
          <a:prstGeom prst="line">
            <a:avLst/>
          </a:prstGeom>
          <a:ln w="0" cap="flat" cmpd="sng">
            <a:solidFill>
              <a:srgbClr val="000000"/>
            </a:solidFill>
            <a:prstDash val="solid"/>
            <a:headEnd type="none" w="med" len="med"/>
            <a:tailEnd type="none" w="med" len="med"/>
          </a:ln>
        </p:spPr>
      </p:sp>
      <p:sp>
        <p:nvSpPr>
          <p:cNvPr id="94249" name="Line 136"/>
          <p:cNvSpPr/>
          <p:nvPr/>
        </p:nvSpPr>
        <p:spPr>
          <a:xfrm>
            <a:off x="295275" y="1723390"/>
            <a:ext cx="19050" cy="1588"/>
          </a:xfrm>
          <a:prstGeom prst="line">
            <a:avLst/>
          </a:prstGeom>
          <a:ln w="0" cap="flat" cmpd="sng">
            <a:solidFill>
              <a:srgbClr val="000000"/>
            </a:solidFill>
            <a:prstDash val="solid"/>
            <a:headEnd type="none" w="med" len="med"/>
            <a:tailEnd type="none" w="med" len="med"/>
          </a:ln>
        </p:spPr>
      </p:sp>
      <p:sp>
        <p:nvSpPr>
          <p:cNvPr id="94250" name="Line 137"/>
          <p:cNvSpPr/>
          <p:nvPr/>
        </p:nvSpPr>
        <p:spPr>
          <a:xfrm>
            <a:off x="314325" y="3329940"/>
            <a:ext cx="1906588" cy="1588"/>
          </a:xfrm>
          <a:prstGeom prst="line">
            <a:avLst/>
          </a:prstGeom>
          <a:ln w="0" cap="flat" cmpd="sng">
            <a:solidFill>
              <a:srgbClr val="000000"/>
            </a:solidFill>
            <a:prstDash val="solid"/>
            <a:headEnd type="none" w="med" len="med"/>
            <a:tailEnd type="none" w="med" len="med"/>
          </a:ln>
        </p:spPr>
      </p:sp>
      <p:sp>
        <p:nvSpPr>
          <p:cNvPr id="94251" name="Line 138"/>
          <p:cNvSpPr/>
          <p:nvPr/>
        </p:nvSpPr>
        <p:spPr>
          <a:xfrm flipV="1">
            <a:off x="314325" y="3329940"/>
            <a:ext cx="1588" cy="20638"/>
          </a:xfrm>
          <a:prstGeom prst="line">
            <a:avLst/>
          </a:prstGeom>
          <a:ln w="0" cap="flat" cmpd="sng">
            <a:solidFill>
              <a:srgbClr val="000000"/>
            </a:solidFill>
            <a:prstDash val="solid"/>
            <a:headEnd type="none" w="med" len="med"/>
            <a:tailEnd type="none" w="med" len="med"/>
          </a:ln>
        </p:spPr>
      </p:sp>
      <p:sp>
        <p:nvSpPr>
          <p:cNvPr id="94252" name="Line 139"/>
          <p:cNvSpPr/>
          <p:nvPr/>
        </p:nvSpPr>
        <p:spPr>
          <a:xfrm flipV="1">
            <a:off x="506413" y="3329940"/>
            <a:ext cx="1587" cy="20638"/>
          </a:xfrm>
          <a:prstGeom prst="line">
            <a:avLst/>
          </a:prstGeom>
          <a:ln w="0" cap="flat" cmpd="sng">
            <a:solidFill>
              <a:srgbClr val="000000"/>
            </a:solidFill>
            <a:prstDash val="solid"/>
            <a:headEnd type="none" w="med" len="med"/>
            <a:tailEnd type="none" w="med" len="med"/>
          </a:ln>
        </p:spPr>
      </p:sp>
      <p:sp>
        <p:nvSpPr>
          <p:cNvPr id="94253" name="Line 140"/>
          <p:cNvSpPr/>
          <p:nvPr/>
        </p:nvSpPr>
        <p:spPr>
          <a:xfrm flipV="1">
            <a:off x="692150" y="3329940"/>
            <a:ext cx="1588" cy="20638"/>
          </a:xfrm>
          <a:prstGeom prst="line">
            <a:avLst/>
          </a:prstGeom>
          <a:ln w="0" cap="flat" cmpd="sng">
            <a:solidFill>
              <a:srgbClr val="000000"/>
            </a:solidFill>
            <a:prstDash val="solid"/>
            <a:headEnd type="none" w="med" len="med"/>
            <a:tailEnd type="none" w="med" len="med"/>
          </a:ln>
        </p:spPr>
      </p:sp>
      <p:sp>
        <p:nvSpPr>
          <p:cNvPr id="94254" name="Line 141"/>
          <p:cNvSpPr/>
          <p:nvPr/>
        </p:nvSpPr>
        <p:spPr>
          <a:xfrm flipV="1">
            <a:off x="885825" y="3329940"/>
            <a:ext cx="1588" cy="20638"/>
          </a:xfrm>
          <a:prstGeom prst="line">
            <a:avLst/>
          </a:prstGeom>
          <a:ln w="0" cap="flat" cmpd="sng">
            <a:solidFill>
              <a:srgbClr val="000000"/>
            </a:solidFill>
            <a:prstDash val="solid"/>
            <a:headEnd type="none" w="med" len="med"/>
            <a:tailEnd type="none" w="med" len="med"/>
          </a:ln>
        </p:spPr>
      </p:sp>
      <p:sp>
        <p:nvSpPr>
          <p:cNvPr id="94255" name="Line 142"/>
          <p:cNvSpPr/>
          <p:nvPr/>
        </p:nvSpPr>
        <p:spPr>
          <a:xfrm flipV="1">
            <a:off x="1077913" y="3329940"/>
            <a:ext cx="1587" cy="20638"/>
          </a:xfrm>
          <a:prstGeom prst="line">
            <a:avLst/>
          </a:prstGeom>
          <a:ln w="0" cap="flat" cmpd="sng">
            <a:solidFill>
              <a:srgbClr val="000000"/>
            </a:solidFill>
            <a:prstDash val="solid"/>
            <a:headEnd type="none" w="med" len="med"/>
            <a:tailEnd type="none" w="med" len="med"/>
          </a:ln>
        </p:spPr>
      </p:sp>
      <p:sp>
        <p:nvSpPr>
          <p:cNvPr id="94256" name="Line 143"/>
          <p:cNvSpPr/>
          <p:nvPr/>
        </p:nvSpPr>
        <p:spPr>
          <a:xfrm flipV="1">
            <a:off x="1270000" y="3329940"/>
            <a:ext cx="1588" cy="20638"/>
          </a:xfrm>
          <a:prstGeom prst="line">
            <a:avLst/>
          </a:prstGeom>
          <a:ln w="0" cap="flat" cmpd="sng">
            <a:solidFill>
              <a:srgbClr val="000000"/>
            </a:solidFill>
            <a:prstDash val="solid"/>
            <a:headEnd type="none" w="med" len="med"/>
            <a:tailEnd type="none" w="med" len="med"/>
          </a:ln>
        </p:spPr>
      </p:sp>
      <p:sp>
        <p:nvSpPr>
          <p:cNvPr id="94257" name="Line 144"/>
          <p:cNvSpPr/>
          <p:nvPr/>
        </p:nvSpPr>
        <p:spPr>
          <a:xfrm flipV="1">
            <a:off x="1457325" y="3329940"/>
            <a:ext cx="1588" cy="20638"/>
          </a:xfrm>
          <a:prstGeom prst="line">
            <a:avLst/>
          </a:prstGeom>
          <a:ln w="0" cap="flat" cmpd="sng">
            <a:solidFill>
              <a:srgbClr val="000000"/>
            </a:solidFill>
            <a:prstDash val="solid"/>
            <a:headEnd type="none" w="med" len="med"/>
            <a:tailEnd type="none" w="med" len="med"/>
          </a:ln>
        </p:spPr>
      </p:sp>
      <p:sp>
        <p:nvSpPr>
          <p:cNvPr id="94258" name="Line 145"/>
          <p:cNvSpPr/>
          <p:nvPr/>
        </p:nvSpPr>
        <p:spPr>
          <a:xfrm flipV="1">
            <a:off x="1649413" y="3329940"/>
            <a:ext cx="1587" cy="20638"/>
          </a:xfrm>
          <a:prstGeom prst="line">
            <a:avLst/>
          </a:prstGeom>
          <a:ln w="0" cap="flat" cmpd="sng">
            <a:solidFill>
              <a:srgbClr val="000000"/>
            </a:solidFill>
            <a:prstDash val="solid"/>
            <a:headEnd type="none" w="med" len="med"/>
            <a:tailEnd type="none" w="med" len="med"/>
          </a:ln>
        </p:spPr>
      </p:sp>
      <p:sp>
        <p:nvSpPr>
          <p:cNvPr id="94259" name="Line 146"/>
          <p:cNvSpPr/>
          <p:nvPr/>
        </p:nvSpPr>
        <p:spPr>
          <a:xfrm flipV="1">
            <a:off x="1841500" y="3329940"/>
            <a:ext cx="1588" cy="20638"/>
          </a:xfrm>
          <a:prstGeom prst="line">
            <a:avLst/>
          </a:prstGeom>
          <a:ln w="0" cap="flat" cmpd="sng">
            <a:solidFill>
              <a:srgbClr val="000000"/>
            </a:solidFill>
            <a:prstDash val="solid"/>
            <a:headEnd type="none" w="med" len="med"/>
            <a:tailEnd type="none" w="med" len="med"/>
          </a:ln>
        </p:spPr>
      </p:sp>
      <p:sp>
        <p:nvSpPr>
          <p:cNvPr id="94260" name="Line 147"/>
          <p:cNvSpPr/>
          <p:nvPr/>
        </p:nvSpPr>
        <p:spPr>
          <a:xfrm flipV="1">
            <a:off x="2028825" y="3329940"/>
            <a:ext cx="1588" cy="20638"/>
          </a:xfrm>
          <a:prstGeom prst="line">
            <a:avLst/>
          </a:prstGeom>
          <a:ln w="0" cap="flat" cmpd="sng">
            <a:solidFill>
              <a:srgbClr val="000000"/>
            </a:solidFill>
            <a:prstDash val="solid"/>
            <a:headEnd type="none" w="med" len="med"/>
            <a:tailEnd type="none" w="med" len="med"/>
          </a:ln>
        </p:spPr>
      </p:sp>
      <p:sp>
        <p:nvSpPr>
          <p:cNvPr id="94261" name="Line 148"/>
          <p:cNvSpPr/>
          <p:nvPr/>
        </p:nvSpPr>
        <p:spPr>
          <a:xfrm flipV="1">
            <a:off x="2220913" y="3329940"/>
            <a:ext cx="1587" cy="20638"/>
          </a:xfrm>
          <a:prstGeom prst="line">
            <a:avLst/>
          </a:prstGeom>
          <a:ln w="0" cap="flat" cmpd="sng">
            <a:solidFill>
              <a:srgbClr val="000000"/>
            </a:solidFill>
            <a:prstDash val="solid"/>
            <a:headEnd type="none" w="med" len="med"/>
            <a:tailEnd type="none" w="med" len="med"/>
          </a:ln>
        </p:spPr>
      </p:sp>
      <p:sp>
        <p:nvSpPr>
          <p:cNvPr id="94262" name="Freeform 149"/>
          <p:cNvSpPr/>
          <p:nvPr/>
        </p:nvSpPr>
        <p:spPr>
          <a:xfrm>
            <a:off x="839788" y="2321878"/>
            <a:ext cx="90487" cy="93662"/>
          </a:xfrm>
          <a:custGeom>
            <a:avLst/>
            <a:gdLst>
              <a:gd name="txL" fmla="*/ 0 w 57"/>
              <a:gd name="txT" fmla="*/ 0 h 59"/>
              <a:gd name="txR" fmla="*/ 57 w 57"/>
              <a:gd name="txB" fmla="*/ 59 h 59"/>
            </a:gdLst>
            <a:ahLst/>
            <a:cxnLst>
              <a:cxn ang="0">
                <a:pos x="2147483647" y="0"/>
              </a:cxn>
              <a:cxn ang="0">
                <a:pos x="2147483647" y="2147483647"/>
              </a:cxn>
              <a:cxn ang="0">
                <a:pos x="2147483647" y="2147483647"/>
              </a:cxn>
              <a:cxn ang="0">
                <a:pos x="0" y="2147483647"/>
              </a:cxn>
              <a:cxn ang="0">
                <a:pos x="2147483647" y="0"/>
              </a:cxn>
            </a:cxnLst>
            <a:rect l="txL" t="txT" r="txR" b="txB"/>
            <a:pathLst>
              <a:path w="57" h="59">
                <a:moveTo>
                  <a:pt x="29" y="0"/>
                </a:moveTo>
                <a:lnTo>
                  <a:pt x="57" y="29"/>
                </a:lnTo>
                <a:lnTo>
                  <a:pt x="29" y="59"/>
                </a:lnTo>
                <a:lnTo>
                  <a:pt x="0" y="29"/>
                </a:lnTo>
                <a:lnTo>
                  <a:pt x="29"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63" name="Freeform 150"/>
          <p:cNvSpPr/>
          <p:nvPr/>
        </p:nvSpPr>
        <p:spPr>
          <a:xfrm>
            <a:off x="1604963" y="2799715"/>
            <a:ext cx="88900" cy="93663"/>
          </a:xfrm>
          <a:custGeom>
            <a:avLst/>
            <a:gdLst>
              <a:gd name="txL" fmla="*/ 0 w 56"/>
              <a:gd name="txT" fmla="*/ 0 h 59"/>
              <a:gd name="txR" fmla="*/ 56 w 56"/>
              <a:gd name="txB" fmla="*/ 59 h 59"/>
            </a:gdLst>
            <a:ahLst/>
            <a:cxnLst>
              <a:cxn ang="0">
                <a:pos x="2147483647" y="0"/>
              </a:cxn>
              <a:cxn ang="0">
                <a:pos x="2147483647" y="2147483647"/>
              </a:cxn>
              <a:cxn ang="0">
                <a:pos x="2147483647" y="2147483647"/>
              </a:cxn>
              <a:cxn ang="0">
                <a:pos x="0" y="2147483647"/>
              </a:cxn>
              <a:cxn ang="0">
                <a:pos x="2147483647" y="0"/>
              </a:cxn>
            </a:cxnLst>
            <a:rect l="txL" t="txT" r="txR" b="txB"/>
            <a:pathLst>
              <a:path w="56" h="59">
                <a:moveTo>
                  <a:pt x="28" y="0"/>
                </a:moveTo>
                <a:lnTo>
                  <a:pt x="56" y="29"/>
                </a:lnTo>
                <a:lnTo>
                  <a:pt x="28" y="59"/>
                </a:lnTo>
                <a:lnTo>
                  <a:pt x="0" y="29"/>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64" name="Freeform 151"/>
          <p:cNvSpPr/>
          <p:nvPr/>
        </p:nvSpPr>
        <p:spPr>
          <a:xfrm>
            <a:off x="1033463" y="2159953"/>
            <a:ext cx="88900" cy="93662"/>
          </a:xfrm>
          <a:custGeom>
            <a:avLst/>
            <a:gdLst>
              <a:gd name="txL" fmla="*/ 0 w 56"/>
              <a:gd name="txT" fmla="*/ 0 h 59"/>
              <a:gd name="txR" fmla="*/ 56 w 56"/>
              <a:gd name="txB" fmla="*/ 59 h 59"/>
            </a:gdLst>
            <a:ahLst/>
            <a:cxnLst>
              <a:cxn ang="0">
                <a:pos x="2147483647" y="0"/>
              </a:cxn>
              <a:cxn ang="0">
                <a:pos x="2147483647" y="2147483647"/>
              </a:cxn>
              <a:cxn ang="0">
                <a:pos x="2147483647" y="2147483647"/>
              </a:cxn>
              <a:cxn ang="0">
                <a:pos x="0" y="2147483647"/>
              </a:cxn>
              <a:cxn ang="0">
                <a:pos x="2147483647" y="0"/>
              </a:cxn>
            </a:cxnLst>
            <a:rect l="txL" t="txT" r="txR" b="txB"/>
            <a:pathLst>
              <a:path w="56" h="59">
                <a:moveTo>
                  <a:pt x="28" y="0"/>
                </a:moveTo>
                <a:lnTo>
                  <a:pt x="56" y="30"/>
                </a:lnTo>
                <a:lnTo>
                  <a:pt x="28" y="59"/>
                </a:lnTo>
                <a:lnTo>
                  <a:pt x="0" y="30"/>
                </a:lnTo>
                <a:lnTo>
                  <a:pt x="28"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65" name="Freeform 152"/>
          <p:cNvSpPr/>
          <p:nvPr/>
        </p:nvSpPr>
        <p:spPr>
          <a:xfrm>
            <a:off x="839788" y="1999615"/>
            <a:ext cx="90487" cy="93663"/>
          </a:xfrm>
          <a:custGeom>
            <a:avLst/>
            <a:gdLst>
              <a:gd name="txL" fmla="*/ 0 w 57"/>
              <a:gd name="txT" fmla="*/ 0 h 59"/>
              <a:gd name="txR" fmla="*/ 57 w 57"/>
              <a:gd name="txB" fmla="*/ 59 h 59"/>
            </a:gdLst>
            <a:ahLst/>
            <a:cxnLst>
              <a:cxn ang="0">
                <a:pos x="2147483647" y="0"/>
              </a:cxn>
              <a:cxn ang="0">
                <a:pos x="2147483647" y="2147483647"/>
              </a:cxn>
              <a:cxn ang="0">
                <a:pos x="2147483647" y="2147483647"/>
              </a:cxn>
              <a:cxn ang="0">
                <a:pos x="0" y="2147483647"/>
              </a:cxn>
              <a:cxn ang="0">
                <a:pos x="2147483647" y="0"/>
              </a:cxn>
            </a:cxnLst>
            <a:rect l="txL" t="txT" r="txR" b="txB"/>
            <a:pathLst>
              <a:path w="57" h="59">
                <a:moveTo>
                  <a:pt x="29" y="0"/>
                </a:moveTo>
                <a:lnTo>
                  <a:pt x="57" y="29"/>
                </a:lnTo>
                <a:lnTo>
                  <a:pt x="29" y="59"/>
                </a:lnTo>
                <a:lnTo>
                  <a:pt x="0" y="29"/>
                </a:lnTo>
                <a:lnTo>
                  <a:pt x="29"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66" name="Freeform 153"/>
          <p:cNvSpPr/>
          <p:nvPr/>
        </p:nvSpPr>
        <p:spPr>
          <a:xfrm>
            <a:off x="1797050" y="2482215"/>
            <a:ext cx="90488" cy="95250"/>
          </a:xfrm>
          <a:custGeom>
            <a:avLst/>
            <a:gdLst>
              <a:gd name="txL" fmla="*/ 0 w 57"/>
              <a:gd name="txT" fmla="*/ 0 h 60"/>
              <a:gd name="txR" fmla="*/ 57 w 57"/>
              <a:gd name="txB" fmla="*/ 60 h 60"/>
            </a:gdLst>
            <a:ahLst/>
            <a:cxnLst>
              <a:cxn ang="0">
                <a:pos x="2147483647" y="0"/>
              </a:cxn>
              <a:cxn ang="0">
                <a:pos x="2147483647" y="2147483647"/>
              </a:cxn>
              <a:cxn ang="0">
                <a:pos x="2147483647" y="2147483647"/>
              </a:cxn>
              <a:cxn ang="0">
                <a:pos x="0" y="2147483647"/>
              </a:cxn>
              <a:cxn ang="0">
                <a:pos x="2147483647" y="0"/>
              </a:cxn>
            </a:cxnLst>
            <a:rect l="txL" t="txT" r="txR" b="txB"/>
            <a:pathLst>
              <a:path w="57" h="60">
                <a:moveTo>
                  <a:pt x="28" y="0"/>
                </a:moveTo>
                <a:lnTo>
                  <a:pt x="57" y="30"/>
                </a:lnTo>
                <a:lnTo>
                  <a:pt x="28" y="60"/>
                </a:lnTo>
                <a:lnTo>
                  <a:pt x="0" y="30"/>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67" name="Freeform 154"/>
          <p:cNvSpPr/>
          <p:nvPr/>
        </p:nvSpPr>
        <p:spPr>
          <a:xfrm>
            <a:off x="1033463" y="2482215"/>
            <a:ext cx="88900" cy="95250"/>
          </a:xfrm>
          <a:custGeom>
            <a:avLst/>
            <a:gdLst>
              <a:gd name="txL" fmla="*/ 0 w 56"/>
              <a:gd name="txT" fmla="*/ 0 h 60"/>
              <a:gd name="txR" fmla="*/ 56 w 56"/>
              <a:gd name="txB" fmla="*/ 60 h 60"/>
            </a:gdLst>
            <a:ahLst/>
            <a:cxnLst>
              <a:cxn ang="0">
                <a:pos x="2147483647" y="0"/>
              </a:cxn>
              <a:cxn ang="0">
                <a:pos x="2147483647" y="2147483647"/>
              </a:cxn>
              <a:cxn ang="0">
                <a:pos x="2147483647" y="2147483647"/>
              </a:cxn>
              <a:cxn ang="0">
                <a:pos x="0" y="2147483647"/>
              </a:cxn>
              <a:cxn ang="0">
                <a:pos x="2147483647" y="0"/>
              </a:cxn>
            </a:cxnLst>
            <a:rect l="txL" t="txT" r="txR" b="txB"/>
            <a:pathLst>
              <a:path w="56" h="60">
                <a:moveTo>
                  <a:pt x="28" y="0"/>
                </a:moveTo>
                <a:lnTo>
                  <a:pt x="56" y="30"/>
                </a:lnTo>
                <a:lnTo>
                  <a:pt x="28" y="60"/>
                </a:lnTo>
                <a:lnTo>
                  <a:pt x="0" y="30"/>
                </a:lnTo>
                <a:lnTo>
                  <a:pt x="28"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68" name="Freeform 155"/>
          <p:cNvSpPr/>
          <p:nvPr/>
        </p:nvSpPr>
        <p:spPr>
          <a:xfrm>
            <a:off x="1225550" y="3121978"/>
            <a:ext cx="90488" cy="93662"/>
          </a:xfrm>
          <a:custGeom>
            <a:avLst/>
            <a:gdLst>
              <a:gd name="txL" fmla="*/ 0 w 57"/>
              <a:gd name="txT" fmla="*/ 0 h 59"/>
              <a:gd name="txR" fmla="*/ 57 w 57"/>
              <a:gd name="txB" fmla="*/ 59 h 59"/>
            </a:gdLst>
            <a:ahLst/>
            <a:cxnLst>
              <a:cxn ang="0">
                <a:pos x="2147483647" y="0"/>
              </a:cxn>
              <a:cxn ang="0">
                <a:pos x="2147483647" y="2147483647"/>
              </a:cxn>
              <a:cxn ang="0">
                <a:pos x="2147483647" y="2147483647"/>
              </a:cxn>
              <a:cxn ang="0">
                <a:pos x="0" y="2147483647"/>
              </a:cxn>
              <a:cxn ang="0">
                <a:pos x="2147483647" y="0"/>
              </a:cxn>
            </a:cxnLst>
            <a:rect l="txL" t="txT" r="txR" b="txB"/>
            <a:pathLst>
              <a:path w="57" h="59">
                <a:moveTo>
                  <a:pt x="28" y="0"/>
                </a:moveTo>
                <a:lnTo>
                  <a:pt x="57" y="29"/>
                </a:lnTo>
                <a:lnTo>
                  <a:pt x="28" y="59"/>
                </a:lnTo>
                <a:lnTo>
                  <a:pt x="0" y="29"/>
                </a:lnTo>
                <a:lnTo>
                  <a:pt x="28"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69" name="Freeform 156"/>
          <p:cNvSpPr/>
          <p:nvPr/>
        </p:nvSpPr>
        <p:spPr>
          <a:xfrm>
            <a:off x="1225550" y="2482215"/>
            <a:ext cx="90488" cy="95250"/>
          </a:xfrm>
          <a:custGeom>
            <a:avLst/>
            <a:gdLst>
              <a:gd name="txL" fmla="*/ 0 w 57"/>
              <a:gd name="txT" fmla="*/ 0 h 60"/>
              <a:gd name="txR" fmla="*/ 57 w 57"/>
              <a:gd name="txB" fmla="*/ 60 h 60"/>
            </a:gdLst>
            <a:ahLst/>
            <a:cxnLst>
              <a:cxn ang="0">
                <a:pos x="2147483647" y="0"/>
              </a:cxn>
              <a:cxn ang="0">
                <a:pos x="2147483647" y="2147483647"/>
              </a:cxn>
              <a:cxn ang="0">
                <a:pos x="2147483647" y="2147483647"/>
              </a:cxn>
              <a:cxn ang="0">
                <a:pos x="0" y="2147483647"/>
              </a:cxn>
              <a:cxn ang="0">
                <a:pos x="2147483647" y="0"/>
              </a:cxn>
            </a:cxnLst>
            <a:rect l="txL" t="txT" r="txR" b="txB"/>
            <a:pathLst>
              <a:path w="57" h="60">
                <a:moveTo>
                  <a:pt x="28" y="0"/>
                </a:moveTo>
                <a:lnTo>
                  <a:pt x="57" y="30"/>
                </a:lnTo>
                <a:lnTo>
                  <a:pt x="28" y="60"/>
                </a:lnTo>
                <a:lnTo>
                  <a:pt x="0" y="30"/>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70" name="Rectangle 157"/>
          <p:cNvSpPr/>
          <p:nvPr/>
        </p:nvSpPr>
        <p:spPr>
          <a:xfrm>
            <a:off x="223838" y="328231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0</a:t>
            </a:r>
            <a:endParaRPr lang="ko-KR" altLang="en-US" sz="2400" dirty="0">
              <a:latin typeface="Tahoma" panose="020B0804030504040204" charset="0"/>
              <a:ea typeface="Gulim" pitchFamily="34" charset="-127"/>
            </a:endParaRPr>
          </a:p>
        </p:txBody>
      </p:sp>
      <p:sp>
        <p:nvSpPr>
          <p:cNvPr id="94271" name="Rectangle 158"/>
          <p:cNvSpPr/>
          <p:nvPr/>
        </p:nvSpPr>
        <p:spPr>
          <a:xfrm>
            <a:off x="223838" y="3121978"/>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1</a:t>
            </a:r>
            <a:endParaRPr lang="ko-KR" altLang="en-US" sz="2400" dirty="0">
              <a:latin typeface="Tahoma" panose="020B0804030504040204" charset="0"/>
              <a:ea typeface="Gulim" pitchFamily="34" charset="-127"/>
            </a:endParaRPr>
          </a:p>
        </p:txBody>
      </p:sp>
      <p:sp>
        <p:nvSpPr>
          <p:cNvPr id="94272" name="Rectangle 159"/>
          <p:cNvSpPr/>
          <p:nvPr/>
        </p:nvSpPr>
        <p:spPr>
          <a:xfrm>
            <a:off x="223838" y="2960053"/>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2</a:t>
            </a:r>
            <a:endParaRPr lang="ko-KR" altLang="en-US" sz="2400" dirty="0">
              <a:latin typeface="Tahoma" panose="020B0804030504040204" charset="0"/>
              <a:ea typeface="Gulim" pitchFamily="34" charset="-127"/>
            </a:endParaRPr>
          </a:p>
        </p:txBody>
      </p:sp>
      <p:sp>
        <p:nvSpPr>
          <p:cNvPr id="94273" name="Rectangle 160"/>
          <p:cNvSpPr/>
          <p:nvPr/>
        </p:nvSpPr>
        <p:spPr>
          <a:xfrm>
            <a:off x="223838" y="279971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3</a:t>
            </a:r>
            <a:endParaRPr lang="ko-KR" altLang="en-US" sz="2400" dirty="0">
              <a:latin typeface="Tahoma" panose="020B0804030504040204" charset="0"/>
              <a:ea typeface="Gulim" pitchFamily="34" charset="-127"/>
            </a:endParaRPr>
          </a:p>
        </p:txBody>
      </p:sp>
      <p:sp>
        <p:nvSpPr>
          <p:cNvPr id="94274" name="Rectangle 161"/>
          <p:cNvSpPr/>
          <p:nvPr/>
        </p:nvSpPr>
        <p:spPr>
          <a:xfrm>
            <a:off x="223838" y="2637790"/>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4</a:t>
            </a:r>
            <a:endParaRPr lang="ko-KR" altLang="en-US" sz="2400" dirty="0">
              <a:latin typeface="Tahoma" panose="020B0804030504040204" charset="0"/>
              <a:ea typeface="Gulim" pitchFamily="34" charset="-127"/>
            </a:endParaRPr>
          </a:p>
        </p:txBody>
      </p:sp>
      <p:sp>
        <p:nvSpPr>
          <p:cNvPr id="94275" name="Rectangle 162"/>
          <p:cNvSpPr/>
          <p:nvPr/>
        </p:nvSpPr>
        <p:spPr>
          <a:xfrm>
            <a:off x="223838" y="24758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5</a:t>
            </a:r>
            <a:endParaRPr lang="ko-KR" altLang="en-US" sz="2400" dirty="0">
              <a:latin typeface="Tahoma" panose="020B0804030504040204" charset="0"/>
              <a:ea typeface="Gulim" pitchFamily="34" charset="-127"/>
            </a:endParaRPr>
          </a:p>
        </p:txBody>
      </p:sp>
      <p:sp>
        <p:nvSpPr>
          <p:cNvPr id="94276" name="Rectangle 163"/>
          <p:cNvSpPr/>
          <p:nvPr/>
        </p:nvSpPr>
        <p:spPr>
          <a:xfrm>
            <a:off x="223838" y="2321878"/>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6</a:t>
            </a:r>
            <a:endParaRPr lang="ko-KR" altLang="en-US" sz="2400" dirty="0">
              <a:latin typeface="Tahoma" panose="020B0804030504040204" charset="0"/>
              <a:ea typeface="Gulim" pitchFamily="34" charset="-127"/>
            </a:endParaRPr>
          </a:p>
        </p:txBody>
      </p:sp>
      <p:sp>
        <p:nvSpPr>
          <p:cNvPr id="94277" name="Rectangle 164"/>
          <p:cNvSpPr/>
          <p:nvPr/>
        </p:nvSpPr>
        <p:spPr>
          <a:xfrm>
            <a:off x="223838" y="2159953"/>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7</a:t>
            </a:r>
            <a:endParaRPr lang="ko-KR" altLang="en-US" sz="2400" dirty="0">
              <a:latin typeface="Tahoma" panose="020B0804030504040204" charset="0"/>
              <a:ea typeface="Gulim" pitchFamily="34" charset="-127"/>
            </a:endParaRPr>
          </a:p>
        </p:txBody>
      </p:sp>
      <p:sp>
        <p:nvSpPr>
          <p:cNvPr id="94278" name="Rectangle 165"/>
          <p:cNvSpPr/>
          <p:nvPr/>
        </p:nvSpPr>
        <p:spPr>
          <a:xfrm>
            <a:off x="223838" y="199961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8</a:t>
            </a:r>
            <a:endParaRPr lang="ko-KR" altLang="en-US" sz="2400" dirty="0">
              <a:latin typeface="Tahoma" panose="020B0804030504040204" charset="0"/>
              <a:ea typeface="Gulim" pitchFamily="34" charset="-127"/>
            </a:endParaRPr>
          </a:p>
        </p:txBody>
      </p:sp>
      <p:sp>
        <p:nvSpPr>
          <p:cNvPr id="94279" name="Rectangle 166"/>
          <p:cNvSpPr/>
          <p:nvPr/>
        </p:nvSpPr>
        <p:spPr>
          <a:xfrm>
            <a:off x="223838" y="1837690"/>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9</a:t>
            </a:r>
            <a:endParaRPr lang="ko-KR" altLang="en-US" sz="2400" dirty="0">
              <a:latin typeface="Tahoma" panose="020B0804030504040204" charset="0"/>
              <a:ea typeface="Gulim" pitchFamily="34" charset="-127"/>
            </a:endParaRPr>
          </a:p>
        </p:txBody>
      </p:sp>
      <p:sp>
        <p:nvSpPr>
          <p:cNvPr id="94280" name="Rectangle 167"/>
          <p:cNvSpPr/>
          <p:nvPr/>
        </p:nvSpPr>
        <p:spPr>
          <a:xfrm>
            <a:off x="185738" y="1675765"/>
            <a:ext cx="115887"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10</a:t>
            </a:r>
            <a:endParaRPr lang="ko-KR" altLang="en-US" sz="2400" dirty="0">
              <a:latin typeface="Tahoma" panose="020B0804030504040204" charset="0"/>
              <a:ea typeface="Gulim" pitchFamily="34" charset="-127"/>
            </a:endParaRPr>
          </a:p>
        </p:txBody>
      </p:sp>
      <p:sp>
        <p:nvSpPr>
          <p:cNvPr id="94281" name="Rectangle 168"/>
          <p:cNvSpPr/>
          <p:nvPr/>
        </p:nvSpPr>
        <p:spPr>
          <a:xfrm>
            <a:off x="295275"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0</a:t>
            </a:r>
            <a:endParaRPr lang="ko-KR" altLang="en-US" sz="2400" dirty="0">
              <a:latin typeface="Tahoma" panose="020B0804030504040204" charset="0"/>
              <a:ea typeface="Gulim" pitchFamily="34" charset="-127"/>
            </a:endParaRPr>
          </a:p>
        </p:txBody>
      </p:sp>
      <p:sp>
        <p:nvSpPr>
          <p:cNvPr id="94282" name="Rectangle 169"/>
          <p:cNvSpPr/>
          <p:nvPr/>
        </p:nvSpPr>
        <p:spPr>
          <a:xfrm>
            <a:off x="487363"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1</a:t>
            </a:r>
            <a:endParaRPr lang="ko-KR" altLang="en-US" sz="2400" dirty="0">
              <a:latin typeface="Tahoma" panose="020B0804030504040204" charset="0"/>
              <a:ea typeface="Gulim" pitchFamily="34" charset="-127"/>
            </a:endParaRPr>
          </a:p>
        </p:txBody>
      </p:sp>
      <p:sp>
        <p:nvSpPr>
          <p:cNvPr id="94283" name="Rectangle 170"/>
          <p:cNvSpPr/>
          <p:nvPr/>
        </p:nvSpPr>
        <p:spPr>
          <a:xfrm>
            <a:off x="673100"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2</a:t>
            </a:r>
            <a:endParaRPr lang="ko-KR" altLang="en-US" sz="2400" dirty="0">
              <a:latin typeface="Tahoma" panose="020B0804030504040204" charset="0"/>
              <a:ea typeface="Gulim" pitchFamily="34" charset="-127"/>
            </a:endParaRPr>
          </a:p>
        </p:txBody>
      </p:sp>
      <p:sp>
        <p:nvSpPr>
          <p:cNvPr id="94284" name="Rectangle 171"/>
          <p:cNvSpPr/>
          <p:nvPr/>
        </p:nvSpPr>
        <p:spPr>
          <a:xfrm>
            <a:off x="866775"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3</a:t>
            </a:r>
            <a:endParaRPr lang="ko-KR" altLang="en-US" sz="2400" dirty="0">
              <a:latin typeface="Tahoma" panose="020B0804030504040204" charset="0"/>
              <a:ea typeface="Gulim" pitchFamily="34" charset="-127"/>
            </a:endParaRPr>
          </a:p>
        </p:txBody>
      </p:sp>
      <p:sp>
        <p:nvSpPr>
          <p:cNvPr id="94285" name="Rectangle 172"/>
          <p:cNvSpPr/>
          <p:nvPr/>
        </p:nvSpPr>
        <p:spPr>
          <a:xfrm>
            <a:off x="1058863"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4</a:t>
            </a:r>
            <a:endParaRPr lang="ko-KR" altLang="en-US" sz="2400" dirty="0">
              <a:latin typeface="Tahoma" panose="020B0804030504040204" charset="0"/>
              <a:ea typeface="Gulim" pitchFamily="34" charset="-127"/>
            </a:endParaRPr>
          </a:p>
        </p:txBody>
      </p:sp>
      <p:sp>
        <p:nvSpPr>
          <p:cNvPr id="94286" name="Rectangle 173"/>
          <p:cNvSpPr/>
          <p:nvPr/>
        </p:nvSpPr>
        <p:spPr>
          <a:xfrm>
            <a:off x="1250950"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5</a:t>
            </a:r>
            <a:endParaRPr lang="ko-KR" altLang="en-US" sz="2400" dirty="0">
              <a:latin typeface="Tahoma" panose="020B0804030504040204" charset="0"/>
              <a:ea typeface="Gulim" pitchFamily="34" charset="-127"/>
            </a:endParaRPr>
          </a:p>
        </p:txBody>
      </p:sp>
      <p:sp>
        <p:nvSpPr>
          <p:cNvPr id="94287" name="Rectangle 174"/>
          <p:cNvSpPr/>
          <p:nvPr/>
        </p:nvSpPr>
        <p:spPr>
          <a:xfrm>
            <a:off x="1438275"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6</a:t>
            </a:r>
            <a:endParaRPr lang="ko-KR" altLang="en-US" sz="2400" dirty="0">
              <a:latin typeface="Tahoma" panose="020B0804030504040204" charset="0"/>
              <a:ea typeface="Gulim" pitchFamily="34" charset="-127"/>
            </a:endParaRPr>
          </a:p>
        </p:txBody>
      </p:sp>
      <p:sp>
        <p:nvSpPr>
          <p:cNvPr id="94288" name="Rectangle 175"/>
          <p:cNvSpPr/>
          <p:nvPr/>
        </p:nvSpPr>
        <p:spPr>
          <a:xfrm>
            <a:off x="1630363"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7</a:t>
            </a:r>
            <a:endParaRPr lang="ko-KR" altLang="en-US" sz="2400" dirty="0">
              <a:latin typeface="Tahoma" panose="020B0804030504040204" charset="0"/>
              <a:ea typeface="Gulim" pitchFamily="34" charset="-127"/>
            </a:endParaRPr>
          </a:p>
        </p:txBody>
      </p:sp>
      <p:sp>
        <p:nvSpPr>
          <p:cNvPr id="94289" name="Rectangle 176"/>
          <p:cNvSpPr/>
          <p:nvPr/>
        </p:nvSpPr>
        <p:spPr>
          <a:xfrm>
            <a:off x="1822450"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8</a:t>
            </a:r>
            <a:endParaRPr lang="ko-KR" altLang="en-US" sz="2400" dirty="0">
              <a:latin typeface="Tahoma" panose="020B0804030504040204" charset="0"/>
              <a:ea typeface="Gulim" pitchFamily="34" charset="-127"/>
            </a:endParaRPr>
          </a:p>
        </p:txBody>
      </p:sp>
      <p:sp>
        <p:nvSpPr>
          <p:cNvPr id="94290" name="Rectangle 177"/>
          <p:cNvSpPr/>
          <p:nvPr/>
        </p:nvSpPr>
        <p:spPr>
          <a:xfrm>
            <a:off x="2009775"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9</a:t>
            </a:r>
            <a:endParaRPr lang="ko-KR" altLang="en-US" sz="2400" dirty="0">
              <a:latin typeface="Tahoma" panose="020B0804030504040204" charset="0"/>
              <a:ea typeface="Gulim" pitchFamily="34" charset="-127"/>
            </a:endParaRPr>
          </a:p>
        </p:txBody>
      </p:sp>
      <p:sp>
        <p:nvSpPr>
          <p:cNvPr id="94291" name="Rectangle 178"/>
          <p:cNvSpPr/>
          <p:nvPr/>
        </p:nvSpPr>
        <p:spPr>
          <a:xfrm>
            <a:off x="2182813" y="3390265"/>
            <a:ext cx="115887"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90204" pitchFamily="34" charset="0"/>
                <a:ea typeface="Gulim" pitchFamily="34" charset="-127"/>
              </a:rPr>
              <a:t>10</a:t>
            </a:r>
            <a:endParaRPr lang="ko-KR" altLang="en-US" sz="2400" dirty="0">
              <a:latin typeface="Tahoma" panose="020B0804030504040204" charset="0"/>
              <a:ea typeface="Gulim" pitchFamily="34" charset="-127"/>
            </a:endParaRPr>
          </a:p>
        </p:txBody>
      </p:sp>
      <p:sp>
        <p:nvSpPr>
          <p:cNvPr id="94292" name="Rectangle 179"/>
          <p:cNvSpPr/>
          <p:nvPr/>
        </p:nvSpPr>
        <p:spPr>
          <a:xfrm>
            <a:off x="101600" y="1582103"/>
            <a:ext cx="2222500" cy="1990725"/>
          </a:xfrm>
          <a:prstGeom prst="rect">
            <a:avLst/>
          </a:prstGeom>
          <a:noFill/>
          <a:ln w="0" cap="flat" cmpd="sng">
            <a:solidFill>
              <a:srgbClr val="000000"/>
            </a:solidFill>
            <a:prstDash val="solid"/>
            <a:miter/>
            <a:headEnd type="none" w="med" len="med"/>
            <a:tailEnd type="none" w="med" len="med"/>
          </a:ln>
        </p:spPr>
        <p:txBody>
          <a:bodyPr/>
          <a:lstStyle/>
          <a:p>
            <a:endParaRPr lang="zh-CN" altLang="en-US" dirty="0">
              <a:latin typeface="Arial" panose="020B0604020202090204" pitchFamily="34" charset="0"/>
            </a:endParaRPr>
          </a:p>
        </p:txBody>
      </p:sp>
      <p:sp>
        <p:nvSpPr>
          <p:cNvPr id="94293" name="Text Box 180"/>
          <p:cNvSpPr txBox="1"/>
          <p:nvPr/>
        </p:nvSpPr>
        <p:spPr>
          <a:xfrm>
            <a:off x="228600" y="4069715"/>
            <a:ext cx="1905000" cy="1049338"/>
          </a:xfrm>
          <a:prstGeom prst="rect">
            <a:avLst/>
          </a:prstGeom>
          <a:noFill/>
          <a:ln w="9525">
            <a:noFill/>
          </a:ln>
        </p:spPr>
        <p:txBody>
          <a:bodyPr>
            <a:spAutoFit/>
          </a:bodyPr>
          <a:lstStyle/>
          <a:p>
            <a:pPr>
              <a:spcBef>
                <a:spcPct val="50000"/>
              </a:spcBef>
            </a:pPr>
            <a:r>
              <a:rPr lang="en-US" altLang="ko-KR" sz="1400" dirty="0">
                <a:latin typeface="Tahoma" panose="020B0804030504040204" charset="0"/>
                <a:ea typeface="Gulim" pitchFamily="34" charset="-127"/>
              </a:rPr>
              <a:t>K=2</a:t>
            </a:r>
            <a:endParaRPr lang="en-US" altLang="ko-KR" sz="1400" dirty="0">
              <a:latin typeface="Tahoma" panose="020B0804030504040204" charset="0"/>
              <a:ea typeface="Gulim" pitchFamily="34" charset="-127"/>
            </a:endParaRPr>
          </a:p>
          <a:p>
            <a:pPr>
              <a:spcBef>
                <a:spcPct val="50000"/>
              </a:spcBef>
            </a:pPr>
            <a:r>
              <a:rPr lang="en-US" altLang="ko-KR" sz="1400" dirty="0">
                <a:latin typeface="Tahoma" panose="020B0804030504040204" charset="0"/>
                <a:ea typeface="Gulim" pitchFamily="34" charset="-127"/>
              </a:rPr>
              <a:t>Arbitrarily choose K object as initial cluster center</a:t>
            </a:r>
            <a:endParaRPr lang="en-US" altLang="ko-KR" sz="1400" dirty="0">
              <a:latin typeface="Tahoma" panose="020B0804030504040204" charset="0"/>
              <a:ea typeface="Gulim" pitchFamily="34" charset="-127"/>
            </a:endParaRPr>
          </a:p>
        </p:txBody>
      </p:sp>
      <p:sp>
        <p:nvSpPr>
          <p:cNvPr id="94294" name="Line 181"/>
          <p:cNvSpPr/>
          <p:nvPr/>
        </p:nvSpPr>
        <p:spPr>
          <a:xfrm flipV="1">
            <a:off x="1066800" y="3764915"/>
            <a:ext cx="0" cy="533400"/>
          </a:xfrm>
          <a:prstGeom prst="line">
            <a:avLst/>
          </a:prstGeom>
          <a:ln w="9525" cap="flat" cmpd="sng">
            <a:solidFill>
              <a:schemeClr val="tx1"/>
            </a:solidFill>
            <a:prstDash val="solid"/>
            <a:miter/>
            <a:headEnd type="none" w="med" len="med"/>
            <a:tailEnd type="triangle" w="med" len="med"/>
          </a:ln>
        </p:spPr>
      </p:sp>
      <p:sp>
        <p:nvSpPr>
          <p:cNvPr id="94295" name="Line 182"/>
          <p:cNvSpPr/>
          <p:nvPr/>
        </p:nvSpPr>
        <p:spPr>
          <a:xfrm>
            <a:off x="2438400" y="2393315"/>
            <a:ext cx="685800" cy="0"/>
          </a:xfrm>
          <a:prstGeom prst="line">
            <a:avLst/>
          </a:prstGeom>
          <a:ln w="9525" cap="flat" cmpd="sng">
            <a:solidFill>
              <a:schemeClr val="tx1"/>
            </a:solidFill>
            <a:prstDash val="solid"/>
            <a:miter/>
            <a:headEnd type="none" w="med" len="med"/>
            <a:tailEnd type="triangle" w="med" len="med"/>
          </a:ln>
        </p:spPr>
      </p:sp>
      <p:sp>
        <p:nvSpPr>
          <p:cNvPr id="94296" name="Text Box 183"/>
          <p:cNvSpPr txBox="1"/>
          <p:nvPr/>
        </p:nvSpPr>
        <p:spPr>
          <a:xfrm>
            <a:off x="2362200" y="2621915"/>
            <a:ext cx="838200" cy="1368425"/>
          </a:xfrm>
          <a:prstGeom prst="rect">
            <a:avLst/>
          </a:prstGeom>
          <a:noFill/>
          <a:ln w="9525">
            <a:noFill/>
          </a:ln>
        </p:spPr>
        <p:txBody>
          <a:bodyPr>
            <a:spAutoFit/>
          </a:bodyPr>
          <a:lstStyle/>
          <a:p>
            <a:pPr>
              <a:spcBef>
                <a:spcPct val="50000"/>
              </a:spcBef>
            </a:pPr>
            <a:r>
              <a:rPr lang="en-US" altLang="ko-KR" sz="1400" dirty="0">
                <a:latin typeface="Tahoma" panose="020B0804030504040204" charset="0"/>
                <a:ea typeface="Gulim" pitchFamily="34" charset="-127"/>
              </a:rPr>
              <a:t>Assign each objects to most similar center</a:t>
            </a:r>
            <a:endParaRPr lang="en-US" altLang="ko-KR" sz="1400" dirty="0">
              <a:latin typeface="Tahoma" panose="020B0804030504040204" charset="0"/>
              <a:ea typeface="Gulim" pitchFamily="34" charset="-127"/>
            </a:endParaRPr>
          </a:p>
        </p:txBody>
      </p:sp>
      <p:sp>
        <p:nvSpPr>
          <p:cNvPr id="94297" name="Text Box 184"/>
          <p:cNvSpPr txBox="1"/>
          <p:nvPr/>
        </p:nvSpPr>
        <p:spPr>
          <a:xfrm>
            <a:off x="5638800" y="2545715"/>
            <a:ext cx="838200" cy="942975"/>
          </a:xfrm>
          <a:prstGeom prst="rect">
            <a:avLst/>
          </a:prstGeom>
          <a:noFill/>
          <a:ln w="9525">
            <a:noFill/>
          </a:ln>
        </p:spPr>
        <p:txBody>
          <a:bodyPr>
            <a:spAutoFit/>
          </a:bodyPr>
          <a:lstStyle/>
          <a:p>
            <a:pPr>
              <a:spcBef>
                <a:spcPct val="50000"/>
              </a:spcBef>
            </a:pPr>
            <a:r>
              <a:rPr lang="en-US" altLang="ko-KR" sz="1400" dirty="0">
                <a:latin typeface="Tahoma" panose="020B0804030504040204" charset="0"/>
                <a:ea typeface="Gulim" pitchFamily="34" charset="-127"/>
              </a:rPr>
              <a:t>Update the cluster means</a:t>
            </a:r>
            <a:endParaRPr lang="en-US" altLang="ko-KR" sz="1400" dirty="0">
              <a:latin typeface="Tahoma" panose="020B0804030504040204" charset="0"/>
              <a:ea typeface="Gulim" pitchFamily="34" charset="-127"/>
            </a:endParaRPr>
          </a:p>
        </p:txBody>
      </p:sp>
      <p:sp>
        <p:nvSpPr>
          <p:cNvPr id="94298" name="Freeform 185"/>
          <p:cNvSpPr/>
          <p:nvPr/>
        </p:nvSpPr>
        <p:spPr>
          <a:xfrm>
            <a:off x="838200" y="2634615"/>
            <a:ext cx="88900" cy="95250"/>
          </a:xfrm>
          <a:custGeom>
            <a:avLst/>
            <a:gdLst>
              <a:gd name="txL" fmla="*/ 0 w 56"/>
              <a:gd name="txT" fmla="*/ 0 h 60"/>
              <a:gd name="txR" fmla="*/ 56 w 56"/>
              <a:gd name="txB" fmla="*/ 60 h 60"/>
            </a:gdLst>
            <a:ahLst/>
            <a:cxnLst>
              <a:cxn ang="0">
                <a:pos x="2147483647" y="0"/>
              </a:cxn>
              <a:cxn ang="0">
                <a:pos x="2147483647" y="2147483647"/>
              </a:cxn>
              <a:cxn ang="0">
                <a:pos x="2147483647" y="2147483647"/>
              </a:cxn>
              <a:cxn ang="0">
                <a:pos x="0" y="2147483647"/>
              </a:cxn>
              <a:cxn ang="0">
                <a:pos x="2147483647" y="0"/>
              </a:cxn>
            </a:cxnLst>
            <a:rect l="txL" t="txT" r="txR" b="txB"/>
            <a:pathLst>
              <a:path w="56" h="60">
                <a:moveTo>
                  <a:pt x="28" y="0"/>
                </a:moveTo>
                <a:lnTo>
                  <a:pt x="56" y="30"/>
                </a:lnTo>
                <a:lnTo>
                  <a:pt x="28" y="60"/>
                </a:lnTo>
                <a:lnTo>
                  <a:pt x="0" y="30"/>
                </a:lnTo>
                <a:lnTo>
                  <a:pt x="28"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99" name="Freeform 186"/>
          <p:cNvSpPr/>
          <p:nvPr/>
        </p:nvSpPr>
        <p:spPr>
          <a:xfrm>
            <a:off x="1600200" y="2469515"/>
            <a:ext cx="88900" cy="93663"/>
          </a:xfrm>
          <a:custGeom>
            <a:avLst/>
            <a:gdLst>
              <a:gd name="txL" fmla="*/ 0 w 56"/>
              <a:gd name="txT" fmla="*/ 0 h 59"/>
              <a:gd name="txR" fmla="*/ 56 w 56"/>
              <a:gd name="txB" fmla="*/ 59 h 59"/>
            </a:gdLst>
            <a:ahLst/>
            <a:cxnLst>
              <a:cxn ang="0">
                <a:pos x="2147483647" y="0"/>
              </a:cxn>
              <a:cxn ang="0">
                <a:pos x="2147483647" y="2147483647"/>
              </a:cxn>
              <a:cxn ang="0">
                <a:pos x="2147483647" y="2147483647"/>
              </a:cxn>
              <a:cxn ang="0">
                <a:pos x="0" y="2147483647"/>
              </a:cxn>
              <a:cxn ang="0">
                <a:pos x="2147483647" y="0"/>
              </a:cxn>
            </a:cxnLst>
            <a:rect l="txL" t="txT" r="txR" b="txB"/>
            <a:pathLst>
              <a:path w="56" h="59">
                <a:moveTo>
                  <a:pt x="28" y="0"/>
                </a:moveTo>
                <a:lnTo>
                  <a:pt x="56" y="29"/>
                </a:lnTo>
                <a:lnTo>
                  <a:pt x="28" y="59"/>
                </a:lnTo>
                <a:lnTo>
                  <a:pt x="0" y="29"/>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00" name="Oval 187"/>
          <p:cNvSpPr/>
          <p:nvPr/>
        </p:nvSpPr>
        <p:spPr>
          <a:xfrm>
            <a:off x="457200" y="2763203"/>
            <a:ext cx="84138" cy="87312"/>
          </a:xfrm>
          <a:prstGeom prst="ellipse">
            <a:avLst/>
          </a:prstGeom>
          <a:solidFill>
            <a:srgbClr val="FF0000"/>
          </a:solidFill>
          <a:ln w="6350" cap="flat" cmpd="sng">
            <a:solidFill>
              <a:srgbClr val="FF0000"/>
            </a:solidFill>
            <a:prstDash val="solid"/>
            <a:headEnd type="none" w="med" len="med"/>
            <a:tailEnd type="none" w="med" len="med"/>
          </a:ln>
        </p:spPr>
        <p:txBody>
          <a:bodyPr/>
          <a:lstStyle/>
          <a:p>
            <a:endParaRPr lang="zh-CN" altLang="en-US" dirty="0">
              <a:latin typeface="Arial" panose="020B0604020202090204" pitchFamily="34" charset="0"/>
            </a:endParaRPr>
          </a:p>
        </p:txBody>
      </p:sp>
      <p:sp>
        <p:nvSpPr>
          <p:cNvPr id="94301" name="Oval 188"/>
          <p:cNvSpPr/>
          <p:nvPr/>
        </p:nvSpPr>
        <p:spPr>
          <a:xfrm>
            <a:off x="1973263" y="2610803"/>
            <a:ext cx="84137" cy="87312"/>
          </a:xfrm>
          <a:prstGeom prst="ellipse">
            <a:avLst/>
          </a:prstGeom>
          <a:solidFill>
            <a:srgbClr val="FF0000"/>
          </a:solidFill>
          <a:ln w="6350" cap="flat" cmpd="sng">
            <a:solidFill>
              <a:srgbClr val="FF0000"/>
            </a:solidFill>
            <a:prstDash val="solid"/>
            <a:headEnd type="none" w="med" len="med"/>
            <a:tailEnd type="none" w="med" len="med"/>
          </a:ln>
        </p:spPr>
        <p:txBody>
          <a:bodyPr/>
          <a:lstStyle/>
          <a:p>
            <a:endParaRPr lang="zh-CN" altLang="en-US" dirty="0">
              <a:latin typeface="Arial" panose="020B0604020202090204" pitchFamily="34" charset="0"/>
            </a:endParaRPr>
          </a:p>
        </p:txBody>
      </p:sp>
      <p:sp>
        <p:nvSpPr>
          <p:cNvPr id="94302" name="Text Box 189"/>
          <p:cNvSpPr txBox="1"/>
          <p:nvPr/>
        </p:nvSpPr>
        <p:spPr>
          <a:xfrm>
            <a:off x="5638800" y="4831715"/>
            <a:ext cx="838200" cy="942975"/>
          </a:xfrm>
          <a:prstGeom prst="rect">
            <a:avLst/>
          </a:prstGeom>
          <a:noFill/>
          <a:ln w="9525">
            <a:noFill/>
          </a:ln>
        </p:spPr>
        <p:txBody>
          <a:bodyPr>
            <a:spAutoFit/>
          </a:bodyPr>
          <a:lstStyle/>
          <a:p>
            <a:pPr>
              <a:spcBef>
                <a:spcPct val="50000"/>
              </a:spcBef>
            </a:pPr>
            <a:r>
              <a:rPr lang="en-US" altLang="ko-KR" sz="1400" dirty="0">
                <a:latin typeface="Tahoma" panose="020B0804030504040204" charset="0"/>
                <a:ea typeface="Gulim" pitchFamily="34" charset="-127"/>
              </a:rPr>
              <a:t>Update the cluster means</a:t>
            </a:r>
            <a:endParaRPr lang="en-US" altLang="ko-KR" sz="1400" dirty="0">
              <a:latin typeface="Tahoma" panose="020B0804030504040204" charset="0"/>
              <a:ea typeface="Gulim" pitchFamily="34" charset="-127"/>
            </a:endParaRPr>
          </a:p>
        </p:txBody>
      </p:sp>
      <p:sp>
        <p:nvSpPr>
          <p:cNvPr id="94303" name="Text Box 190"/>
          <p:cNvSpPr txBox="1"/>
          <p:nvPr/>
        </p:nvSpPr>
        <p:spPr>
          <a:xfrm>
            <a:off x="7848600" y="3612515"/>
            <a:ext cx="990600" cy="304800"/>
          </a:xfrm>
          <a:prstGeom prst="rect">
            <a:avLst/>
          </a:prstGeom>
          <a:noFill/>
          <a:ln w="9525">
            <a:noFill/>
          </a:ln>
        </p:spPr>
        <p:txBody>
          <a:bodyPr>
            <a:spAutoFit/>
          </a:bodyPr>
          <a:lstStyle/>
          <a:p>
            <a:pPr>
              <a:spcBef>
                <a:spcPct val="50000"/>
              </a:spcBef>
            </a:pPr>
            <a:r>
              <a:rPr lang="en-US" altLang="ko-KR" sz="1400" dirty="0">
                <a:latin typeface="Tahoma" panose="020B0804030504040204" charset="0"/>
                <a:ea typeface="Gulim" pitchFamily="34" charset="-127"/>
              </a:rPr>
              <a:t>reassign</a:t>
            </a:r>
            <a:endParaRPr lang="en-US" altLang="ko-KR" sz="1400" dirty="0">
              <a:latin typeface="Tahoma" panose="020B0804030504040204" charset="0"/>
              <a:ea typeface="Gulim" pitchFamily="34" charset="-127"/>
            </a:endParaRPr>
          </a:p>
        </p:txBody>
      </p:sp>
      <p:sp>
        <p:nvSpPr>
          <p:cNvPr id="94304" name="Line 191"/>
          <p:cNvSpPr/>
          <p:nvPr/>
        </p:nvSpPr>
        <p:spPr>
          <a:xfrm flipV="1">
            <a:off x="4267200" y="3612515"/>
            <a:ext cx="0" cy="228600"/>
          </a:xfrm>
          <a:prstGeom prst="line">
            <a:avLst/>
          </a:prstGeom>
          <a:ln w="9525" cap="flat" cmpd="sng">
            <a:solidFill>
              <a:schemeClr val="tx1"/>
            </a:solidFill>
            <a:prstDash val="solid"/>
            <a:miter/>
            <a:headEnd type="none" w="med" len="med"/>
            <a:tailEnd type="triangle" w="med" len="med"/>
          </a:ln>
        </p:spPr>
      </p:sp>
      <p:sp>
        <p:nvSpPr>
          <p:cNvPr id="94305" name="Text Box 192"/>
          <p:cNvSpPr txBox="1"/>
          <p:nvPr/>
        </p:nvSpPr>
        <p:spPr>
          <a:xfrm>
            <a:off x="4419600" y="3612515"/>
            <a:ext cx="990600" cy="304800"/>
          </a:xfrm>
          <a:prstGeom prst="rect">
            <a:avLst/>
          </a:prstGeom>
          <a:noFill/>
          <a:ln w="9525">
            <a:noFill/>
          </a:ln>
        </p:spPr>
        <p:txBody>
          <a:bodyPr>
            <a:spAutoFit/>
          </a:bodyPr>
          <a:lstStyle/>
          <a:p>
            <a:pPr>
              <a:spcBef>
                <a:spcPct val="50000"/>
              </a:spcBef>
            </a:pPr>
            <a:r>
              <a:rPr lang="en-US" altLang="ko-KR" sz="1400" dirty="0">
                <a:latin typeface="Tahoma" panose="020B0804030504040204" charset="0"/>
                <a:ea typeface="Gulim" pitchFamily="34" charset="-127"/>
              </a:rPr>
              <a:t>reassign</a:t>
            </a:r>
            <a:endParaRPr lang="en-US" altLang="ko-KR" sz="1400" dirty="0">
              <a:latin typeface="Tahoma" panose="020B0804030504040204" charset="0"/>
              <a:ea typeface="Gulim" pitchFamily="34" charset="-127"/>
            </a:endParaRPr>
          </a:p>
        </p:txBody>
      </p:sp>
      <p:sp>
        <p:nvSpPr>
          <p:cNvPr id="94306" name="Rectangle 3"/>
          <p:cNvSpPr txBox="1">
            <a:spLocks noRot="1"/>
          </p:cNvSpPr>
          <p:nvPr/>
        </p:nvSpPr>
        <p:spPr>
          <a:xfrm>
            <a:off x="250825" y="5087303"/>
            <a:ext cx="8153400" cy="1152525"/>
          </a:xfrm>
          <a:prstGeom prst="rect">
            <a:avLst/>
          </a:prstGeom>
          <a:noFill/>
          <a:ln w="9525">
            <a:noFill/>
          </a:ln>
        </p:spPr>
        <p:txBody>
          <a:bodyPr/>
          <a:lstStyle/>
          <a:p>
            <a:pPr marL="342900" indent="-342900">
              <a:buChar char="l"/>
            </a:pPr>
            <a:r>
              <a:rPr lang="zh-CN" altLang="en-US" sz="2400" b="1" dirty="0">
                <a:solidFill>
                  <a:srgbClr val="030301"/>
                </a:solidFill>
                <a:latin typeface="Arial" panose="020B0604020202090204" pitchFamily="34" charset="0"/>
              </a:rPr>
              <a:t>初值敏感</a:t>
            </a:r>
            <a:endParaRPr lang="zh-CN" altLang="en-US" sz="2400" b="1" dirty="0">
              <a:solidFill>
                <a:srgbClr val="030301"/>
              </a:solidFill>
              <a:latin typeface="Arial" panose="020B0604020202090204" pitchFamily="34" charset="0"/>
            </a:endParaRPr>
          </a:p>
          <a:p>
            <a:pPr marL="342900" indent="-342900">
              <a:buChar char="l"/>
            </a:pPr>
            <a:r>
              <a:rPr lang="zh-CN" altLang="en-US" sz="2400" b="1" dirty="0">
                <a:solidFill>
                  <a:srgbClr val="030301"/>
                </a:solidFill>
                <a:latin typeface="Arial" panose="020B0604020202090204" pitchFamily="34" charset="0"/>
              </a:rPr>
              <a:t>已知</a:t>
            </a:r>
            <a:r>
              <a:rPr lang="en-US" altLang="zh-CN" sz="2400" b="1" dirty="0">
                <a:solidFill>
                  <a:srgbClr val="030301"/>
                </a:solidFill>
                <a:latin typeface="Arial" panose="020B0604020202090204" pitchFamily="34" charset="0"/>
              </a:rPr>
              <a:t>K</a:t>
            </a:r>
            <a:endParaRPr lang="en-US" altLang="zh-CN" sz="2400" b="1" dirty="0">
              <a:solidFill>
                <a:srgbClr val="030301"/>
              </a:solidFill>
              <a:latin typeface="Arial" panose="020B0604020202090204" pitchFamily="34" charset="0"/>
            </a:endParaRPr>
          </a:p>
        </p:txBody>
      </p:sp>
    </p:spTree>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内容占位符 2"/>
          <p:cNvSpPr>
            <a:spLocks noGrp="1"/>
          </p:cNvSpPr>
          <p:nvPr>
            <p:ph idx="1"/>
          </p:nvPr>
        </p:nvSpPr>
        <p:spPr>
          <a:xfrm>
            <a:off x="628650" y="1210310"/>
            <a:ext cx="7886700" cy="4966970"/>
          </a:xfrm>
        </p:spPr>
        <p:txBody>
          <a:bodyPr vert="horz" wrap="square" lIns="91440" tIns="45720" rIns="91440" bIns="45720" anchor="t">
            <a:noAutofit/>
          </a:bodyPr>
          <a:lstStyle/>
          <a:p>
            <a:pPr>
              <a:buNone/>
            </a:pPr>
            <a:r>
              <a:rPr lang="zh-CN" altLang="en-US" sz="2000" dirty="0"/>
              <a:t>例</a:t>
            </a:r>
            <a:r>
              <a:rPr lang="en-US" altLang="zh-CN" sz="2000" dirty="0"/>
              <a:t>:</a:t>
            </a:r>
            <a:r>
              <a:rPr lang="zh-CN" altLang="en-US" sz="2000" dirty="0"/>
              <a:t>假设给定如下要进行聚类的元组</a:t>
            </a:r>
            <a:r>
              <a:rPr lang="en-US" altLang="zh-CN" sz="2000" dirty="0"/>
              <a:t>:</a:t>
            </a:r>
            <a:endParaRPr lang="zh-CN" altLang="en-US" sz="2000" dirty="0"/>
          </a:p>
          <a:p>
            <a:pPr>
              <a:buNone/>
            </a:pPr>
            <a:r>
              <a:rPr lang="en-US" altLang="zh-CN" sz="2000" dirty="0"/>
              <a:t>{2</a:t>
            </a:r>
            <a:r>
              <a:rPr lang="zh-CN" altLang="en-US" sz="2000" dirty="0"/>
              <a:t>，</a:t>
            </a:r>
            <a:r>
              <a:rPr lang="en-US" altLang="zh-CN" sz="2000" dirty="0"/>
              <a:t>4</a:t>
            </a:r>
            <a:r>
              <a:rPr lang="zh-CN" altLang="en-US" sz="2000" dirty="0"/>
              <a:t>，</a:t>
            </a:r>
            <a:r>
              <a:rPr lang="en-US" altLang="zh-CN" sz="2000" dirty="0"/>
              <a:t>10</a:t>
            </a:r>
            <a:r>
              <a:rPr lang="zh-CN" altLang="en-US" sz="2000" dirty="0"/>
              <a:t>，</a:t>
            </a:r>
            <a:r>
              <a:rPr lang="en-US" altLang="zh-CN" sz="2000" dirty="0"/>
              <a:t>12</a:t>
            </a:r>
            <a:r>
              <a:rPr lang="zh-CN" altLang="en-US" sz="2000" dirty="0"/>
              <a:t>，</a:t>
            </a:r>
            <a:r>
              <a:rPr lang="en-US" altLang="zh-CN" sz="2000" dirty="0"/>
              <a:t>3</a:t>
            </a:r>
            <a:r>
              <a:rPr lang="zh-CN" altLang="en-US" sz="2000" dirty="0"/>
              <a:t>，</a:t>
            </a:r>
            <a:r>
              <a:rPr lang="en-US" altLang="zh-CN" sz="2000" dirty="0"/>
              <a:t>20</a:t>
            </a:r>
            <a:r>
              <a:rPr lang="zh-CN" altLang="en-US" sz="2000" dirty="0"/>
              <a:t>，</a:t>
            </a:r>
            <a:r>
              <a:rPr lang="en-US" altLang="zh-CN" sz="2000" dirty="0"/>
              <a:t>30</a:t>
            </a:r>
            <a:r>
              <a:rPr lang="zh-CN" altLang="en-US" sz="2000" dirty="0"/>
              <a:t>，</a:t>
            </a:r>
            <a:r>
              <a:rPr lang="en-US" altLang="zh-CN" sz="2000" dirty="0"/>
              <a:t>11</a:t>
            </a:r>
            <a:r>
              <a:rPr lang="zh-CN" altLang="en-US" sz="2000" dirty="0"/>
              <a:t>，</a:t>
            </a:r>
            <a:r>
              <a:rPr lang="en-US" altLang="zh-CN" sz="2000" dirty="0"/>
              <a:t>25}</a:t>
            </a:r>
            <a:endParaRPr lang="zh-CN" altLang="en-US" sz="2000" dirty="0"/>
          </a:p>
          <a:p>
            <a:pPr>
              <a:buNone/>
            </a:pPr>
            <a:r>
              <a:rPr lang="zh-CN" altLang="en-US" sz="2000" dirty="0"/>
              <a:t>假设要求的类的数量为</a:t>
            </a:r>
            <a:r>
              <a:rPr lang="en-US" altLang="zh-CN" sz="2000" dirty="0"/>
              <a:t>k=2</a:t>
            </a:r>
            <a:r>
              <a:rPr lang="zh-CN" altLang="en-US" sz="2000" dirty="0"/>
              <a:t>。</a:t>
            </a:r>
            <a:endParaRPr lang="zh-CN" altLang="en-US" sz="2000" dirty="0"/>
          </a:p>
          <a:p>
            <a:pPr>
              <a:buNone/>
            </a:pPr>
            <a:r>
              <a:rPr lang="zh-CN" altLang="en-US" sz="2000" dirty="0"/>
              <a:t>应用</a:t>
            </a:r>
            <a:r>
              <a:rPr lang="en-US" altLang="zh-CN" sz="2000" dirty="0"/>
              <a:t>K-means</a:t>
            </a:r>
            <a:r>
              <a:rPr lang="zh-CN" altLang="en-US" sz="2000" dirty="0"/>
              <a:t>算法</a:t>
            </a:r>
            <a:r>
              <a:rPr lang="en-US" altLang="zh-CN" sz="2000" dirty="0"/>
              <a:t>:</a:t>
            </a:r>
            <a:endParaRPr lang="zh-CN" altLang="en-US" sz="2000" dirty="0"/>
          </a:p>
          <a:p>
            <a:pPr>
              <a:buNone/>
            </a:pPr>
            <a:endParaRPr lang="zh-CN" altLang="en-US" sz="2000" dirty="0"/>
          </a:p>
          <a:p>
            <a:pPr>
              <a:buNone/>
            </a:pPr>
            <a:r>
              <a:rPr lang="zh-CN" altLang="en-US" sz="2000" dirty="0"/>
              <a:t>第一步</a:t>
            </a:r>
            <a:r>
              <a:rPr lang="en-US" altLang="zh-CN" sz="2000" dirty="0"/>
              <a:t>:</a:t>
            </a:r>
            <a:r>
              <a:rPr lang="zh-CN" altLang="en-US" sz="2000" dirty="0"/>
              <a:t>初始时用前两个数值作为类的质心，这两个类的质心是</a:t>
            </a:r>
            <a:r>
              <a:rPr lang="en-US" altLang="zh-CN" sz="2000" dirty="0"/>
              <a:t>:ml=2;m2=4;</a:t>
            </a:r>
            <a:endParaRPr lang="zh-CN" altLang="en-US" sz="2000" dirty="0"/>
          </a:p>
          <a:p>
            <a:pPr>
              <a:buNone/>
            </a:pPr>
            <a:r>
              <a:rPr lang="zh-CN" altLang="en-US" sz="2000" dirty="0"/>
              <a:t>第二步</a:t>
            </a:r>
            <a:r>
              <a:rPr lang="en-US" altLang="zh-CN" sz="2000" dirty="0"/>
              <a:t>:</a:t>
            </a:r>
            <a:r>
              <a:rPr lang="zh-CN" altLang="en-US" sz="2000" dirty="0"/>
              <a:t>对剩余的每个对象，根据其与各个类中心的距离，将它赋给最近的类，可得</a:t>
            </a:r>
            <a:r>
              <a:rPr lang="en-US" altLang="zh-CN" sz="2000" dirty="0"/>
              <a:t>:</a:t>
            </a:r>
            <a:endParaRPr lang="zh-CN" altLang="en-US" sz="2000" dirty="0"/>
          </a:p>
          <a:p>
            <a:pPr>
              <a:buNone/>
            </a:pPr>
            <a:r>
              <a:rPr lang="en-US" altLang="zh-CN" sz="2000" dirty="0"/>
              <a:t>K1=(2</a:t>
            </a:r>
            <a:r>
              <a:rPr lang="zh-CN" altLang="en-US" sz="2000" dirty="0"/>
              <a:t>，</a:t>
            </a:r>
            <a:r>
              <a:rPr lang="en-US" altLang="zh-CN" sz="2000" dirty="0"/>
              <a:t>3}:</a:t>
            </a:r>
            <a:endParaRPr lang="zh-CN" altLang="en-US" sz="2000" dirty="0"/>
          </a:p>
          <a:p>
            <a:pPr>
              <a:buNone/>
            </a:pPr>
            <a:r>
              <a:rPr lang="en-US" altLang="zh-CN" sz="2000" dirty="0"/>
              <a:t>K2={4</a:t>
            </a:r>
            <a:r>
              <a:rPr lang="en-US" altLang="en-US" sz="2000" dirty="0"/>
              <a:t>，</a:t>
            </a:r>
            <a:r>
              <a:rPr lang="en-US" altLang="zh-CN" sz="2000" dirty="0"/>
              <a:t>10</a:t>
            </a:r>
            <a:r>
              <a:rPr lang="en-US" altLang="en-US" sz="2000" dirty="0"/>
              <a:t>，</a:t>
            </a:r>
            <a:r>
              <a:rPr lang="en-US" altLang="zh-CN" sz="2000" dirty="0"/>
              <a:t>12</a:t>
            </a:r>
            <a:r>
              <a:rPr lang="en-US" altLang="en-US" sz="2000" dirty="0"/>
              <a:t>，</a:t>
            </a:r>
            <a:r>
              <a:rPr lang="en-US" altLang="zh-CN" sz="2000" dirty="0"/>
              <a:t>20</a:t>
            </a:r>
            <a:r>
              <a:rPr lang="en-US" altLang="en-US" sz="2000" dirty="0"/>
              <a:t>，</a:t>
            </a:r>
            <a:r>
              <a:rPr lang="en-US" altLang="zh-CN" sz="2000" dirty="0"/>
              <a:t>30</a:t>
            </a:r>
            <a:r>
              <a:rPr lang="en-US" altLang="en-US" sz="2000" dirty="0"/>
              <a:t>，</a:t>
            </a:r>
            <a:r>
              <a:rPr lang="en-US" altLang="zh-CN" sz="2000" dirty="0"/>
              <a:t>11</a:t>
            </a:r>
            <a:r>
              <a:rPr lang="en-US" altLang="en-US" sz="2000" dirty="0"/>
              <a:t>，</a:t>
            </a:r>
            <a:r>
              <a:rPr lang="en-US" altLang="zh-CN" sz="2000" dirty="0"/>
              <a:t>25}:</a:t>
            </a:r>
            <a:endParaRPr lang="zh-CN" altLang="en-US" sz="2000" dirty="0"/>
          </a:p>
          <a:p>
            <a:pPr>
              <a:buNone/>
            </a:pPr>
            <a:r>
              <a:rPr lang="zh-CN" altLang="en-US" sz="2000" dirty="0"/>
              <a:t>元素</a:t>
            </a:r>
            <a:r>
              <a:rPr lang="en-US" altLang="zh-CN" sz="2000" dirty="0"/>
              <a:t>3</a:t>
            </a:r>
            <a:r>
              <a:rPr lang="zh-CN" altLang="en-US" sz="2000" dirty="0"/>
              <a:t>与两个均值的距离相等，所以选择二者之一作为其所属的类。</a:t>
            </a:r>
            <a:endParaRPr lang="zh-CN" altLang="en-US" sz="2000" dirty="0"/>
          </a:p>
          <a:p>
            <a:pPr>
              <a:buNone/>
            </a:pPr>
            <a:r>
              <a:rPr lang="zh-CN" altLang="en-US" sz="2000" dirty="0"/>
              <a:t>第三步</a:t>
            </a:r>
            <a:r>
              <a:rPr lang="en-US" altLang="zh-CN" sz="2000" dirty="0"/>
              <a:t>:</a:t>
            </a:r>
            <a:r>
              <a:rPr lang="zh-CN" altLang="en-US" sz="2000" dirty="0"/>
              <a:t>计算新的质心</a:t>
            </a:r>
            <a:r>
              <a:rPr lang="en-US" altLang="zh-CN" sz="2000" dirty="0"/>
              <a:t>:</a:t>
            </a:r>
            <a:endParaRPr lang="zh-CN" altLang="en-US" sz="2000" dirty="0"/>
          </a:p>
          <a:p>
            <a:pPr>
              <a:buNone/>
            </a:pPr>
            <a:r>
              <a:rPr lang="en-US" altLang="zh-CN" sz="2000" dirty="0"/>
              <a:t>ml=(2+3)/2=2.5;</a:t>
            </a:r>
            <a:endParaRPr lang="zh-CN" altLang="en-US" sz="2000" dirty="0"/>
          </a:p>
          <a:p>
            <a:pPr>
              <a:buNone/>
            </a:pPr>
            <a:r>
              <a:rPr lang="en-US" altLang="zh-CN" sz="2000" dirty="0"/>
              <a:t>m2=(4+10+12+20+30+11+25)/7=16;</a:t>
            </a:r>
            <a:endParaRPr lang="zh-CN" altLang="en-US" sz="2000" dirty="0"/>
          </a:p>
          <a:p>
            <a:pPr>
              <a:buNone/>
            </a:pPr>
            <a:endParaRPr lang="zh-CN" altLang="en-US" sz="2000" dirty="0"/>
          </a:p>
        </p:txBody>
      </p:sp>
      <p:sp>
        <p:nvSpPr>
          <p:cNvPr id="95235" name="灯片编号占位符 3"/>
          <p:cNvSpPr txBox="1">
            <a:spLocks noGrp="1"/>
          </p:cNvSpPr>
          <p:nvPr>
            <p:ph type="sldNum" sz="quarter" idx="12"/>
          </p:nvPr>
        </p:nvSpPr>
        <p:spPr/>
        <p: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algn="r" eaLnBrk="1" hangingPunct="1">
              <a:spcBef>
                <a:spcPct val="0"/>
              </a:spcBef>
              <a:buClrTx/>
              <a:buFontTx/>
            </a:pPr>
            <a:fld id="{9A0DB2DC-4C9A-4742-B13C-FB6460FD3503}" type="slidenum">
              <a:rPr lang="en-US" altLang="zh-CN" sz="1400" dirty="0"/>
            </a:fld>
            <a:endParaRPr lang="en-US" altLang="zh-CN" sz="1400" dirty="0"/>
          </a:p>
        </p:txBody>
      </p:sp>
      <p:sp>
        <p:nvSpPr>
          <p:cNvPr id="63490" name="Rectangle 2"/>
          <p:cNvSpPr>
            <a:spLocks noGrp="1" noChangeArrowheads="1"/>
          </p:cNvSpPr>
          <p:nvPr>
            <p:ph type="title"/>
          </p:nvPr>
        </p:nvSpPr>
        <p:spPr>
          <a:xfrm>
            <a:off x="413385" y="-89535"/>
            <a:ext cx="7886700" cy="1325563"/>
          </a:xfrm>
        </p:spPr>
        <p:txBody>
          <a:bodyPr vert="horz" wrap="square" lIns="91440" tIns="45720" rIns="91440" bIns="45720" numCol="1" anchor="ctr" anchorCtr="0" compatLnSpc="1"/>
          <a:lstStyle/>
          <a:p>
            <a:r>
              <a:rPr lang="en-US" altLang="zh-CN" dirty="0">
                <a:effectLst>
                  <a:outerShdw blurRad="38100" dist="38100" dir="2700000">
                    <a:srgbClr val="000000"/>
                  </a:outerShdw>
                </a:effectLst>
                <a:latin typeface="楷体_GB2312" pitchFamily="49" charset="-122"/>
              </a:rPr>
              <a:t>K-</a:t>
            </a:r>
            <a:r>
              <a:rPr lang="zh-CN" altLang="en-US" dirty="0">
                <a:effectLst>
                  <a:outerShdw blurRad="38100" dist="38100" dir="2700000">
                    <a:srgbClr val="000000"/>
                  </a:outerShdw>
                </a:effectLst>
                <a:latin typeface="楷体_GB2312" pitchFamily="49" charset="-122"/>
              </a:rPr>
              <a:t>均值算法</a:t>
            </a:r>
            <a:r>
              <a:rPr lang="ko-KR" altLang="en-US" sz="3600" dirty="0">
                <a:effectLst>
                  <a:outerShdw blurRad="38100" dist="38100" dir="2700000">
                    <a:srgbClr val="000000"/>
                  </a:outerShdw>
                </a:effectLst>
                <a:latin typeface="楷体_GB2312" pitchFamily="49" charset="-122"/>
              </a:rPr>
              <a:t> </a:t>
            </a:r>
            <a:endParaRPr lang="ko-KR" altLang="en-US" sz="4000" dirty="0">
              <a:effectLst>
                <a:outerShdw blurRad="38100" dist="38100" dir="2700000">
                  <a:srgbClr val="000000"/>
                </a:outerShdw>
              </a:effectLst>
              <a:latin typeface="楷体_GB2312" pitchFamily="49" charset="-122"/>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23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23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23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234">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523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234">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5234">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523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内容占位符 2"/>
          <p:cNvSpPr>
            <a:spLocks noGrp="1"/>
          </p:cNvSpPr>
          <p:nvPr>
            <p:ph idx="1"/>
          </p:nvPr>
        </p:nvSpPr>
        <p:spPr>
          <a:xfrm>
            <a:off x="683260" y="1412876"/>
            <a:ext cx="7886700" cy="4474845"/>
          </a:xfrm>
        </p:spPr>
        <p:txBody>
          <a:bodyPr vert="horz" wrap="square" lIns="91440" tIns="45720" rIns="91440" bIns="45720" anchor="t"/>
          <a:lstStyle/>
          <a:p>
            <a:pPr>
              <a:buNone/>
            </a:pPr>
            <a:r>
              <a:rPr lang="en-US" altLang="zh-CN" sz="2000" dirty="0"/>
              <a:t>    </a:t>
            </a:r>
            <a:r>
              <a:rPr lang="zh-CN" altLang="en-US" sz="2000" dirty="0"/>
              <a:t>重新对类中的成员进行分配可得</a:t>
            </a:r>
            <a:r>
              <a:rPr lang="en-US" altLang="zh-CN" sz="2000" dirty="0"/>
              <a:t>K</a:t>
            </a:r>
            <a:r>
              <a:rPr lang="en-US" altLang="zh-CN" sz="2000" baseline="-25000" dirty="0"/>
              <a:t>1</a:t>
            </a:r>
            <a:r>
              <a:rPr lang="en-US" altLang="zh-CN" sz="2000" dirty="0"/>
              <a:t>={2</a:t>
            </a:r>
            <a:r>
              <a:rPr lang="en-US" altLang="en-US" sz="2000" dirty="0"/>
              <a:t>，</a:t>
            </a:r>
            <a:r>
              <a:rPr lang="en-US" altLang="zh-CN" sz="2000" dirty="0"/>
              <a:t>3</a:t>
            </a:r>
            <a:r>
              <a:rPr lang="en-US" altLang="en-US" sz="2000" dirty="0"/>
              <a:t>，</a:t>
            </a:r>
            <a:r>
              <a:rPr lang="en-US" altLang="zh-CN" sz="2000" dirty="0"/>
              <a:t>4}</a:t>
            </a:r>
            <a:r>
              <a:rPr lang="zh-CN" altLang="en-US" sz="2000" dirty="0"/>
              <a:t>和</a:t>
            </a:r>
            <a:r>
              <a:rPr lang="en-US" altLang="zh-CN" sz="2000" dirty="0"/>
              <a:t>K</a:t>
            </a:r>
            <a:r>
              <a:rPr lang="en-US" altLang="zh-CN" sz="2000" baseline="-25000" dirty="0"/>
              <a:t>2</a:t>
            </a:r>
            <a:r>
              <a:rPr lang="en-US" altLang="zh-CN" sz="2000" dirty="0"/>
              <a:t>={10</a:t>
            </a:r>
            <a:r>
              <a:rPr lang="en-US" altLang="en-US" sz="2000" dirty="0"/>
              <a:t>，</a:t>
            </a:r>
            <a:r>
              <a:rPr lang="en-US" altLang="zh-CN" sz="2000" dirty="0"/>
              <a:t>12</a:t>
            </a:r>
            <a:r>
              <a:rPr lang="en-US" altLang="en-US" sz="2000" dirty="0"/>
              <a:t>，</a:t>
            </a:r>
            <a:r>
              <a:rPr lang="en-US" altLang="zh-CN" sz="2000" dirty="0"/>
              <a:t>20</a:t>
            </a:r>
            <a:r>
              <a:rPr lang="en-US" altLang="en-US" sz="2000" dirty="0"/>
              <a:t>，</a:t>
            </a:r>
            <a:endParaRPr lang="en-US" altLang="zh-CN" sz="2000" dirty="0"/>
          </a:p>
          <a:p>
            <a:pPr>
              <a:buNone/>
            </a:pPr>
            <a:r>
              <a:rPr lang="en-US" altLang="zh-CN" sz="2000" dirty="0"/>
              <a:t>      30</a:t>
            </a:r>
            <a:r>
              <a:rPr lang="en-US" altLang="en-US" sz="2000" dirty="0"/>
              <a:t>，</a:t>
            </a:r>
            <a:r>
              <a:rPr lang="en-US" altLang="zh-CN" sz="2000" dirty="0"/>
              <a:t>11</a:t>
            </a:r>
            <a:r>
              <a:rPr lang="en-US" altLang="en-US" sz="2000" dirty="0"/>
              <a:t>，</a:t>
            </a:r>
            <a:r>
              <a:rPr lang="en-US" altLang="zh-CN" sz="2000" dirty="0"/>
              <a:t>25}</a:t>
            </a:r>
            <a:r>
              <a:rPr lang="zh-CN" altLang="en-US" sz="2000" dirty="0"/>
              <a:t>，不断重复这个过程可得</a:t>
            </a:r>
            <a:r>
              <a:rPr lang="en-US" altLang="zh-CN" sz="2000" dirty="0"/>
              <a:t>:</a:t>
            </a:r>
            <a:endParaRPr lang="zh-CN" altLang="en-US" sz="2000" dirty="0"/>
          </a:p>
          <a:p>
            <a:pPr>
              <a:buNone/>
            </a:pPr>
            <a:endParaRPr lang="en-US" altLang="zh-CN" sz="2000" dirty="0"/>
          </a:p>
          <a:p>
            <a:pPr>
              <a:buNone/>
            </a:pPr>
            <a:endParaRPr lang="en-US" altLang="zh-CN" sz="2000" dirty="0"/>
          </a:p>
          <a:p>
            <a:pPr>
              <a:buNone/>
            </a:pPr>
            <a:endParaRPr lang="en-US" altLang="zh-CN" sz="2000" dirty="0"/>
          </a:p>
          <a:p>
            <a:pPr>
              <a:buNone/>
            </a:pPr>
            <a:endParaRPr lang="en-US" altLang="zh-CN" sz="2000" dirty="0"/>
          </a:p>
          <a:p>
            <a:pPr>
              <a:buNone/>
            </a:pPr>
            <a:endParaRPr lang="en-US" altLang="zh-CN" sz="2000" dirty="0"/>
          </a:p>
          <a:p>
            <a:pPr>
              <a:buNone/>
            </a:pPr>
            <a:endParaRPr lang="en-US" altLang="zh-CN" sz="2000" dirty="0"/>
          </a:p>
          <a:p>
            <a:pPr>
              <a:buNone/>
            </a:pPr>
            <a:r>
              <a:rPr lang="en-US" altLang="zh-CN" sz="2000" dirty="0"/>
              <a:t>     </a:t>
            </a:r>
            <a:r>
              <a:rPr lang="zh-CN" altLang="en-US" sz="2000" dirty="0"/>
              <a:t>注意在最后两步中类的成员是一致的。由于均值不再变化，所以迭代结束。</a:t>
            </a:r>
            <a:endParaRPr lang="zh-CN" altLang="en-US" sz="2000" dirty="0"/>
          </a:p>
          <a:p>
            <a:pPr>
              <a:buNone/>
            </a:pPr>
            <a:r>
              <a:rPr lang="en-US" altLang="zh-CN" sz="2000" dirty="0"/>
              <a:t>      </a:t>
            </a:r>
            <a:r>
              <a:rPr lang="zh-CN" altLang="en-US" sz="2000" dirty="0"/>
              <a:t>因此该问题的答案为</a:t>
            </a:r>
            <a:r>
              <a:rPr lang="en-US" altLang="zh-CN" sz="2000" dirty="0"/>
              <a:t>K</a:t>
            </a:r>
            <a:r>
              <a:rPr lang="en-US" altLang="zh-CN" sz="2000" baseline="-25000" dirty="0"/>
              <a:t>1</a:t>
            </a:r>
            <a:r>
              <a:rPr lang="en-US" altLang="zh-CN" sz="2000" dirty="0"/>
              <a:t>={2,3,4,10,11,12}</a:t>
            </a:r>
            <a:r>
              <a:rPr lang="zh-CN" altLang="en-US" sz="2000" dirty="0"/>
              <a:t>和</a:t>
            </a:r>
            <a:r>
              <a:rPr lang="en-US" altLang="zh-CN" sz="2000" dirty="0"/>
              <a:t>K</a:t>
            </a:r>
            <a:r>
              <a:rPr lang="en-US" altLang="zh-CN" sz="2000" baseline="-25000" dirty="0"/>
              <a:t>2</a:t>
            </a:r>
            <a:r>
              <a:rPr lang="en-US" altLang="zh-CN" sz="2000" dirty="0"/>
              <a:t>={20,30,25}</a:t>
            </a:r>
            <a:endParaRPr lang="zh-CN" altLang="en-US" sz="2000" dirty="0"/>
          </a:p>
          <a:p>
            <a:pPr>
              <a:buNone/>
            </a:pPr>
            <a:endParaRPr lang="zh-CN" altLang="en-US" sz="2000" dirty="0"/>
          </a:p>
        </p:txBody>
      </p:sp>
      <p:sp>
        <p:nvSpPr>
          <p:cNvPr id="96259" name="灯片编号占位符 3"/>
          <p:cNvSpPr txBox="1">
            <a:spLocks noGrp="1"/>
          </p:cNvSpPr>
          <p:nvPr>
            <p:ph type="sldNum" sz="quarter" idx="12"/>
          </p:nvPr>
        </p:nvSpPr>
        <p:spPr/>
        <p: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algn="r" eaLnBrk="1" hangingPunct="1">
              <a:spcBef>
                <a:spcPct val="0"/>
              </a:spcBef>
              <a:buClrTx/>
              <a:buFontTx/>
            </a:pPr>
            <a:fld id="{9A0DB2DC-4C9A-4742-B13C-FB6460FD3503}" type="slidenum">
              <a:rPr lang="en-US" altLang="zh-CN" sz="1400" dirty="0"/>
            </a:fld>
            <a:endParaRPr lang="en-US" altLang="zh-CN" sz="1400" dirty="0"/>
          </a:p>
        </p:txBody>
      </p:sp>
      <p:pic>
        <p:nvPicPr>
          <p:cNvPr id="96260" name="Picture 2"/>
          <p:cNvPicPr>
            <a:picLocks noChangeAspect="1"/>
          </p:cNvPicPr>
          <p:nvPr/>
        </p:nvPicPr>
        <p:blipFill>
          <a:blip r:embed="rId1"/>
          <a:stretch>
            <a:fillRect/>
          </a:stretch>
        </p:blipFill>
        <p:spPr>
          <a:xfrm>
            <a:off x="611505" y="2348989"/>
            <a:ext cx="8267700" cy="1785938"/>
          </a:xfrm>
          <a:prstGeom prst="rect">
            <a:avLst/>
          </a:prstGeom>
          <a:noFill/>
          <a:ln w="9525">
            <a:noFill/>
          </a:ln>
        </p:spPr>
      </p:pic>
      <p:sp>
        <p:nvSpPr>
          <p:cNvPr id="63490" name="Rectangle 2"/>
          <p:cNvSpPr>
            <a:spLocks noGrp="1" noChangeArrowheads="1"/>
          </p:cNvSpPr>
          <p:nvPr/>
        </p:nvSpPr>
        <p:spPr>
          <a:xfrm>
            <a:off x="413385" y="-89535"/>
            <a:ext cx="7886700" cy="1325563"/>
          </a:xfrm>
          <a:prstGeom prst="rect">
            <a:avLst/>
          </a:prstGeom>
        </p:spPr>
        <p:txBody>
          <a:bodyPr vert="horz" wrap="square" lIns="91440" tIns="45720" rIns="91440" bIns="45720" numCol="1" rtlCol="0" anchor="ctr" anchorCtr="0" compatLnSpc="1">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dirty="0">
                <a:effectLst>
                  <a:outerShdw blurRad="38100" dist="38100" dir="2700000">
                    <a:srgbClr val="000000"/>
                  </a:outerShdw>
                </a:effectLst>
                <a:latin typeface="楷体_GB2312" pitchFamily="49" charset="-122"/>
              </a:rPr>
              <a:t>K-</a:t>
            </a:r>
            <a:r>
              <a:rPr lang="zh-CN" altLang="en-US" dirty="0">
                <a:effectLst>
                  <a:outerShdw blurRad="38100" dist="38100" dir="2700000">
                    <a:srgbClr val="000000"/>
                  </a:outerShdw>
                </a:effectLst>
                <a:latin typeface="楷体_GB2312" pitchFamily="49" charset="-122"/>
              </a:rPr>
              <a:t>均值算法</a:t>
            </a:r>
            <a:r>
              <a:rPr lang="ko-KR" altLang="en-US" sz="3600" dirty="0">
                <a:effectLst>
                  <a:outerShdw blurRad="38100" dist="38100" dir="2700000">
                    <a:srgbClr val="000000"/>
                  </a:outerShdw>
                </a:effectLst>
                <a:latin typeface="楷体_GB2312" pitchFamily="49" charset="-122"/>
              </a:rPr>
              <a:t> </a:t>
            </a:r>
            <a:endParaRPr lang="ko-KR" altLang="en-US" sz="4000" dirty="0">
              <a:effectLst>
                <a:outerShdw blurRad="38100" dist="38100" dir="2700000">
                  <a:srgbClr val="000000"/>
                </a:outerShdw>
              </a:effectLst>
              <a:latin typeface="楷体_GB2312" pitchFamily="49" charset="-122"/>
            </a:endParaRPr>
          </a:p>
        </p:txBody>
      </p:sp>
    </p:spTree>
  </p:cSld>
  <p:clrMapOvr>
    <a:masterClrMapping/>
  </p:clrMapOvr>
  <p:transition advClick="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zh-CN" altLang="en-US">
                <a:solidFill>
                  <a:srgbClr val="FF0000"/>
                </a:solidFill>
              </a:rPr>
              <a:t>优点：</a:t>
            </a:r>
            <a:endParaRPr lang="zh-CN" altLang="en-US">
              <a:solidFill>
                <a:srgbClr val="FF0000"/>
              </a:solidFill>
            </a:endParaRPr>
          </a:p>
          <a:p>
            <a:r>
              <a:rPr lang="zh-CN" altLang="en-US"/>
              <a:t>K-Means 的优势在于速度快，具有线性复杂度O(n)。</a:t>
            </a:r>
            <a:endParaRPr lang="zh-CN" altLang="en-US"/>
          </a:p>
          <a:p>
            <a:endParaRPr lang="zh-CN" altLang="en-US"/>
          </a:p>
          <a:p>
            <a:pPr marL="0" indent="0">
              <a:buNone/>
            </a:pPr>
            <a:r>
              <a:rPr lang="zh-CN" altLang="en-US">
                <a:solidFill>
                  <a:srgbClr val="FF0000"/>
                </a:solidFill>
              </a:rPr>
              <a:t>缺点：</a:t>
            </a:r>
            <a:endParaRPr lang="zh-CN" altLang="en-US">
              <a:solidFill>
                <a:srgbClr val="FF0000"/>
              </a:solidFill>
            </a:endParaRPr>
          </a:p>
          <a:p>
            <a:r>
              <a:rPr lang="zh-CN" altLang="en-US"/>
              <a:t>需要已知类的个数</a:t>
            </a:r>
            <a:endParaRPr lang="zh-CN" altLang="en-US"/>
          </a:p>
          <a:p>
            <a:r>
              <a:rPr lang="zh-CN" altLang="en-US"/>
              <a:t>K-means 也从随机选择的聚类中心开始，所以它可能在不同的算法中产生不同的聚类结果，结果可能不可重复并</a:t>
            </a:r>
            <a:r>
              <a:rPr lang="zh-CN" altLang="en-US">
                <a:solidFill>
                  <a:srgbClr val="FF0000"/>
                </a:solidFill>
              </a:rPr>
              <a:t>缺乏一致性</a:t>
            </a:r>
            <a:endParaRPr lang="zh-CN" altLang="en-US"/>
          </a:p>
          <a:p>
            <a:endParaRPr lang="zh-CN" altLang="en-US"/>
          </a:p>
          <a:p>
            <a:r>
              <a:rPr lang="zh-CN" altLang="en-US">
                <a:solidFill>
                  <a:srgbClr val="FF0000"/>
                </a:solidFill>
              </a:rPr>
              <a:t>K-Medians </a:t>
            </a:r>
            <a:r>
              <a:rPr lang="zh-CN" altLang="en-US"/>
              <a:t>是与 K-Means 有关的另一个聚类算法，除了不是用均值而是用组的中值向量来重新计算组中心。这种方法对异常值不敏感（因为使用</a:t>
            </a:r>
            <a:r>
              <a:rPr lang="zh-CN" altLang="en-US">
                <a:solidFill>
                  <a:srgbClr val="FF0000"/>
                </a:solidFill>
              </a:rPr>
              <a:t>中值</a:t>
            </a:r>
            <a:r>
              <a:rPr lang="zh-CN" altLang="en-US"/>
              <a:t>），但对于较大的数据集要慢得多，因为在计算中值向量时，每次迭代都需要进行排序。</a:t>
            </a:r>
            <a:endParaRPr lang="zh-CN" altLang="en-US"/>
          </a:p>
        </p:txBody>
      </p:sp>
    </p:spTree>
  </p:cSld>
  <p:clrMapOvr>
    <a:masterClrMapping/>
  </p:clrMapOvr>
  <p:transition advClick="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内容占位符 2"/>
          <p:cNvSpPr>
            <a:spLocks noGrp="1"/>
          </p:cNvSpPr>
          <p:nvPr>
            <p:ph idx="1"/>
          </p:nvPr>
        </p:nvSpPr>
        <p:spPr/>
        <p:txBody>
          <a:bodyPr vert="horz" wrap="square" lIns="91440" tIns="45720" rIns="91440" bIns="45720" numCol="1" anchor="t" anchorCtr="0" compatLnSpc="1"/>
          <a:lstStyle/>
          <a:p>
            <a:r>
              <a:rPr lang="zh-CN" altLang="en-US">
                <a:solidFill>
                  <a:srgbClr val="0066FF"/>
                </a:solidFill>
              </a:rPr>
              <a:t>基于密度的聚类方法：</a:t>
            </a:r>
            <a:r>
              <a:rPr lang="zh-CN" altLang="en-US"/>
              <a:t>只要半径为</a:t>
            </a:r>
            <a:r>
              <a:rPr lang="en-US" altLang="zh-CN"/>
              <a:t>r</a:t>
            </a:r>
            <a:r>
              <a:rPr lang="zh-CN" altLang="en-US"/>
              <a:t>的临近区域内密度超过某个阈值</a:t>
            </a:r>
            <a:r>
              <a:rPr lang="en-US" altLang="zh-CN"/>
              <a:t>p</a:t>
            </a:r>
            <a:r>
              <a:rPr lang="zh-CN" altLang="en-US"/>
              <a:t>，就继续聚类。避免仅生成球状聚类。</a:t>
            </a:r>
            <a:endParaRPr lang="en-US" altLang="zh-CN"/>
          </a:p>
          <a:p>
            <a:pPr>
              <a:buNone/>
            </a:pPr>
            <a:r>
              <a:rPr lang="en-US" altLang="zh-CN"/>
              <a:t> </a:t>
            </a:r>
            <a:r>
              <a:rPr lang="zh-CN" altLang="en-US"/>
              <a:t>（</a:t>
            </a:r>
            <a:r>
              <a:rPr lang="en-US" altLang="zh-CN"/>
              <a:t>DBSCAN</a:t>
            </a:r>
            <a:r>
              <a:rPr lang="zh-CN" altLang="en-US"/>
              <a:t>，</a:t>
            </a:r>
            <a:r>
              <a:rPr lang="en-US" altLang="zh-CN"/>
              <a:t>OPTICS</a:t>
            </a:r>
            <a:r>
              <a:rPr lang="zh-CN" altLang="en-US"/>
              <a:t>，</a:t>
            </a:r>
            <a:r>
              <a:rPr lang="en-US" altLang="zh-CN"/>
              <a:t>DENCLUE</a:t>
            </a:r>
            <a:r>
              <a:rPr lang="zh-CN" altLang="en-US"/>
              <a:t>）</a:t>
            </a:r>
            <a:endParaRPr lang="zh-CN" altLang="en-US"/>
          </a:p>
          <a:p>
            <a:pPr>
              <a:buNone/>
            </a:pPr>
            <a:endParaRPr lang="zh-CN" altLang="en-US" sz="2400"/>
          </a:p>
          <a:p>
            <a:pPr>
              <a:buNone/>
            </a:pPr>
            <a:r>
              <a:rPr lang="en-US" altLang="zh-CN" sz="2400"/>
              <a:t>  </a:t>
            </a:r>
            <a:r>
              <a:rPr lang="zh-CN" altLang="en-US" sz="2400"/>
              <a:t>例</a:t>
            </a:r>
            <a:r>
              <a:rPr lang="en-US" altLang="zh-CN" sz="2400"/>
              <a:t>:</a:t>
            </a:r>
            <a:r>
              <a:rPr lang="zh-CN" altLang="en-US" sz="2400"/>
              <a:t>假设给定如下要进行聚类的元组</a:t>
            </a:r>
            <a:r>
              <a:rPr lang="en-US" altLang="zh-CN" sz="2400"/>
              <a:t>:</a:t>
            </a:r>
            <a:endParaRPr lang="zh-CN" altLang="en-US" sz="2400"/>
          </a:p>
          <a:p>
            <a:pPr>
              <a:buNone/>
            </a:pPr>
            <a:r>
              <a:rPr lang="en-US" altLang="zh-CN" sz="2400"/>
              <a:t>   {2</a:t>
            </a:r>
            <a:r>
              <a:rPr lang="zh-CN" altLang="en-US" sz="2400"/>
              <a:t>，</a:t>
            </a:r>
            <a:r>
              <a:rPr lang="en-US" altLang="zh-CN" sz="2400"/>
              <a:t>4</a:t>
            </a:r>
            <a:r>
              <a:rPr lang="zh-CN" altLang="en-US" sz="2400"/>
              <a:t>，</a:t>
            </a:r>
            <a:r>
              <a:rPr lang="en-US" altLang="zh-CN" sz="2400"/>
              <a:t>10</a:t>
            </a:r>
            <a:r>
              <a:rPr lang="zh-CN" altLang="en-US" sz="2400"/>
              <a:t>，</a:t>
            </a:r>
            <a:r>
              <a:rPr lang="en-US" altLang="zh-CN" sz="2400"/>
              <a:t>12</a:t>
            </a:r>
            <a:r>
              <a:rPr lang="zh-CN" altLang="en-US" sz="2400"/>
              <a:t>，</a:t>
            </a:r>
            <a:r>
              <a:rPr lang="en-US" altLang="zh-CN" sz="2400"/>
              <a:t>3</a:t>
            </a:r>
            <a:r>
              <a:rPr lang="zh-CN" altLang="en-US" sz="2400"/>
              <a:t>，</a:t>
            </a:r>
            <a:r>
              <a:rPr lang="en-US" altLang="zh-CN" sz="2400"/>
              <a:t>20</a:t>
            </a:r>
            <a:r>
              <a:rPr lang="zh-CN" altLang="en-US" sz="2400"/>
              <a:t>，</a:t>
            </a:r>
            <a:r>
              <a:rPr lang="en-US" altLang="zh-CN" sz="2400"/>
              <a:t>30</a:t>
            </a:r>
            <a:r>
              <a:rPr lang="zh-CN" altLang="en-US" sz="2400"/>
              <a:t>，</a:t>
            </a:r>
            <a:r>
              <a:rPr lang="en-US" altLang="zh-CN" sz="2400"/>
              <a:t>11</a:t>
            </a:r>
            <a:r>
              <a:rPr lang="zh-CN" altLang="en-US" sz="2400"/>
              <a:t>，</a:t>
            </a:r>
            <a:r>
              <a:rPr lang="en-US" altLang="zh-CN" sz="2400"/>
              <a:t>25}</a:t>
            </a:r>
            <a:endParaRPr lang="en-US" altLang="zh-CN" sz="2400"/>
          </a:p>
          <a:p>
            <a:pPr>
              <a:buNone/>
            </a:pPr>
            <a:endParaRPr lang="zh-CN" altLang="en-US" sz="2400"/>
          </a:p>
          <a:p>
            <a:r>
              <a:rPr lang="en-US" altLang="zh-CN" sz="2400"/>
              <a:t>r=5,p=2, {2,3,4}  {10,11,12}  {20,25,30}</a:t>
            </a:r>
            <a:endParaRPr lang="en-US" altLang="zh-CN" sz="2400"/>
          </a:p>
          <a:p>
            <a:r>
              <a:rPr lang="en-US" altLang="zh-CN" sz="2400"/>
              <a:t>r=2,p=3, {2,3,4}  {10,11,12}  {20}  {25}  {30} </a:t>
            </a:r>
            <a:endParaRPr lang="en-US" altLang="zh-CN" sz="2400"/>
          </a:p>
          <a:p>
            <a:pPr>
              <a:buNone/>
            </a:pPr>
            <a:endParaRPr lang="en-US" altLang="zh-CN" sz="2000"/>
          </a:p>
          <a:p>
            <a:endParaRPr lang="zh-CN" altLang="en-US"/>
          </a:p>
        </p:txBody>
      </p:sp>
      <p:sp>
        <p:nvSpPr>
          <p:cNvPr id="99331" name="灯片编号占位符 3"/>
          <p:cNvSpPr txBox="1">
            <a:spLocks noGrp="1"/>
          </p:cNvSpPr>
          <p:nvPr>
            <p:ph type="sldNum" sz="quarter" idx="12"/>
          </p:nvPr>
        </p:nvSpPr>
        <p:spPr/>
        <p: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algn="r" eaLnBrk="1" hangingPunct="1">
              <a:spcBef>
                <a:spcPct val="0"/>
              </a:spcBef>
              <a:buClrTx/>
              <a:buFontTx/>
            </a:pPr>
            <a:fld id="{9A0DB2DC-4C9A-4742-B13C-FB6460FD3503}" type="slidenum">
              <a:rPr lang="en-US" altLang="zh-CN" sz="1400" dirty="0"/>
            </a:fld>
            <a:endParaRPr lang="en-US" altLang="zh-CN" sz="1400" dirty="0"/>
          </a:p>
        </p:txBody>
      </p:sp>
      <p:sp>
        <p:nvSpPr>
          <p:cNvPr id="2" name="文本框 1"/>
          <p:cNvSpPr txBox="1"/>
          <p:nvPr/>
        </p:nvSpPr>
        <p:spPr>
          <a:xfrm>
            <a:off x="722630" y="208915"/>
            <a:ext cx="3235960" cy="521970"/>
          </a:xfrm>
          <a:prstGeom prst="rect">
            <a:avLst/>
          </a:prstGeom>
          <a:noFill/>
        </p:spPr>
        <p:txBody>
          <a:bodyPr wrap="none" rtlCol="0" anchor="t">
            <a:spAutoFit/>
          </a:bodyPr>
          <a:lstStyle/>
          <a:p>
            <a:pPr algn="l">
              <a:buFont typeface="Wingdings" panose="05000000000000000000" charset="0"/>
            </a:pPr>
            <a:r>
              <a:rPr lang="en-US" altLang="zh-CN">
                <a:solidFill>
                  <a:schemeClr val="tx1"/>
                </a:solidFill>
                <a:latin typeface="+mn-lt"/>
                <a:ea typeface="+mn-ea"/>
                <a:cs typeface="宋体" pitchFamily="2" charset="-122"/>
                <a:sym typeface="+mn-ea"/>
              </a:rPr>
              <a:t>2</a:t>
            </a:r>
            <a:r>
              <a:rPr lang="zh-CN" altLang="en-US">
                <a:solidFill>
                  <a:schemeClr val="tx1"/>
                </a:solidFill>
                <a:latin typeface="+mn-lt"/>
                <a:ea typeface="+mn-ea"/>
                <a:cs typeface="宋体" pitchFamily="2" charset="-122"/>
                <a:sym typeface="+mn-ea"/>
              </a:rPr>
              <a:t>、基于密度的聚类</a:t>
            </a:r>
            <a:endParaRPr lang="zh-CN" altLang="en-US">
              <a:solidFill>
                <a:schemeClr val="tx1"/>
              </a:solidFill>
              <a:latin typeface="+mn-lt"/>
              <a:ea typeface="+mn-ea"/>
              <a:cs typeface="宋体" pitchFamily="2" charset="-122"/>
              <a:sym typeface="+mn-ea"/>
            </a:endParaRPr>
          </a:p>
        </p:txBody>
      </p:sp>
    </p:spTree>
  </p:cSld>
  <p:clrMapOvr>
    <a:masterClrMapping/>
  </p:clrMapOvr>
  <p:transition advClick="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986155"/>
            <a:ext cx="7886700" cy="5191125"/>
          </a:xfrm>
        </p:spPr>
        <p:txBody>
          <a:bodyPr>
            <a:noAutofit/>
          </a:bodyPr>
          <a:lstStyle/>
          <a:p>
            <a:pPr algn="just"/>
            <a:r>
              <a:rPr lang="en-US" altLang="zh-CN" sz="2000"/>
              <a:t>1.</a:t>
            </a:r>
            <a:r>
              <a:rPr lang="zh-CN" altLang="en-US" sz="2000"/>
              <a:t> </a:t>
            </a:r>
            <a:r>
              <a:rPr lang="zh-CN" altLang="en-US" sz="2000">
                <a:solidFill>
                  <a:srgbClr val="FF0000"/>
                </a:solidFill>
              </a:rPr>
              <a:t>从一个没有被访问过的任意起始数据点开始</a:t>
            </a:r>
            <a:r>
              <a:rPr lang="zh-CN" altLang="en-US" sz="2000"/>
              <a:t>。这个点的邻域是用距离 ε（ε 距离内的所有点都是邻域点）提取的。</a:t>
            </a:r>
            <a:endParaRPr lang="zh-CN" altLang="en-US" sz="2000"/>
          </a:p>
          <a:p>
            <a:pPr algn="just"/>
            <a:r>
              <a:rPr lang="en-US" altLang="zh-CN" sz="2000"/>
              <a:t>2.</a:t>
            </a:r>
            <a:r>
              <a:rPr lang="zh-CN" altLang="en-US" sz="2000"/>
              <a:t>如果在</a:t>
            </a:r>
            <a:r>
              <a:rPr lang="zh-CN" altLang="en-US" sz="2000">
                <a:solidFill>
                  <a:srgbClr val="FF0000"/>
                </a:solidFill>
              </a:rPr>
              <a:t>这个邻域内有足够数量的点</a:t>
            </a:r>
            <a:r>
              <a:rPr lang="zh-CN" altLang="en-US" sz="2000"/>
              <a:t>（根据 minPoints），则聚类过程开始，并且当前数据点成为新簇的第一个点。</a:t>
            </a:r>
            <a:endParaRPr lang="zh-CN" altLang="en-US" sz="2000"/>
          </a:p>
          <a:p>
            <a:pPr algn="just"/>
            <a:r>
              <a:rPr lang="zh-CN" altLang="en-US" sz="2000"/>
              <a:t>否则，该点将会被标记为噪声（稍后这个噪声点可能仍会成为聚类的一部分）。</a:t>
            </a:r>
            <a:endParaRPr lang="zh-CN" altLang="en-US" sz="2000"/>
          </a:p>
          <a:p>
            <a:pPr algn="just"/>
            <a:r>
              <a:rPr lang="zh-CN" altLang="en-US" sz="2000"/>
              <a:t>在这两种情况下，该点都被标记为「已访问」。</a:t>
            </a:r>
            <a:endParaRPr lang="zh-CN" altLang="en-US" sz="2000"/>
          </a:p>
          <a:p>
            <a:pPr algn="just"/>
            <a:r>
              <a:rPr lang="zh-CN" altLang="en-US" sz="2000"/>
              <a:t> </a:t>
            </a:r>
            <a:r>
              <a:rPr lang="en-US" altLang="zh-CN" sz="2000"/>
              <a:t>3.</a:t>
            </a:r>
            <a:r>
              <a:rPr lang="zh-CN" altLang="en-US" sz="2000"/>
              <a:t>对于新簇中的第一个点，</a:t>
            </a:r>
            <a:r>
              <a:rPr lang="zh-CN" altLang="en-US" sz="2000">
                <a:solidFill>
                  <a:srgbClr val="FF0000"/>
                </a:solidFill>
              </a:rPr>
              <a:t>其 ε 距离邻域内的点也成为该簇的一部分</a:t>
            </a:r>
            <a:r>
              <a:rPr lang="zh-CN" altLang="en-US" sz="2000"/>
              <a:t>。这个使所有 ε 邻域内的点都属于同一个簇的过程将对所有刚刚添加到簇中的新点进行重复。</a:t>
            </a:r>
            <a:endParaRPr lang="zh-CN" altLang="en-US" sz="2000"/>
          </a:p>
          <a:p>
            <a:pPr algn="just"/>
            <a:r>
              <a:rPr lang="zh-CN" altLang="en-US" sz="2000"/>
              <a:t>4. </a:t>
            </a:r>
            <a:r>
              <a:rPr lang="zh-CN" altLang="en-US" sz="2000">
                <a:solidFill>
                  <a:srgbClr val="FF0000"/>
                </a:solidFill>
              </a:rPr>
              <a:t>重复步骤 2 和 3</a:t>
            </a:r>
            <a:r>
              <a:rPr lang="zh-CN" altLang="en-US" sz="2000">
                <a:solidFill>
                  <a:schemeClr val="tx1"/>
                </a:solidFill>
              </a:rPr>
              <a:t>，直到簇中所有的点都被确定，即</a:t>
            </a:r>
            <a:r>
              <a:rPr lang="zh-CN" altLang="en-US" sz="2000">
                <a:solidFill>
                  <a:srgbClr val="FF0000"/>
                </a:solidFill>
              </a:rPr>
              <a:t>簇的 ε 邻域内的所有点都被访问和标记过</a:t>
            </a:r>
            <a:r>
              <a:rPr lang="zh-CN" altLang="en-US" sz="2000"/>
              <a:t>。</a:t>
            </a:r>
            <a:endParaRPr lang="zh-CN" altLang="en-US" sz="2000"/>
          </a:p>
          <a:p>
            <a:pPr algn="just"/>
            <a:r>
              <a:rPr lang="zh-CN" altLang="en-US" sz="2000"/>
              <a:t>5. 一旦完成了当前的簇，一个新的未访问点将被检索和处理，导致发现另一个簇或噪声。重复这个过程</a:t>
            </a:r>
            <a:r>
              <a:rPr lang="zh-CN" altLang="en-US" sz="2000">
                <a:solidFill>
                  <a:srgbClr val="FF0000"/>
                </a:solidFill>
              </a:rPr>
              <a:t>直到所有的点被标记为已访问</a:t>
            </a:r>
            <a:r>
              <a:rPr lang="zh-CN" altLang="en-US" sz="2000"/>
              <a:t>。由于所有点都已经被访问，所以每个点都属于某个簇或噪声。</a:t>
            </a:r>
            <a:endParaRPr lang="zh-CN" altLang="en-US" sz="2000"/>
          </a:p>
          <a:p>
            <a:pPr algn="just"/>
            <a:endParaRPr lang="zh-CN" altLang="en-US" sz="2000"/>
          </a:p>
        </p:txBody>
      </p:sp>
      <p:sp>
        <p:nvSpPr>
          <p:cNvPr id="4" name="文本框 3"/>
          <p:cNvSpPr txBox="1"/>
          <p:nvPr/>
        </p:nvSpPr>
        <p:spPr>
          <a:xfrm>
            <a:off x="722630" y="208915"/>
            <a:ext cx="6181725" cy="521970"/>
          </a:xfrm>
          <a:prstGeom prst="rect">
            <a:avLst/>
          </a:prstGeom>
          <a:noFill/>
        </p:spPr>
        <p:txBody>
          <a:bodyPr wrap="square" rtlCol="0" anchor="t">
            <a:spAutoFit/>
          </a:bodyPr>
          <a:lstStyle/>
          <a:p>
            <a:pPr algn="l">
              <a:buFont typeface="Wingdings" panose="05000000000000000000" charset="0"/>
            </a:pPr>
            <a:r>
              <a:rPr lang="en-US" altLang="zh-CN">
                <a:solidFill>
                  <a:schemeClr val="tx1"/>
                </a:solidFill>
                <a:latin typeface="+mn-lt"/>
                <a:ea typeface="+mn-ea"/>
                <a:cs typeface="宋体" pitchFamily="2" charset="-122"/>
                <a:sym typeface="+mn-ea"/>
              </a:rPr>
              <a:t>2</a:t>
            </a:r>
            <a:r>
              <a:rPr lang="zh-CN" altLang="en-US">
                <a:solidFill>
                  <a:schemeClr val="tx1"/>
                </a:solidFill>
                <a:latin typeface="+mn-lt"/>
                <a:ea typeface="+mn-ea"/>
                <a:cs typeface="宋体" pitchFamily="2" charset="-122"/>
                <a:sym typeface="+mn-ea"/>
              </a:rPr>
              <a:t>、基于密度的聚类</a:t>
            </a:r>
            <a:r>
              <a:rPr lang="zh-CN" altLang="en-US">
                <a:sym typeface="+mn-ea"/>
              </a:rPr>
              <a:t>DBSCAN</a:t>
            </a:r>
            <a:endParaRPr lang="zh-CN" altLang="en-US">
              <a:solidFill>
                <a:schemeClr val="tx1"/>
              </a:solidFill>
              <a:latin typeface="+mn-lt"/>
              <a:ea typeface="+mn-ea"/>
              <a:cs typeface="宋体" pitchFamily="2" charset="-122"/>
              <a:sym typeface="+mn-ea"/>
            </a:endParaRPr>
          </a:p>
        </p:txBody>
      </p:sp>
    </p:spTree>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2604" y="332656"/>
            <a:ext cx="7081976" cy="2453598"/>
          </a:xfrm>
          <a:prstGeom prst="rect">
            <a:avLst/>
          </a:prstGeom>
          <a:noFill/>
          <a:extLst>
            <a:ext uri="{909E8E84-426E-40DD-AFC4-6F175D3DCCD1}">
              <a14:hiddenFill xmlns:a14="http://schemas.microsoft.com/office/drawing/2010/main">
                <a:solidFill>
                  <a:srgbClr val="FFFFFF"/>
                </a:solidFill>
              </a14:hiddenFill>
            </a:ext>
          </a:extLst>
        </p:spPr>
      </p:pic>
      <p:pic>
        <p:nvPicPr>
          <p:cNvPr id="583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188" y="2924944"/>
            <a:ext cx="6728296" cy="29751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01980"/>
          </a:xfrm>
        </p:spPr>
        <p:txBody>
          <a:bodyPr>
            <a:normAutofit/>
          </a:bodyPr>
          <a:lstStyle/>
          <a:p>
            <a:r>
              <a:rPr lang="zh-CN" altLang="en-US"/>
              <a:t>基于密度的聚类</a:t>
            </a:r>
            <a:endParaRPr lang="zh-CN" altLang="en-US"/>
          </a:p>
        </p:txBody>
      </p:sp>
      <p:sp>
        <p:nvSpPr>
          <p:cNvPr id="3" name="内容占位符 2"/>
          <p:cNvSpPr>
            <a:spLocks noGrp="1"/>
          </p:cNvSpPr>
          <p:nvPr>
            <p:ph idx="1"/>
          </p:nvPr>
        </p:nvSpPr>
        <p:spPr>
          <a:xfrm>
            <a:off x="628650" y="1179830"/>
            <a:ext cx="3012440" cy="4997450"/>
          </a:xfrm>
        </p:spPr>
        <p:txBody>
          <a:bodyPr>
            <a:normAutofit fontScale="97500"/>
          </a:bodyPr>
          <a:lstStyle/>
          <a:p>
            <a:pPr>
              <a:lnSpc>
                <a:spcPct val="110000"/>
              </a:lnSpc>
            </a:pPr>
            <a:r>
              <a:rPr lang="zh-CN" altLang="en-US">
                <a:solidFill>
                  <a:srgbClr val="FF0000"/>
                </a:solidFill>
              </a:rPr>
              <a:t>核心点：</a:t>
            </a:r>
            <a:r>
              <a:rPr lang="zh-CN" altLang="en-US"/>
              <a:t>在半径</a:t>
            </a:r>
            <a:r>
              <a:rPr lang="en-US" altLang="zh-CN"/>
              <a:t>r</a:t>
            </a:r>
            <a:r>
              <a:rPr lang="zh-CN" altLang="en-US"/>
              <a:t>内含有超过MinPts数目的点</a:t>
            </a:r>
            <a:endParaRPr lang="zh-CN" altLang="en-US"/>
          </a:p>
          <a:p>
            <a:pPr>
              <a:lnSpc>
                <a:spcPct val="110000"/>
              </a:lnSpc>
            </a:pPr>
            <a:endParaRPr lang="zh-CN" altLang="en-US"/>
          </a:p>
          <a:p>
            <a:pPr>
              <a:lnSpc>
                <a:spcPct val="110000"/>
              </a:lnSpc>
            </a:pPr>
            <a:r>
              <a:rPr lang="zh-CN" altLang="en-US">
                <a:solidFill>
                  <a:srgbClr val="FF0000"/>
                </a:solidFill>
              </a:rPr>
              <a:t>边界点：</a:t>
            </a:r>
            <a:r>
              <a:rPr lang="zh-CN" altLang="en-US"/>
              <a:t>在半径</a:t>
            </a:r>
            <a:r>
              <a:rPr lang="en-US" altLang="zh-CN"/>
              <a:t>r</a:t>
            </a:r>
            <a:r>
              <a:rPr lang="zh-CN" altLang="en-US"/>
              <a:t>内点的数量小于MinPts，但是落在核心点的邻域内</a:t>
            </a:r>
            <a:endParaRPr lang="zh-CN" altLang="en-US"/>
          </a:p>
          <a:p>
            <a:pPr>
              <a:lnSpc>
                <a:spcPct val="110000"/>
              </a:lnSpc>
            </a:pPr>
            <a:endParaRPr lang="zh-CN" altLang="en-US"/>
          </a:p>
          <a:p>
            <a:pPr>
              <a:lnSpc>
                <a:spcPct val="110000"/>
              </a:lnSpc>
            </a:pPr>
            <a:r>
              <a:rPr lang="zh-CN" altLang="en-US">
                <a:solidFill>
                  <a:srgbClr val="FF0000"/>
                </a:solidFill>
              </a:rPr>
              <a:t>噪音点：</a:t>
            </a:r>
            <a:r>
              <a:rPr lang="zh-CN" altLang="en-US"/>
              <a:t>既不是核心点也不是边界点的点</a:t>
            </a:r>
            <a:endParaRPr lang="zh-CN" altLang="en-US"/>
          </a:p>
          <a:p>
            <a:pPr>
              <a:lnSpc>
                <a:spcPct val="110000"/>
              </a:lnSpc>
            </a:pPr>
            <a:endParaRPr lang="zh-CN" altLang="en-US"/>
          </a:p>
          <a:p>
            <a:pPr>
              <a:lnSpc>
                <a:spcPct val="110000"/>
              </a:lnSpc>
            </a:pPr>
            <a:r>
              <a:rPr lang="zh-CN" altLang="en-US">
                <a:solidFill>
                  <a:srgbClr val="FF0000"/>
                </a:solidFill>
              </a:rPr>
              <a:t>两个参数：</a:t>
            </a:r>
            <a:r>
              <a:rPr lang="zh-CN" altLang="en-US"/>
              <a:t>半径</a:t>
            </a:r>
            <a:r>
              <a:rPr lang="en-US" altLang="zh-CN"/>
              <a:t>r</a:t>
            </a:r>
            <a:r>
              <a:rPr lang="zh-CN" altLang="en-US"/>
              <a:t>，指定的范围内的数目</a:t>
            </a:r>
            <a:r>
              <a:rPr lang="zh-CN" altLang="en-US">
                <a:sym typeface="+mn-ea"/>
              </a:rPr>
              <a:t>MinPts</a:t>
            </a:r>
            <a:endParaRPr lang="zh-CN" altLang="en-US"/>
          </a:p>
        </p:txBody>
      </p:sp>
      <p:pic>
        <p:nvPicPr>
          <p:cNvPr id="104" name="图片 103"/>
          <p:cNvPicPr/>
          <p:nvPr/>
        </p:nvPicPr>
        <p:blipFill>
          <a:blip r:embed="rId1"/>
          <a:stretch>
            <a:fillRect/>
          </a:stretch>
        </p:blipFill>
        <p:spPr>
          <a:xfrm>
            <a:off x="3564255" y="926465"/>
            <a:ext cx="5622925" cy="5832475"/>
          </a:xfrm>
          <a:prstGeom prst="rect">
            <a:avLst/>
          </a:prstGeom>
          <a:noFill/>
          <a:ln w="9525">
            <a:noFill/>
          </a:ln>
        </p:spPr>
      </p:pic>
    </p:spTree>
  </p:cSld>
  <p:clrMapOvr>
    <a:masterClrMapping/>
  </p:clrMapOvr>
  <p:transition advClick="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nvSpPr>
        <p:spPr>
          <a:xfrm>
            <a:off x="467995" y="1196975"/>
            <a:ext cx="7886700" cy="1425575"/>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a:buNone/>
            </a:pPr>
            <a:r>
              <a:rPr lang="zh-CN" altLang="en-US" dirty="0">
                <a:sym typeface="+mn-ea"/>
              </a:rPr>
              <a:t>例</a:t>
            </a:r>
            <a:r>
              <a:rPr lang="en-US" altLang="zh-CN" dirty="0">
                <a:sym typeface="+mn-ea"/>
              </a:rPr>
              <a:t>:</a:t>
            </a:r>
            <a:r>
              <a:rPr lang="zh-CN" altLang="en-US" dirty="0">
                <a:sym typeface="+mn-ea"/>
              </a:rPr>
              <a:t>假设给定如下要进行聚类的样本集</a:t>
            </a:r>
            <a:r>
              <a:rPr lang="en-US" altLang="zh-CN" dirty="0">
                <a:sym typeface="+mn-ea"/>
              </a:rPr>
              <a:t>: </a:t>
            </a:r>
            <a:endParaRPr lang="en-US" altLang="zh-CN" dirty="0">
              <a:sym typeface="+mn-ea"/>
            </a:endParaRPr>
          </a:p>
          <a:p>
            <a:pPr>
              <a:buNone/>
            </a:pPr>
            <a:r>
              <a:rPr lang="en-US" altLang="zh-CN" dirty="0">
                <a:sym typeface="+mn-ea"/>
              </a:rPr>
              <a:t>{2</a:t>
            </a:r>
            <a:r>
              <a:rPr lang="zh-CN" altLang="en-US" dirty="0">
                <a:sym typeface="+mn-ea"/>
              </a:rPr>
              <a:t>，</a:t>
            </a:r>
            <a:r>
              <a:rPr lang="en-US" altLang="zh-CN" dirty="0">
                <a:sym typeface="+mn-ea"/>
              </a:rPr>
              <a:t>4</a:t>
            </a:r>
            <a:r>
              <a:rPr lang="zh-CN" altLang="en-US" dirty="0">
                <a:sym typeface="+mn-ea"/>
              </a:rPr>
              <a:t>，</a:t>
            </a:r>
            <a:r>
              <a:rPr lang="en-US" altLang="zh-CN" dirty="0">
                <a:sym typeface="+mn-ea"/>
              </a:rPr>
              <a:t>9</a:t>
            </a:r>
            <a:r>
              <a:rPr lang="zh-CN" altLang="en-US" dirty="0">
                <a:sym typeface="+mn-ea"/>
              </a:rPr>
              <a:t>，</a:t>
            </a:r>
            <a:r>
              <a:rPr lang="en-US" altLang="zh-CN" dirty="0">
                <a:sym typeface="+mn-ea"/>
              </a:rPr>
              <a:t>8</a:t>
            </a:r>
            <a:r>
              <a:rPr lang="zh-CN" altLang="en-US" dirty="0">
                <a:sym typeface="+mn-ea"/>
              </a:rPr>
              <a:t>，</a:t>
            </a:r>
            <a:r>
              <a:rPr lang="en-US" altLang="zh-CN" dirty="0">
                <a:sym typeface="+mn-ea"/>
              </a:rPr>
              <a:t>5</a:t>
            </a:r>
            <a:r>
              <a:rPr lang="zh-CN" altLang="en-US" dirty="0">
                <a:sym typeface="+mn-ea"/>
              </a:rPr>
              <a:t>，</a:t>
            </a:r>
            <a:r>
              <a:rPr lang="en-US" altLang="zh-CN" dirty="0">
                <a:sym typeface="+mn-ea"/>
              </a:rPr>
              <a:t>3</a:t>
            </a:r>
            <a:r>
              <a:rPr lang="zh-CN" altLang="en-US" dirty="0">
                <a:sym typeface="+mn-ea"/>
              </a:rPr>
              <a:t>，</a:t>
            </a:r>
            <a:r>
              <a:rPr lang="en-US" altLang="zh-CN" dirty="0">
                <a:sym typeface="+mn-ea"/>
              </a:rPr>
              <a:t>12</a:t>
            </a:r>
            <a:r>
              <a:rPr lang="zh-CN" altLang="en-US" dirty="0">
                <a:sym typeface="+mn-ea"/>
              </a:rPr>
              <a:t>，</a:t>
            </a:r>
            <a:r>
              <a:rPr lang="en-US" altLang="zh-CN" dirty="0">
                <a:sym typeface="+mn-ea"/>
              </a:rPr>
              <a:t>13</a:t>
            </a:r>
            <a:r>
              <a:rPr lang="zh-CN" altLang="en-US" dirty="0">
                <a:sym typeface="+mn-ea"/>
              </a:rPr>
              <a:t>，</a:t>
            </a:r>
            <a:r>
              <a:rPr lang="en-US" altLang="zh-CN" dirty="0">
                <a:sym typeface="+mn-ea"/>
              </a:rPr>
              <a:t>16</a:t>
            </a:r>
            <a:r>
              <a:rPr lang="zh-CN" altLang="en-US" dirty="0">
                <a:sym typeface="+mn-ea"/>
              </a:rPr>
              <a:t>，</a:t>
            </a:r>
            <a:r>
              <a:rPr lang="en-US" altLang="zh-CN" dirty="0">
                <a:sym typeface="+mn-ea"/>
              </a:rPr>
              <a:t>15}</a:t>
            </a:r>
            <a:endParaRPr lang="zh-CN" altLang="en-US" dirty="0"/>
          </a:p>
          <a:p>
            <a:pPr>
              <a:buNone/>
            </a:pPr>
            <a:r>
              <a:rPr lang="en-US" altLang="zh-CN" dirty="0">
                <a:sym typeface="+mn-ea"/>
              </a:rPr>
              <a:t>. </a:t>
            </a:r>
            <a:r>
              <a:rPr lang="zh-CN" altLang="en-US" dirty="0">
                <a:sym typeface="+mn-ea"/>
              </a:rPr>
              <a:t>已知</a:t>
            </a:r>
            <a:r>
              <a:rPr lang="en-US" altLang="zh-CN" dirty="0">
                <a:sym typeface="+mn-ea"/>
              </a:rPr>
              <a:t>r=2</a:t>
            </a:r>
            <a:r>
              <a:rPr lang="zh-CN" altLang="en-US" dirty="0">
                <a:sym typeface="+mn-ea"/>
              </a:rPr>
              <a:t>，</a:t>
            </a:r>
            <a:r>
              <a:rPr lang="en-US" altLang="zh-CN" dirty="0">
                <a:sym typeface="+mn-ea"/>
              </a:rPr>
              <a:t>minips=2</a:t>
            </a:r>
            <a:r>
              <a:rPr lang="zh-CN" altLang="en-US" dirty="0">
                <a:sym typeface="+mn-ea"/>
              </a:rPr>
              <a:t>，根据基于密度聚类算法给出计算过程</a:t>
            </a:r>
            <a:endParaRPr lang="zh-CN" altLang="en-US" dirty="0">
              <a:sym typeface="+mn-ea"/>
            </a:endParaRPr>
          </a:p>
          <a:p>
            <a:pPr>
              <a:buNone/>
            </a:pPr>
            <a:r>
              <a:rPr lang="en-US" altLang="zh-CN" b="1">
                <a:solidFill>
                  <a:srgbClr val="FF0000"/>
                </a:solidFill>
                <a:latin typeface="宋体" pitchFamily="2" charset="-122"/>
                <a:ea typeface="宋体" pitchFamily="2" charset="-122"/>
                <a:sym typeface="+mn-ea"/>
              </a:rPr>
              <a:t>{2,3,4,5}</a:t>
            </a:r>
            <a:r>
              <a:rPr lang="zh-CN" altLang="en-US" b="1">
                <a:solidFill>
                  <a:srgbClr val="FF0000"/>
                </a:solidFill>
                <a:latin typeface="宋体" pitchFamily="2" charset="-122"/>
                <a:cs typeface="宋体" pitchFamily="2" charset="-122"/>
                <a:sym typeface="+mn-ea"/>
              </a:rPr>
              <a:t>｛</a:t>
            </a:r>
            <a:r>
              <a:rPr lang="en-US" altLang="zh-CN" b="1">
                <a:solidFill>
                  <a:srgbClr val="FF0000"/>
                </a:solidFill>
                <a:latin typeface="宋体" pitchFamily="2" charset="-122"/>
                <a:cs typeface="宋体" pitchFamily="2" charset="-122"/>
                <a:sym typeface="+mn-ea"/>
              </a:rPr>
              <a:t>9</a:t>
            </a:r>
            <a:r>
              <a:rPr lang="zh-CN" altLang="en-US" b="1">
                <a:solidFill>
                  <a:srgbClr val="FF0000"/>
                </a:solidFill>
                <a:latin typeface="宋体" pitchFamily="2" charset="-122"/>
                <a:cs typeface="宋体" pitchFamily="2" charset="-122"/>
                <a:sym typeface="+mn-ea"/>
              </a:rPr>
              <a:t>，</a:t>
            </a:r>
            <a:r>
              <a:rPr lang="en-US" altLang="zh-CN" b="1">
                <a:solidFill>
                  <a:srgbClr val="FF0000"/>
                </a:solidFill>
                <a:latin typeface="宋体" pitchFamily="2" charset="-122"/>
                <a:cs typeface="宋体" pitchFamily="2" charset="-122"/>
                <a:sym typeface="+mn-ea"/>
              </a:rPr>
              <a:t>8} </a:t>
            </a:r>
            <a:r>
              <a:rPr lang="en-US" altLang="zh-CN" b="1">
                <a:solidFill>
                  <a:srgbClr val="FF0000"/>
                </a:solidFill>
                <a:latin typeface="宋体" pitchFamily="2" charset="-122"/>
                <a:ea typeface="宋体" pitchFamily="2" charset="-122"/>
                <a:sym typeface="+mn-ea"/>
              </a:rPr>
              <a:t>{12,13,15,16} </a:t>
            </a:r>
            <a:endParaRPr lang="en-US" altLang="zh-CN" b="1">
              <a:solidFill>
                <a:srgbClr val="FF0000"/>
              </a:solidFill>
              <a:latin typeface="宋体" pitchFamily="2" charset="-122"/>
              <a:ea typeface="宋体" pitchFamily="2" charset="-122"/>
              <a:sym typeface="+mn-ea"/>
            </a:endParaRPr>
          </a:p>
          <a:p>
            <a:pPr>
              <a:buNone/>
            </a:pPr>
            <a:endParaRPr lang="zh-CN" altLang="en-US" dirty="0">
              <a:sym typeface="+mn-ea"/>
            </a:endParaRPr>
          </a:p>
          <a:p>
            <a:pPr>
              <a:buNone/>
            </a:pPr>
            <a:endParaRPr lang="zh-CN" altLang="en-US" dirty="0">
              <a:sym typeface="+mn-ea"/>
            </a:endParaRPr>
          </a:p>
          <a:p>
            <a:pPr>
              <a:buNone/>
            </a:pPr>
            <a:endParaRPr lang="zh-CN" altLang="en-US"/>
          </a:p>
          <a:p>
            <a:endParaRPr lang="zh-CN" altLang="en-US"/>
          </a:p>
          <a:p>
            <a:endParaRPr lang="zh-CN" altLang="en-US"/>
          </a:p>
        </p:txBody>
      </p:sp>
      <p:graphicFrame>
        <p:nvGraphicFramePr>
          <p:cNvPr id="102407" name="表格 102406"/>
          <p:cNvGraphicFramePr/>
          <p:nvPr>
            <p:custDataLst>
              <p:tags r:id="rId1"/>
            </p:custDataLst>
          </p:nvPr>
        </p:nvGraphicFramePr>
        <p:xfrm>
          <a:off x="323850" y="2853055"/>
          <a:ext cx="8324215" cy="2319647"/>
        </p:xfrm>
        <a:graphic>
          <a:graphicData uri="http://schemas.openxmlformats.org/drawingml/2006/table">
            <a:tbl>
              <a:tblPr/>
              <a:tblGrid>
                <a:gridCol w="434867"/>
                <a:gridCol w="1503229"/>
                <a:gridCol w="1172210"/>
                <a:gridCol w="1373237"/>
                <a:gridCol w="1351915"/>
                <a:gridCol w="2488757"/>
              </a:tblGrid>
              <a:tr h="51816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algn="l" eaLnBrk="1" hangingPunct="1">
                        <a:buClrTx/>
                        <a:buSzTx/>
                        <a:buFontTx/>
                        <a:buNone/>
                      </a:pPr>
                      <a:r>
                        <a:rPr lang="zh-CN" altLang="en-US" sz="1400" b="1">
                          <a:solidFill>
                            <a:srgbClr val="000000"/>
                          </a:solidFill>
                          <a:latin typeface="微软雅黑" charset="-122"/>
                          <a:ea typeface="微软雅黑" charset="-122"/>
                        </a:rPr>
                        <a:t>步骤</a:t>
                      </a:r>
                      <a:endParaRPr lang="zh-CN" altLang="en-US" sz="1400" b="1">
                        <a:solidFill>
                          <a:srgbClr val="000000"/>
                        </a:solidFill>
                        <a:latin typeface="微软雅黑" charset="-122"/>
                        <a:ea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p>
                      <a:pPr lvl="0" algn="l" defTabSz="914400" eaLnBrk="1" fontAlgn="base" hangingPunct="1">
                        <a:buClrTx/>
                        <a:buSzTx/>
                        <a:buFontTx/>
                        <a:buNone/>
                      </a:pPr>
                      <a:r>
                        <a:rPr lang="zh-CN" altLang="en-US" sz="1400" b="1">
                          <a:solidFill>
                            <a:srgbClr val="000000"/>
                          </a:solidFill>
                          <a:latin typeface="微软雅黑" charset="-122"/>
                          <a:ea typeface="微软雅黑" charset="-122"/>
                        </a:rPr>
                        <a:t>当前对象</a:t>
                      </a:r>
                      <a:endParaRPr lang="zh-CN" altLang="en-US" sz="1400" b="1">
                        <a:solidFill>
                          <a:srgbClr val="000000"/>
                        </a:solidFill>
                        <a:latin typeface="微软雅黑" charset="-122"/>
                        <a:ea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p>
                      <a:pPr lvl="0" algn="l" defTabSz="914400" eaLnBrk="1" fontAlgn="base" hangingPunct="1">
                        <a:buClrTx/>
                        <a:buSzTx/>
                        <a:buFontTx/>
                        <a:buNone/>
                      </a:pPr>
                      <a:r>
                        <a:rPr lang="zh-CN" altLang="en-US" sz="1400" b="1">
                          <a:solidFill>
                            <a:srgbClr val="000000"/>
                          </a:solidFill>
                          <a:latin typeface="微软雅黑" charset="-122"/>
                          <a:ea typeface="微软雅黑" charset="-122"/>
                        </a:rPr>
                        <a:t>初始邻域</a:t>
                      </a:r>
                      <a:endParaRPr lang="zh-CN" altLang="en-US" sz="1400" b="1">
                        <a:solidFill>
                          <a:srgbClr val="000000"/>
                        </a:solidFill>
                        <a:latin typeface="微软雅黑" charset="-122"/>
                        <a:ea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algn="l" eaLnBrk="1" hangingPunct="1">
                        <a:buClrTx/>
                        <a:buSzTx/>
                        <a:buFontTx/>
                        <a:buNone/>
                      </a:pPr>
                      <a:r>
                        <a:rPr lang="en-US" altLang="zh-CN" sz="1400" b="1">
                          <a:solidFill>
                            <a:srgbClr val="000000"/>
                          </a:solidFill>
                          <a:latin typeface="微软雅黑" charset="-122"/>
                          <a:ea typeface="微软雅黑" charset="-122"/>
                        </a:rPr>
                        <a:t>N</a:t>
                      </a:r>
                      <a:endParaRPr lang="en-US" altLang="zh-CN" sz="1400" b="1">
                        <a:solidFill>
                          <a:srgbClr val="000000"/>
                        </a:solidFill>
                        <a:latin typeface="微软雅黑" charset="-122"/>
                        <a:ea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p>
                      <a:pPr lvl="0" algn="l" eaLnBrk="1" hangingPunct="1">
                        <a:buClrTx/>
                        <a:buSzTx/>
                        <a:buFontTx/>
                        <a:buNone/>
                      </a:pPr>
                      <a:r>
                        <a:rPr lang="zh-CN" altLang="en-US" sz="1400" b="1">
                          <a:solidFill>
                            <a:srgbClr val="000000"/>
                          </a:solidFill>
                          <a:latin typeface="微软雅黑" charset="-122"/>
                          <a:ea typeface="微软雅黑" charset="-122"/>
                          <a:cs typeface="微软雅黑" charset="-122"/>
                        </a:rPr>
                        <a:t>新类</a:t>
                      </a:r>
                      <a:r>
                        <a:rPr lang="en-US" altLang="zh-CN" sz="1400" b="1">
                          <a:solidFill>
                            <a:srgbClr val="000000"/>
                          </a:solidFill>
                          <a:latin typeface="微软雅黑" charset="-122"/>
                          <a:ea typeface="微软雅黑" charset="-122"/>
                          <a:cs typeface="微软雅黑" charset="-122"/>
                        </a:rPr>
                        <a:t>C</a:t>
                      </a:r>
                      <a:endParaRPr lang="en-US" altLang="zh-CN" sz="1400" b="1">
                        <a:solidFill>
                          <a:srgbClr val="000000"/>
                        </a:solidFill>
                        <a:latin typeface="微软雅黑" charset="-122"/>
                        <a:ea typeface="微软雅黑" charset="-122"/>
                        <a:cs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r>
                        <a:rPr lang="zh-CN" altLang="en-US" sz="1400" b="1">
                          <a:solidFill>
                            <a:srgbClr val="000000"/>
                          </a:solidFill>
                          <a:latin typeface="微软雅黑" charset="-122"/>
                          <a:ea typeface="微软雅黑" charset="-122"/>
                        </a:rPr>
                        <a:t>未标记对象</a:t>
                      </a:r>
                      <a:endParaRPr lang="zh-CN" altLang="en-US" sz="1400" b="1">
                        <a:solidFill>
                          <a:srgbClr val="000000"/>
                        </a:solidFill>
                        <a:latin typeface="微软雅黑" charset="-122"/>
                        <a:ea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r>
              <a:tr h="492760">
                <a:tc>
                  <a:txBody>
                    <a:bodyPr/>
                    <a:lstStyle/>
                    <a:p>
                      <a:pPr lvl="0" algn="ctr" eaLnBrk="1" hangingPunct="1">
                        <a:spcBef>
                          <a:spcPct val="0"/>
                        </a:spcBef>
                        <a:buClrTx/>
                        <a:buFontTx/>
                        <a:buNone/>
                      </a:pPr>
                      <a:r>
                        <a:rPr lang="en-US" altLang="zh-CN" sz="1400" b="1">
                          <a:solidFill>
                            <a:srgbClr val="59582D"/>
                          </a:solidFill>
                          <a:latin typeface="微软雅黑" charset="-122"/>
                          <a:ea typeface="微软雅黑" charset="-122"/>
                        </a:rPr>
                        <a:t>0</a:t>
                      </a:r>
                      <a:endParaRPr lang="en-US" altLang="zh-CN" sz="1400" b="1">
                        <a:solidFill>
                          <a:srgbClr val="59582D"/>
                        </a:solidFill>
                        <a:latin typeface="微软雅黑" charset="-122"/>
                        <a:ea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endParaRPr lang="en-US" altLang="zh-CN" sz="1400" b="1">
                        <a:solidFill>
                          <a:srgbClr val="59582D"/>
                        </a:solidFill>
                        <a:latin typeface="微软雅黑" charset="-122"/>
                        <a:ea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endParaRPr lang="en-US" altLang="zh-CN" sz="1400" b="1">
                        <a:solidFill>
                          <a:srgbClr val="59582D"/>
                        </a:solidFill>
                        <a:latin typeface="微软雅黑" charset="-122"/>
                        <a:ea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endParaRPr lang="zh-CN" altLang="en-US" sz="1400" b="1">
                        <a:solidFill>
                          <a:srgbClr val="FF0000"/>
                        </a:solidFill>
                        <a:latin typeface="微软雅黑" charset="-122"/>
                        <a:ea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endParaRPr lang="zh-CN" altLang="en-US" sz="1400" b="1">
                        <a:solidFill>
                          <a:srgbClr val="FF0000"/>
                        </a:solidFill>
                        <a:latin typeface="微软雅黑" charset="-122"/>
                        <a:ea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r>
                        <a:rPr lang="en-US" altLang="zh-CN" sz="1400" b="1" dirty="0">
                          <a:latin typeface="微软雅黑" charset="-122"/>
                          <a:ea typeface="微软雅黑" charset="-122"/>
                          <a:cs typeface="微软雅黑" charset="-122"/>
                          <a:sym typeface="+mn-ea"/>
                        </a:rPr>
                        <a:t>2</a:t>
                      </a:r>
                      <a:r>
                        <a:rPr lang="zh-CN" altLang="en-US" sz="1400" b="1" dirty="0">
                          <a:latin typeface="微软雅黑" charset="-122"/>
                          <a:ea typeface="微软雅黑" charset="-122"/>
                          <a:cs typeface="微软雅黑" charset="-122"/>
                          <a:sym typeface="+mn-ea"/>
                        </a:rPr>
                        <a:t>，</a:t>
                      </a:r>
                      <a:r>
                        <a:rPr lang="en-US" altLang="zh-CN" sz="1400" b="1" dirty="0">
                          <a:latin typeface="微软雅黑" charset="-122"/>
                          <a:ea typeface="微软雅黑" charset="-122"/>
                          <a:cs typeface="微软雅黑" charset="-122"/>
                          <a:sym typeface="+mn-ea"/>
                        </a:rPr>
                        <a:t>4</a:t>
                      </a:r>
                      <a:r>
                        <a:rPr lang="zh-CN" altLang="en-US" sz="1400" b="1" dirty="0">
                          <a:latin typeface="微软雅黑" charset="-122"/>
                          <a:ea typeface="微软雅黑" charset="-122"/>
                          <a:cs typeface="微软雅黑" charset="-122"/>
                          <a:sym typeface="+mn-ea"/>
                        </a:rPr>
                        <a:t>，</a:t>
                      </a:r>
                      <a:r>
                        <a:rPr lang="en-US" altLang="zh-CN" sz="1400" b="1" dirty="0">
                          <a:latin typeface="微软雅黑" charset="-122"/>
                          <a:ea typeface="微软雅黑" charset="-122"/>
                          <a:cs typeface="微软雅黑" charset="-122"/>
                          <a:sym typeface="+mn-ea"/>
                        </a:rPr>
                        <a:t>9</a:t>
                      </a:r>
                      <a:r>
                        <a:rPr lang="zh-CN" altLang="en-US" sz="1400" b="1" dirty="0">
                          <a:latin typeface="微软雅黑" charset="-122"/>
                          <a:ea typeface="微软雅黑" charset="-122"/>
                          <a:cs typeface="微软雅黑" charset="-122"/>
                          <a:sym typeface="+mn-ea"/>
                        </a:rPr>
                        <a:t>，</a:t>
                      </a:r>
                      <a:r>
                        <a:rPr lang="en-US" altLang="zh-CN" sz="1400" b="1" dirty="0">
                          <a:latin typeface="微软雅黑" charset="-122"/>
                          <a:ea typeface="微软雅黑" charset="-122"/>
                          <a:cs typeface="微软雅黑" charset="-122"/>
                          <a:sym typeface="+mn-ea"/>
                        </a:rPr>
                        <a:t>8</a:t>
                      </a:r>
                      <a:r>
                        <a:rPr lang="zh-CN" altLang="en-US" sz="1400" b="1" dirty="0">
                          <a:latin typeface="微软雅黑" charset="-122"/>
                          <a:ea typeface="微软雅黑" charset="-122"/>
                          <a:cs typeface="微软雅黑" charset="-122"/>
                          <a:sym typeface="+mn-ea"/>
                        </a:rPr>
                        <a:t>，</a:t>
                      </a:r>
                      <a:r>
                        <a:rPr lang="en-US" altLang="zh-CN" sz="1400" b="1" dirty="0">
                          <a:latin typeface="微软雅黑" charset="-122"/>
                          <a:ea typeface="微软雅黑" charset="-122"/>
                          <a:cs typeface="微软雅黑" charset="-122"/>
                          <a:sym typeface="+mn-ea"/>
                        </a:rPr>
                        <a:t>5</a:t>
                      </a:r>
                      <a:r>
                        <a:rPr lang="zh-CN" altLang="en-US" sz="1400" b="1" dirty="0">
                          <a:latin typeface="微软雅黑" charset="-122"/>
                          <a:ea typeface="微软雅黑" charset="-122"/>
                          <a:cs typeface="微软雅黑" charset="-122"/>
                          <a:sym typeface="+mn-ea"/>
                        </a:rPr>
                        <a:t>，</a:t>
                      </a:r>
                      <a:r>
                        <a:rPr lang="en-US" altLang="zh-CN" sz="1400" b="1" dirty="0">
                          <a:latin typeface="微软雅黑" charset="-122"/>
                          <a:ea typeface="微软雅黑" charset="-122"/>
                          <a:cs typeface="微软雅黑" charset="-122"/>
                          <a:sym typeface="+mn-ea"/>
                        </a:rPr>
                        <a:t>3</a:t>
                      </a:r>
                      <a:r>
                        <a:rPr lang="zh-CN" altLang="en-US" sz="1400" b="1" dirty="0">
                          <a:latin typeface="微软雅黑" charset="-122"/>
                          <a:ea typeface="微软雅黑" charset="-122"/>
                          <a:cs typeface="微软雅黑" charset="-122"/>
                          <a:sym typeface="+mn-ea"/>
                        </a:rPr>
                        <a:t>，</a:t>
                      </a:r>
                      <a:r>
                        <a:rPr lang="en-US" altLang="zh-CN" sz="1400" b="1" dirty="0">
                          <a:latin typeface="微软雅黑" charset="-122"/>
                          <a:ea typeface="微软雅黑" charset="-122"/>
                          <a:cs typeface="微软雅黑" charset="-122"/>
                          <a:sym typeface="+mn-ea"/>
                        </a:rPr>
                        <a:t>12</a:t>
                      </a:r>
                      <a:r>
                        <a:rPr lang="zh-CN" altLang="en-US" sz="1400" b="1" dirty="0">
                          <a:latin typeface="微软雅黑" charset="-122"/>
                          <a:ea typeface="微软雅黑" charset="-122"/>
                          <a:cs typeface="微软雅黑" charset="-122"/>
                          <a:sym typeface="+mn-ea"/>
                        </a:rPr>
                        <a:t>，</a:t>
                      </a:r>
                      <a:r>
                        <a:rPr lang="en-US" altLang="zh-CN" sz="1400" b="1" dirty="0">
                          <a:latin typeface="微软雅黑" charset="-122"/>
                          <a:ea typeface="微软雅黑" charset="-122"/>
                          <a:cs typeface="微软雅黑" charset="-122"/>
                          <a:sym typeface="+mn-ea"/>
                        </a:rPr>
                        <a:t>13</a:t>
                      </a:r>
                      <a:r>
                        <a:rPr lang="zh-CN" altLang="en-US" sz="1400" b="1" dirty="0">
                          <a:latin typeface="微软雅黑" charset="-122"/>
                          <a:ea typeface="微软雅黑" charset="-122"/>
                          <a:cs typeface="微软雅黑" charset="-122"/>
                          <a:sym typeface="+mn-ea"/>
                        </a:rPr>
                        <a:t>，</a:t>
                      </a:r>
                      <a:r>
                        <a:rPr lang="en-US" altLang="zh-CN" sz="1400" b="1" dirty="0">
                          <a:latin typeface="微软雅黑" charset="-122"/>
                          <a:ea typeface="微软雅黑" charset="-122"/>
                          <a:cs typeface="微软雅黑" charset="-122"/>
                          <a:sym typeface="+mn-ea"/>
                        </a:rPr>
                        <a:t>16</a:t>
                      </a:r>
                      <a:r>
                        <a:rPr lang="zh-CN" altLang="en-US" sz="1400" b="1" dirty="0">
                          <a:latin typeface="微软雅黑" charset="-122"/>
                          <a:ea typeface="微软雅黑" charset="-122"/>
                          <a:cs typeface="微软雅黑" charset="-122"/>
                          <a:sym typeface="+mn-ea"/>
                        </a:rPr>
                        <a:t>，</a:t>
                      </a:r>
                      <a:r>
                        <a:rPr lang="en-US" altLang="zh-CN" sz="1400" b="1" dirty="0">
                          <a:latin typeface="微软雅黑" charset="-122"/>
                          <a:ea typeface="微软雅黑" charset="-122"/>
                          <a:cs typeface="微软雅黑" charset="-122"/>
                          <a:sym typeface="+mn-ea"/>
                        </a:rPr>
                        <a:t>15</a:t>
                      </a:r>
                      <a:endParaRPr lang="en-US" altLang="zh-CN" sz="1400" b="1" dirty="0">
                        <a:solidFill>
                          <a:srgbClr val="59582D"/>
                        </a:solidFill>
                        <a:latin typeface="微软雅黑" charset="-122"/>
                        <a:ea typeface="微软雅黑" charset="-122"/>
                        <a:cs typeface="微软雅黑" charset="-122"/>
                        <a:sym typeface="+mn-ea"/>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r>
              <a:tr h="49276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algn="ctr" eaLnBrk="1" hangingPunct="1">
                        <a:spcBef>
                          <a:spcPct val="0"/>
                        </a:spcBef>
                        <a:buClrTx/>
                        <a:buFontTx/>
                        <a:buNone/>
                      </a:pPr>
                      <a:r>
                        <a:rPr lang="en-US" altLang="zh-CN" sz="1400" b="1">
                          <a:solidFill>
                            <a:srgbClr val="59582D"/>
                          </a:solidFill>
                          <a:latin typeface="微软雅黑" charset="-122"/>
                          <a:ea typeface="微软雅黑" charset="-122"/>
                        </a:rPr>
                        <a:t>1</a:t>
                      </a:r>
                      <a:endParaRPr lang="en-US" altLang="zh-CN" sz="1400" b="1">
                        <a:solidFill>
                          <a:srgbClr val="59582D"/>
                        </a:solidFill>
                        <a:latin typeface="微软雅黑" charset="-122"/>
                        <a:ea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r>
                        <a:rPr lang="en-US" altLang="zh-CN" sz="1400" b="1">
                          <a:solidFill>
                            <a:srgbClr val="59582D"/>
                          </a:solidFill>
                          <a:latin typeface="微软雅黑" charset="-122"/>
                          <a:ea typeface="微软雅黑" charset="-122"/>
                        </a:rPr>
                        <a:t>2</a:t>
                      </a:r>
                      <a:endParaRPr lang="en-US" altLang="zh-CN" sz="1400" b="1">
                        <a:solidFill>
                          <a:srgbClr val="59582D"/>
                        </a:solidFill>
                        <a:latin typeface="微软雅黑" charset="-122"/>
                        <a:ea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r>
                        <a:rPr lang="en-US" altLang="zh-CN" sz="1400" b="1">
                          <a:solidFill>
                            <a:srgbClr val="59582D"/>
                          </a:solidFill>
                          <a:latin typeface="微软雅黑" charset="-122"/>
                          <a:ea typeface="微软雅黑" charset="-122"/>
                        </a:rPr>
                        <a:t>[0,4]</a:t>
                      </a:r>
                      <a:endParaRPr lang="en-US" altLang="zh-CN" sz="1400" b="1">
                        <a:solidFill>
                          <a:srgbClr val="59582D"/>
                        </a:solidFill>
                        <a:latin typeface="微软雅黑" charset="-122"/>
                        <a:ea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r>
                        <a:rPr lang="zh-CN" altLang="en-US" sz="1400" b="1">
                          <a:solidFill>
                            <a:schemeClr val="tx1"/>
                          </a:solidFill>
                          <a:latin typeface="微软雅黑" charset="-122"/>
                          <a:ea typeface="微软雅黑" charset="-122"/>
                          <a:cs typeface="微软雅黑" charset="-122"/>
                        </a:rPr>
                        <a:t>｛</a:t>
                      </a:r>
                      <a:r>
                        <a:rPr lang="en-US" altLang="zh-CN" sz="1400" b="1">
                          <a:solidFill>
                            <a:schemeClr val="tx1"/>
                          </a:solidFill>
                          <a:latin typeface="微软雅黑" charset="-122"/>
                          <a:ea typeface="微软雅黑" charset="-122"/>
                          <a:cs typeface="微软雅黑" charset="-122"/>
                        </a:rPr>
                        <a:t>2,3,4,</a:t>
                      </a:r>
                      <a:r>
                        <a:rPr lang="en-US" altLang="zh-CN" sz="1400" b="1">
                          <a:solidFill>
                            <a:srgbClr val="FF0000"/>
                          </a:solidFill>
                          <a:latin typeface="微软雅黑" charset="-122"/>
                          <a:ea typeface="微软雅黑" charset="-122"/>
                          <a:cs typeface="微软雅黑" charset="-122"/>
                        </a:rPr>
                        <a:t>5</a:t>
                      </a:r>
                      <a:r>
                        <a:rPr lang="zh-CN" altLang="en-US" sz="1400" b="1">
                          <a:solidFill>
                            <a:schemeClr val="tx1"/>
                          </a:solidFill>
                          <a:latin typeface="微软雅黑" charset="-122"/>
                          <a:ea typeface="微软雅黑" charset="-122"/>
                          <a:cs typeface="微软雅黑" charset="-122"/>
                        </a:rPr>
                        <a:t>｝</a:t>
                      </a:r>
                      <a:endParaRPr lang="zh-CN" altLang="en-US" sz="1400" b="1">
                        <a:solidFill>
                          <a:schemeClr val="tx1"/>
                        </a:solidFill>
                        <a:latin typeface="微软雅黑" charset="-122"/>
                        <a:ea typeface="微软雅黑" charset="-122"/>
                        <a:cs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r>
                        <a:rPr lang="zh-CN" altLang="en-US" sz="1400" b="1" dirty="0">
                          <a:solidFill>
                            <a:srgbClr val="FF0000"/>
                          </a:solidFill>
                          <a:latin typeface="微软雅黑" charset="-122"/>
                          <a:ea typeface="微软雅黑" charset="-122"/>
                          <a:cs typeface="微软雅黑" charset="-122"/>
                        </a:rPr>
                        <a:t>｛</a:t>
                      </a:r>
                      <a:r>
                        <a:rPr lang="en-US" altLang="zh-CN" sz="1400" b="1" dirty="0">
                          <a:solidFill>
                            <a:srgbClr val="FF0000"/>
                          </a:solidFill>
                          <a:latin typeface="微软雅黑" charset="-122"/>
                          <a:ea typeface="微软雅黑" charset="-122"/>
                          <a:cs typeface="微软雅黑" charset="-122"/>
                        </a:rPr>
                        <a:t>2,3,4</a:t>
                      </a:r>
                      <a:r>
                        <a:rPr lang="zh-CN" altLang="en-US" sz="1400" b="1" dirty="0">
                          <a:solidFill>
                            <a:srgbClr val="FF0000"/>
                          </a:solidFill>
                          <a:latin typeface="微软雅黑" charset="-122"/>
                          <a:ea typeface="微软雅黑" charset="-122"/>
                          <a:cs typeface="微软雅黑" charset="-122"/>
                        </a:rPr>
                        <a:t>，</a:t>
                      </a:r>
                      <a:r>
                        <a:rPr lang="en-US" altLang="zh-CN" sz="1400" b="1" dirty="0">
                          <a:solidFill>
                            <a:srgbClr val="FF0000"/>
                          </a:solidFill>
                          <a:latin typeface="微软雅黑" charset="-122"/>
                          <a:ea typeface="微软雅黑" charset="-122"/>
                          <a:cs typeface="微软雅黑" charset="-122"/>
                        </a:rPr>
                        <a:t>5</a:t>
                      </a:r>
                      <a:r>
                        <a:rPr lang="zh-CN" altLang="en-US" sz="1400" b="1" dirty="0">
                          <a:solidFill>
                            <a:srgbClr val="FF0000"/>
                          </a:solidFill>
                          <a:latin typeface="微软雅黑" charset="-122"/>
                          <a:ea typeface="微软雅黑" charset="-122"/>
                          <a:cs typeface="微软雅黑" charset="-122"/>
                        </a:rPr>
                        <a:t>｝</a:t>
                      </a:r>
                      <a:endParaRPr lang="zh-CN" altLang="en-US" sz="1400" b="1" dirty="0">
                        <a:solidFill>
                          <a:srgbClr val="FF0000"/>
                        </a:solidFill>
                        <a:latin typeface="微软雅黑" charset="-122"/>
                        <a:ea typeface="微软雅黑" charset="-122"/>
                        <a:cs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r>
                        <a:rPr lang="en-US" altLang="zh-CN" sz="1400" b="1" dirty="0">
                          <a:solidFill>
                            <a:srgbClr val="59582D"/>
                          </a:solidFill>
                          <a:latin typeface="微软雅黑" charset="-122"/>
                          <a:ea typeface="微软雅黑" charset="-122"/>
                          <a:cs typeface="微软雅黑" charset="-122"/>
                          <a:sym typeface="+mn-ea"/>
                        </a:rPr>
                        <a:t>9</a:t>
                      </a:r>
                      <a:r>
                        <a:rPr lang="zh-CN" altLang="en-US" sz="1400" b="1" dirty="0">
                          <a:solidFill>
                            <a:srgbClr val="59582D"/>
                          </a:solidFill>
                          <a:latin typeface="微软雅黑" charset="-122"/>
                          <a:ea typeface="微软雅黑" charset="-122"/>
                          <a:cs typeface="微软雅黑" charset="-122"/>
                          <a:sym typeface="+mn-ea"/>
                        </a:rPr>
                        <a:t>，</a:t>
                      </a:r>
                      <a:r>
                        <a:rPr lang="en-US" altLang="zh-CN" sz="1400" b="1" dirty="0">
                          <a:solidFill>
                            <a:srgbClr val="59582D"/>
                          </a:solidFill>
                          <a:latin typeface="微软雅黑" charset="-122"/>
                          <a:ea typeface="微软雅黑" charset="-122"/>
                          <a:cs typeface="微软雅黑" charset="-122"/>
                          <a:sym typeface="+mn-ea"/>
                        </a:rPr>
                        <a:t>8</a:t>
                      </a:r>
                      <a:r>
                        <a:rPr lang="zh-CN" altLang="en-US" sz="1400" b="1" dirty="0">
                          <a:solidFill>
                            <a:srgbClr val="59582D"/>
                          </a:solidFill>
                          <a:latin typeface="微软雅黑" charset="-122"/>
                          <a:ea typeface="微软雅黑" charset="-122"/>
                          <a:cs typeface="微软雅黑" charset="-122"/>
                          <a:sym typeface="+mn-ea"/>
                        </a:rPr>
                        <a:t>，</a:t>
                      </a:r>
                      <a:r>
                        <a:rPr lang="en-US" altLang="zh-CN" sz="1400" b="1" dirty="0">
                          <a:latin typeface="微软雅黑" charset="-122"/>
                          <a:ea typeface="微软雅黑" charset="-122"/>
                          <a:cs typeface="微软雅黑" charset="-122"/>
                          <a:sym typeface="+mn-ea"/>
                        </a:rPr>
                        <a:t>12</a:t>
                      </a:r>
                      <a:r>
                        <a:rPr lang="zh-CN" altLang="en-US" sz="1400" b="1" dirty="0">
                          <a:latin typeface="微软雅黑" charset="-122"/>
                          <a:ea typeface="微软雅黑" charset="-122"/>
                          <a:cs typeface="微软雅黑" charset="-122"/>
                          <a:sym typeface="+mn-ea"/>
                        </a:rPr>
                        <a:t>，</a:t>
                      </a:r>
                      <a:r>
                        <a:rPr lang="en-US" altLang="zh-CN" sz="1400" b="1" dirty="0">
                          <a:latin typeface="微软雅黑" charset="-122"/>
                          <a:ea typeface="微软雅黑" charset="-122"/>
                          <a:cs typeface="微软雅黑" charset="-122"/>
                          <a:sym typeface="+mn-ea"/>
                        </a:rPr>
                        <a:t>13</a:t>
                      </a:r>
                      <a:r>
                        <a:rPr lang="zh-CN" altLang="en-US" sz="1400" b="1" dirty="0">
                          <a:latin typeface="微软雅黑" charset="-122"/>
                          <a:ea typeface="微软雅黑" charset="-122"/>
                          <a:cs typeface="微软雅黑" charset="-122"/>
                          <a:sym typeface="+mn-ea"/>
                        </a:rPr>
                        <a:t>，</a:t>
                      </a:r>
                      <a:r>
                        <a:rPr lang="en-US" altLang="zh-CN" sz="1400" b="1" dirty="0">
                          <a:latin typeface="微软雅黑" charset="-122"/>
                          <a:ea typeface="微软雅黑" charset="-122"/>
                          <a:cs typeface="微软雅黑" charset="-122"/>
                          <a:sym typeface="+mn-ea"/>
                        </a:rPr>
                        <a:t>16</a:t>
                      </a:r>
                      <a:r>
                        <a:rPr lang="zh-CN" altLang="en-US" sz="1400" b="1" dirty="0">
                          <a:latin typeface="微软雅黑" charset="-122"/>
                          <a:ea typeface="微软雅黑" charset="-122"/>
                          <a:cs typeface="微软雅黑" charset="-122"/>
                          <a:sym typeface="+mn-ea"/>
                        </a:rPr>
                        <a:t>，</a:t>
                      </a:r>
                      <a:r>
                        <a:rPr lang="en-US" altLang="zh-CN" sz="1400" b="1" dirty="0">
                          <a:latin typeface="微软雅黑" charset="-122"/>
                          <a:ea typeface="微软雅黑" charset="-122"/>
                          <a:cs typeface="微软雅黑" charset="-122"/>
                          <a:sym typeface="+mn-ea"/>
                        </a:rPr>
                        <a:t>15</a:t>
                      </a:r>
                      <a:endParaRPr lang="en-US" altLang="zh-CN" sz="1400" b="1" dirty="0">
                        <a:solidFill>
                          <a:srgbClr val="59582D"/>
                        </a:solidFill>
                        <a:latin typeface="微软雅黑" charset="-122"/>
                        <a:ea typeface="微软雅黑" charset="-122"/>
                        <a:cs typeface="微软雅黑" charset="-122"/>
                        <a:sym typeface="+mn-ea"/>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r>
              <a:tr h="41529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algn="ctr" eaLnBrk="1" hangingPunct="1">
                        <a:spcBef>
                          <a:spcPct val="0"/>
                        </a:spcBef>
                        <a:buClrTx/>
                        <a:buFontTx/>
                        <a:buNone/>
                      </a:pPr>
                      <a:r>
                        <a:rPr lang="en-US" altLang="zh-CN" sz="1400" b="1">
                          <a:solidFill>
                            <a:srgbClr val="59582D"/>
                          </a:solidFill>
                          <a:latin typeface="微软雅黑" charset="-122"/>
                          <a:ea typeface="微软雅黑" charset="-122"/>
                        </a:rPr>
                        <a:t>2</a:t>
                      </a:r>
                      <a:endParaRPr lang="en-US" altLang="zh-CN" sz="1400" b="1">
                        <a:solidFill>
                          <a:srgbClr val="59582D"/>
                        </a:solidFill>
                        <a:latin typeface="微软雅黑" charset="-122"/>
                        <a:ea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400" b="1">
                          <a:solidFill>
                            <a:srgbClr val="59582D"/>
                          </a:solidFill>
                          <a:latin typeface="微软雅黑" charset="-122"/>
                          <a:ea typeface="微软雅黑" charset="-122"/>
                        </a:rPr>
                        <a:t>9</a:t>
                      </a:r>
                      <a:endParaRPr lang="en-US" altLang="zh-CN" sz="1400" b="1">
                        <a:solidFill>
                          <a:srgbClr val="59582D"/>
                        </a:solidFill>
                        <a:latin typeface="微软雅黑" charset="-122"/>
                        <a:ea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400" b="1">
                          <a:solidFill>
                            <a:srgbClr val="59582D"/>
                          </a:solidFill>
                          <a:latin typeface="微软雅黑" charset="-122"/>
                          <a:ea typeface="微软雅黑" charset="-122"/>
                        </a:rPr>
                        <a:t>[7,11]</a:t>
                      </a:r>
                      <a:endParaRPr lang="en-US" altLang="zh-CN" sz="1400" b="1">
                        <a:solidFill>
                          <a:srgbClr val="59582D"/>
                        </a:solidFill>
                        <a:latin typeface="微软雅黑" charset="-122"/>
                        <a:ea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r>
                        <a:rPr lang="zh-CN" altLang="en-US" sz="1400" b="1" dirty="0">
                          <a:solidFill>
                            <a:schemeClr val="tx1"/>
                          </a:solidFill>
                          <a:latin typeface="微软雅黑" charset="-122"/>
                          <a:ea typeface="微软雅黑" charset="-122"/>
                          <a:cs typeface="微软雅黑" charset="-122"/>
                        </a:rPr>
                        <a:t>｛</a:t>
                      </a:r>
                      <a:r>
                        <a:rPr lang="en-US" altLang="zh-CN" sz="1400" b="1" dirty="0">
                          <a:solidFill>
                            <a:schemeClr val="tx1"/>
                          </a:solidFill>
                          <a:latin typeface="微软雅黑" charset="-122"/>
                          <a:ea typeface="微软雅黑" charset="-122"/>
                          <a:cs typeface="微软雅黑" charset="-122"/>
                        </a:rPr>
                        <a:t>9</a:t>
                      </a:r>
                      <a:r>
                        <a:rPr lang="zh-CN" altLang="en-US" sz="1400" b="1" dirty="0">
                          <a:solidFill>
                            <a:schemeClr val="tx1"/>
                          </a:solidFill>
                          <a:latin typeface="微软雅黑" charset="-122"/>
                          <a:ea typeface="微软雅黑" charset="-122"/>
                          <a:cs typeface="微软雅黑" charset="-122"/>
                        </a:rPr>
                        <a:t>，</a:t>
                      </a:r>
                      <a:r>
                        <a:rPr lang="en-US" altLang="zh-CN" sz="1400" b="1" dirty="0">
                          <a:solidFill>
                            <a:schemeClr val="tx1"/>
                          </a:solidFill>
                          <a:latin typeface="微软雅黑" charset="-122"/>
                          <a:ea typeface="微软雅黑" charset="-122"/>
                          <a:cs typeface="微软雅黑" charset="-122"/>
                        </a:rPr>
                        <a:t>8}</a:t>
                      </a:r>
                      <a:endParaRPr lang="en-US" altLang="zh-CN" sz="1400" b="1" dirty="0">
                        <a:solidFill>
                          <a:schemeClr val="tx1"/>
                        </a:solidFill>
                        <a:latin typeface="微软雅黑" charset="-122"/>
                        <a:ea typeface="微软雅黑" charset="-122"/>
                        <a:cs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zh-CN" altLang="en-US" sz="1400" b="1" dirty="0">
                          <a:solidFill>
                            <a:srgbClr val="FF0000"/>
                          </a:solidFill>
                          <a:latin typeface="微软雅黑" charset="-122"/>
                          <a:ea typeface="微软雅黑" charset="-122"/>
                          <a:cs typeface="微软雅黑" charset="-122"/>
                        </a:rPr>
                        <a:t>｛</a:t>
                      </a:r>
                      <a:r>
                        <a:rPr lang="en-US" altLang="zh-CN" sz="1400" b="1" dirty="0">
                          <a:solidFill>
                            <a:srgbClr val="FF0000"/>
                          </a:solidFill>
                          <a:latin typeface="微软雅黑" charset="-122"/>
                          <a:ea typeface="微软雅黑" charset="-122"/>
                          <a:cs typeface="微软雅黑" charset="-122"/>
                        </a:rPr>
                        <a:t>9</a:t>
                      </a:r>
                      <a:r>
                        <a:rPr lang="zh-CN" altLang="en-US" sz="1400" b="1" dirty="0">
                          <a:solidFill>
                            <a:srgbClr val="FF0000"/>
                          </a:solidFill>
                          <a:latin typeface="微软雅黑" charset="-122"/>
                          <a:ea typeface="微软雅黑" charset="-122"/>
                          <a:cs typeface="微软雅黑" charset="-122"/>
                        </a:rPr>
                        <a:t>，</a:t>
                      </a:r>
                      <a:r>
                        <a:rPr lang="en-US" altLang="zh-CN" sz="1400" b="1" dirty="0">
                          <a:solidFill>
                            <a:srgbClr val="FF0000"/>
                          </a:solidFill>
                          <a:latin typeface="微软雅黑" charset="-122"/>
                          <a:ea typeface="微软雅黑" charset="-122"/>
                          <a:cs typeface="微软雅黑" charset="-122"/>
                        </a:rPr>
                        <a:t>8}</a:t>
                      </a:r>
                      <a:endParaRPr lang="en-US" altLang="zh-CN" sz="1400" b="1" dirty="0">
                        <a:solidFill>
                          <a:srgbClr val="FF0000"/>
                        </a:solidFill>
                        <a:latin typeface="微软雅黑" charset="-122"/>
                        <a:ea typeface="微软雅黑" charset="-122"/>
                        <a:cs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r>
                        <a:rPr lang="en-US" altLang="zh-CN" sz="1400" b="1" dirty="0">
                          <a:solidFill>
                            <a:srgbClr val="59582D"/>
                          </a:solidFill>
                          <a:latin typeface="微软雅黑" charset="-122"/>
                          <a:ea typeface="微软雅黑" charset="-122"/>
                          <a:cs typeface="微软雅黑" charset="-122"/>
                          <a:sym typeface="+mn-ea"/>
                        </a:rPr>
                        <a:t>12</a:t>
                      </a:r>
                      <a:r>
                        <a:rPr lang="zh-CN" altLang="en-US" sz="1400" b="1" dirty="0">
                          <a:solidFill>
                            <a:srgbClr val="59582D"/>
                          </a:solidFill>
                          <a:latin typeface="微软雅黑" charset="-122"/>
                          <a:ea typeface="微软雅黑" charset="-122"/>
                          <a:cs typeface="微软雅黑" charset="-122"/>
                          <a:sym typeface="+mn-ea"/>
                        </a:rPr>
                        <a:t>，</a:t>
                      </a:r>
                      <a:r>
                        <a:rPr lang="en-US" altLang="zh-CN" sz="1400" b="1" dirty="0">
                          <a:solidFill>
                            <a:srgbClr val="59582D"/>
                          </a:solidFill>
                          <a:latin typeface="微软雅黑" charset="-122"/>
                          <a:ea typeface="微软雅黑" charset="-122"/>
                          <a:cs typeface="微软雅黑" charset="-122"/>
                          <a:sym typeface="+mn-ea"/>
                        </a:rPr>
                        <a:t>13</a:t>
                      </a:r>
                      <a:r>
                        <a:rPr lang="zh-CN" altLang="en-US" sz="1400" b="1" dirty="0">
                          <a:solidFill>
                            <a:srgbClr val="59582D"/>
                          </a:solidFill>
                          <a:latin typeface="微软雅黑" charset="-122"/>
                          <a:ea typeface="微软雅黑" charset="-122"/>
                          <a:cs typeface="微软雅黑" charset="-122"/>
                          <a:sym typeface="+mn-ea"/>
                        </a:rPr>
                        <a:t>，</a:t>
                      </a:r>
                      <a:r>
                        <a:rPr lang="en-US" altLang="zh-CN" sz="1400" b="1" dirty="0">
                          <a:solidFill>
                            <a:srgbClr val="59582D"/>
                          </a:solidFill>
                          <a:latin typeface="微软雅黑" charset="-122"/>
                          <a:ea typeface="微软雅黑" charset="-122"/>
                          <a:cs typeface="微软雅黑" charset="-122"/>
                          <a:sym typeface="+mn-ea"/>
                        </a:rPr>
                        <a:t>16</a:t>
                      </a:r>
                      <a:r>
                        <a:rPr lang="zh-CN" altLang="en-US" sz="1400" b="1" dirty="0">
                          <a:solidFill>
                            <a:srgbClr val="59582D"/>
                          </a:solidFill>
                          <a:latin typeface="微软雅黑" charset="-122"/>
                          <a:ea typeface="微软雅黑" charset="-122"/>
                          <a:cs typeface="微软雅黑" charset="-122"/>
                          <a:sym typeface="+mn-ea"/>
                        </a:rPr>
                        <a:t>，</a:t>
                      </a:r>
                      <a:r>
                        <a:rPr lang="en-US" altLang="zh-CN" sz="1400" b="1" dirty="0">
                          <a:solidFill>
                            <a:srgbClr val="59582D"/>
                          </a:solidFill>
                          <a:latin typeface="微软雅黑" charset="-122"/>
                          <a:ea typeface="微软雅黑" charset="-122"/>
                          <a:cs typeface="微软雅黑" charset="-122"/>
                          <a:sym typeface="+mn-ea"/>
                        </a:rPr>
                        <a:t>15</a:t>
                      </a:r>
                      <a:endParaRPr lang="en-US" altLang="zh-CN" sz="1400" b="1" dirty="0">
                        <a:solidFill>
                          <a:srgbClr val="59582D"/>
                        </a:solidFill>
                        <a:latin typeface="微软雅黑" charset="-122"/>
                        <a:ea typeface="微软雅黑" charset="-122"/>
                        <a:cs typeface="微软雅黑" charset="-122"/>
                        <a:sym typeface="+mn-ea"/>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r h="375285">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algn="ctr" eaLnBrk="1" hangingPunct="1">
                        <a:spcBef>
                          <a:spcPct val="0"/>
                        </a:spcBef>
                        <a:buClrTx/>
                        <a:buFontTx/>
                        <a:buNone/>
                      </a:pPr>
                      <a:r>
                        <a:rPr lang="en-US" altLang="zh-CN" sz="1400" b="1">
                          <a:solidFill>
                            <a:srgbClr val="59582D"/>
                          </a:solidFill>
                          <a:latin typeface="微软雅黑" charset="-122"/>
                          <a:ea typeface="微软雅黑" charset="-122"/>
                        </a:rPr>
                        <a:t>3</a:t>
                      </a:r>
                      <a:endParaRPr lang="en-US" altLang="zh-CN" sz="1400" b="1">
                        <a:solidFill>
                          <a:srgbClr val="59582D"/>
                        </a:solidFill>
                        <a:latin typeface="微软雅黑" charset="-122"/>
                        <a:ea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400" b="1">
                          <a:solidFill>
                            <a:srgbClr val="59582D"/>
                          </a:solidFill>
                          <a:latin typeface="微软雅黑" charset="-122"/>
                          <a:ea typeface="微软雅黑" charset="-122"/>
                        </a:rPr>
                        <a:t>12</a:t>
                      </a:r>
                      <a:endParaRPr lang="en-US" altLang="zh-CN" sz="1400" b="1">
                        <a:solidFill>
                          <a:srgbClr val="59582D"/>
                        </a:solidFill>
                        <a:latin typeface="微软雅黑" charset="-122"/>
                        <a:ea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400" b="1">
                          <a:solidFill>
                            <a:srgbClr val="59582D"/>
                          </a:solidFill>
                          <a:latin typeface="微软雅黑" charset="-122"/>
                          <a:ea typeface="微软雅黑" charset="-122"/>
                        </a:rPr>
                        <a:t>[10,14]</a:t>
                      </a:r>
                      <a:endParaRPr lang="en-US" altLang="zh-CN" sz="1400" b="1">
                        <a:solidFill>
                          <a:srgbClr val="59582D"/>
                        </a:solidFill>
                        <a:latin typeface="微软雅黑" charset="-122"/>
                        <a:ea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r>
                        <a:rPr lang="en-US" altLang="zh-CN" sz="1400" b="1">
                          <a:solidFill>
                            <a:schemeClr val="tx1"/>
                          </a:solidFill>
                          <a:latin typeface="微软雅黑" charset="-122"/>
                          <a:ea typeface="微软雅黑" charset="-122"/>
                        </a:rPr>
                        <a:t>{12,13</a:t>
                      </a:r>
                      <a:r>
                        <a:rPr lang="en-US" altLang="zh-CN" sz="1400" b="1">
                          <a:solidFill>
                            <a:srgbClr val="FF0000"/>
                          </a:solidFill>
                          <a:latin typeface="微软雅黑" charset="-122"/>
                          <a:ea typeface="微软雅黑" charset="-122"/>
                        </a:rPr>
                        <a:t>,15,16</a:t>
                      </a:r>
                      <a:r>
                        <a:rPr lang="en-US" altLang="zh-CN" sz="1400" b="1">
                          <a:solidFill>
                            <a:schemeClr val="tx1"/>
                          </a:solidFill>
                          <a:latin typeface="微软雅黑" charset="-122"/>
                          <a:ea typeface="微软雅黑" charset="-122"/>
                        </a:rPr>
                        <a:t>}</a:t>
                      </a:r>
                      <a:endParaRPr lang="en-US" altLang="zh-CN" sz="1400" b="1">
                        <a:solidFill>
                          <a:schemeClr val="tx1"/>
                        </a:solidFill>
                        <a:latin typeface="微软雅黑" charset="-122"/>
                        <a:ea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en-US" altLang="zh-CN" sz="1400" b="1">
                          <a:solidFill>
                            <a:srgbClr val="FF0000"/>
                          </a:solidFill>
                          <a:latin typeface="微软雅黑" charset="-122"/>
                          <a:ea typeface="微软雅黑" charset="-122"/>
                        </a:rPr>
                        <a:t>{12,13,15,16}</a:t>
                      </a:r>
                      <a:endParaRPr lang="en-US" altLang="zh-CN" sz="1400" b="1">
                        <a:solidFill>
                          <a:srgbClr val="FF0000"/>
                        </a:solidFill>
                        <a:latin typeface="微软雅黑" charset="-122"/>
                        <a:ea typeface="微软雅黑"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r>
                        <a:rPr lang="zh-CN" altLang="en-US" sz="1400" b="1" dirty="0">
                          <a:solidFill>
                            <a:srgbClr val="59582D"/>
                          </a:solidFill>
                          <a:latin typeface="微软雅黑" charset="-122"/>
                          <a:ea typeface="微软雅黑" charset="-122"/>
                          <a:cs typeface="宋体" pitchFamily="2" charset="-122"/>
                        </a:rPr>
                        <a:t>停止</a:t>
                      </a:r>
                      <a:endParaRPr lang="zh-CN" altLang="en-US" sz="1400" b="1" dirty="0">
                        <a:solidFill>
                          <a:srgbClr val="59582D"/>
                        </a:solidFill>
                        <a:latin typeface="微软雅黑" charset="-122"/>
                        <a:ea typeface="微软雅黑" charset="-122"/>
                        <a:cs typeface="宋体" pitchFamily="2"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bl>
          </a:graphicData>
        </a:graphic>
      </p:graphicFrame>
    </p:spTree>
  </p:cSld>
  <p:clrMapOvr>
    <a:masterClrMapping/>
  </p:clrMapOvr>
  <p:transition advClick="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nvSpPr>
        <p:spPr>
          <a:xfrm>
            <a:off x="680085" y="1116965"/>
            <a:ext cx="8036560" cy="5219700"/>
          </a:xfrm>
          <a:prstGeom prst="rect">
            <a:avLst/>
          </a:prstGeom>
        </p:spPr>
        <p:txBody>
          <a:bodyPr vert="horz" lIns="68580" tIns="34290" rIns="68580" bIns="34290" rtlCol="0">
            <a:norm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a:buNone/>
            </a:pPr>
            <a:r>
              <a:rPr lang="zh-CN" altLang="en-US" sz="1575" b="1" dirty="0">
                <a:sym typeface="+mn-ea"/>
              </a:rPr>
              <a:t>作业</a:t>
            </a:r>
            <a:r>
              <a:rPr lang="en-US" altLang="zh-CN" sz="1575" b="1" dirty="0">
                <a:sym typeface="+mn-ea"/>
              </a:rPr>
              <a:t>:  </a:t>
            </a:r>
            <a:r>
              <a:rPr lang="zh-CN" altLang="en-US" sz="1575" b="1" dirty="0">
                <a:sym typeface="+mn-ea"/>
              </a:rPr>
              <a:t>给定如下样本集</a:t>
            </a:r>
            <a:r>
              <a:rPr lang="en-US" altLang="zh-CN" sz="1575" b="1" dirty="0">
                <a:sym typeface="+mn-ea"/>
              </a:rPr>
              <a:t>: </a:t>
            </a:r>
            <a:endParaRPr lang="en-US" altLang="zh-CN" sz="1575" b="1" dirty="0">
              <a:sym typeface="+mn-ea"/>
            </a:endParaRPr>
          </a:p>
          <a:p>
            <a:pPr>
              <a:buNone/>
            </a:pPr>
            <a:r>
              <a:rPr lang="en-US" altLang="zh-CN" sz="1575" b="1" dirty="0">
                <a:sym typeface="+mn-ea"/>
              </a:rPr>
              <a:t>{2</a:t>
            </a:r>
            <a:r>
              <a:rPr lang="zh-CN" altLang="en-US" sz="1575" b="1" dirty="0">
                <a:sym typeface="+mn-ea"/>
              </a:rPr>
              <a:t>，</a:t>
            </a:r>
            <a:r>
              <a:rPr lang="en-US" altLang="zh-CN" sz="1575" b="1" dirty="0">
                <a:sym typeface="+mn-ea"/>
              </a:rPr>
              <a:t>4</a:t>
            </a:r>
            <a:r>
              <a:rPr lang="zh-CN" altLang="en-US" sz="1575" b="1" dirty="0">
                <a:sym typeface="+mn-ea"/>
              </a:rPr>
              <a:t>，</a:t>
            </a:r>
            <a:r>
              <a:rPr lang="en-US" altLang="zh-CN" sz="1575" b="1" dirty="0">
                <a:sym typeface="+mn-ea"/>
              </a:rPr>
              <a:t>8</a:t>
            </a:r>
            <a:r>
              <a:rPr lang="zh-CN" altLang="en-US" sz="1575" b="1" dirty="0">
                <a:sym typeface="+mn-ea"/>
              </a:rPr>
              <a:t>，</a:t>
            </a:r>
            <a:r>
              <a:rPr lang="en-US" altLang="zh-CN" sz="1575" b="1" dirty="0">
                <a:sym typeface="+mn-ea"/>
              </a:rPr>
              <a:t>6</a:t>
            </a:r>
            <a:r>
              <a:rPr lang="zh-CN" altLang="en-US" sz="1575" b="1" dirty="0">
                <a:sym typeface="+mn-ea"/>
              </a:rPr>
              <a:t>，</a:t>
            </a:r>
            <a:r>
              <a:rPr lang="en-US" altLang="zh-CN" sz="1575" b="1" dirty="0">
                <a:sym typeface="+mn-ea"/>
              </a:rPr>
              <a:t>5</a:t>
            </a:r>
            <a:r>
              <a:rPr lang="zh-CN" altLang="en-US" sz="1575" b="1" dirty="0">
                <a:sym typeface="+mn-ea"/>
              </a:rPr>
              <a:t>，</a:t>
            </a:r>
            <a:r>
              <a:rPr lang="en-US" altLang="zh-CN" sz="1575" b="1" dirty="0">
                <a:sym typeface="+mn-ea"/>
              </a:rPr>
              <a:t>3</a:t>
            </a:r>
            <a:r>
              <a:rPr lang="zh-CN" altLang="en-US" sz="1575" b="1" dirty="0">
                <a:sym typeface="+mn-ea"/>
              </a:rPr>
              <a:t>，</a:t>
            </a:r>
            <a:r>
              <a:rPr lang="en-US" altLang="zh-CN" sz="1575" b="1" dirty="0">
                <a:sym typeface="+mn-ea"/>
              </a:rPr>
              <a:t>14</a:t>
            </a:r>
            <a:r>
              <a:rPr lang="zh-CN" altLang="en-US" sz="1575" b="1" dirty="0">
                <a:sym typeface="+mn-ea"/>
              </a:rPr>
              <a:t>，</a:t>
            </a:r>
            <a:r>
              <a:rPr lang="en-US" altLang="zh-CN" sz="1575" b="1" dirty="0">
                <a:sym typeface="+mn-ea"/>
              </a:rPr>
              <a:t>18</a:t>
            </a:r>
            <a:r>
              <a:rPr lang="zh-CN" altLang="en-US" sz="1575" b="1" dirty="0">
                <a:sym typeface="+mn-ea"/>
              </a:rPr>
              <a:t>，</a:t>
            </a:r>
            <a:r>
              <a:rPr lang="en-US" altLang="zh-CN" sz="1575" b="1" dirty="0">
                <a:sym typeface="+mn-ea"/>
              </a:rPr>
              <a:t>16</a:t>
            </a:r>
            <a:r>
              <a:rPr lang="zh-CN" altLang="en-US" sz="1575" b="1" dirty="0">
                <a:sym typeface="+mn-ea"/>
              </a:rPr>
              <a:t>，</a:t>
            </a:r>
            <a:r>
              <a:rPr lang="en-US" altLang="zh-CN" sz="1575" b="1" dirty="0">
                <a:sym typeface="+mn-ea"/>
              </a:rPr>
              <a:t>20</a:t>
            </a:r>
            <a:r>
              <a:rPr lang="zh-CN" altLang="en-US" sz="1575" b="1" dirty="0">
                <a:sym typeface="+mn-ea"/>
              </a:rPr>
              <a:t>，</a:t>
            </a:r>
            <a:r>
              <a:rPr lang="en-US" altLang="zh-CN" sz="1575" b="1" dirty="0">
                <a:sym typeface="+mn-ea"/>
              </a:rPr>
              <a:t>25</a:t>
            </a:r>
            <a:r>
              <a:rPr lang="zh-CN" altLang="en-US" sz="1575" b="1" dirty="0">
                <a:sym typeface="+mn-ea"/>
              </a:rPr>
              <a:t>，</a:t>
            </a:r>
            <a:r>
              <a:rPr lang="en-US" altLang="zh-CN" sz="1575" b="1" dirty="0">
                <a:sym typeface="+mn-ea"/>
              </a:rPr>
              <a:t>26}</a:t>
            </a:r>
            <a:endParaRPr lang="zh-CN" altLang="en-US" sz="1575" b="1" dirty="0"/>
          </a:p>
          <a:p>
            <a:pPr>
              <a:buNone/>
            </a:pPr>
            <a:r>
              <a:rPr lang="en-US" altLang="zh-CN" sz="1575" b="1" dirty="0">
                <a:sym typeface="+mn-ea"/>
              </a:rPr>
              <a:t> </a:t>
            </a:r>
            <a:r>
              <a:rPr lang="zh-CN" altLang="en-US" sz="1575" b="1" dirty="0">
                <a:sym typeface="+mn-ea"/>
              </a:rPr>
              <a:t>已知</a:t>
            </a:r>
            <a:r>
              <a:rPr lang="en-US" altLang="zh-CN" sz="1575" b="1" dirty="0">
                <a:sym typeface="+mn-ea"/>
              </a:rPr>
              <a:t>r=2</a:t>
            </a:r>
            <a:r>
              <a:rPr lang="zh-CN" altLang="en-US" sz="1575" b="1" dirty="0">
                <a:sym typeface="+mn-ea"/>
              </a:rPr>
              <a:t>，</a:t>
            </a:r>
            <a:r>
              <a:rPr lang="en-US" altLang="zh-CN" sz="1575" b="1" dirty="0">
                <a:sym typeface="+mn-ea"/>
              </a:rPr>
              <a:t>minipts=3</a:t>
            </a:r>
            <a:r>
              <a:rPr lang="zh-CN" altLang="en-US" sz="1575" b="1" dirty="0">
                <a:sym typeface="+mn-ea"/>
              </a:rPr>
              <a:t>，根据基于密度聚类算法给出计算过程</a:t>
            </a:r>
            <a:endParaRPr lang="zh-CN" altLang="en-US" sz="1575" b="1" dirty="0">
              <a:sym typeface="+mn-ea"/>
            </a:endParaRPr>
          </a:p>
          <a:p>
            <a:pPr>
              <a:buNone/>
            </a:pPr>
            <a:endParaRPr lang="zh-CN" altLang="en-US" sz="1575" b="1" dirty="0">
              <a:solidFill>
                <a:srgbClr val="FF0000"/>
              </a:solidFill>
              <a:latin typeface="宋体" pitchFamily="2" charset="-122"/>
              <a:cs typeface="宋体" pitchFamily="2" charset="-122"/>
            </a:endParaRPr>
          </a:p>
          <a:p>
            <a:pPr>
              <a:buNone/>
            </a:pPr>
            <a:endParaRPr lang="zh-CN" altLang="en-US" sz="1575" b="1" dirty="0">
              <a:sym typeface="+mn-ea"/>
            </a:endParaRPr>
          </a:p>
          <a:p>
            <a:pPr>
              <a:buNone/>
            </a:pPr>
            <a:endParaRPr lang="zh-CN" altLang="en-US" sz="1575" b="1" dirty="0">
              <a:sym typeface="+mn-ea"/>
            </a:endParaRPr>
          </a:p>
          <a:p>
            <a:pPr>
              <a:buNone/>
            </a:pPr>
            <a:endParaRPr lang="zh-CN" altLang="en-US" sz="1575" b="1" dirty="0">
              <a:sym typeface="+mn-ea"/>
            </a:endParaRPr>
          </a:p>
          <a:p>
            <a:pPr>
              <a:buNone/>
            </a:pPr>
            <a:endParaRPr lang="zh-CN" altLang="en-US" sz="1575" b="1" dirty="0">
              <a:sym typeface="+mn-ea"/>
            </a:endParaRPr>
          </a:p>
          <a:p>
            <a:pPr>
              <a:buNone/>
            </a:pPr>
            <a:endParaRPr lang="zh-CN" altLang="en-US" sz="1575" b="1" dirty="0">
              <a:sym typeface="+mn-ea"/>
            </a:endParaRPr>
          </a:p>
          <a:p>
            <a:pPr>
              <a:buNone/>
            </a:pPr>
            <a:endParaRPr lang="zh-CN" altLang="en-US" sz="1575" b="1" dirty="0"/>
          </a:p>
          <a:p>
            <a:endParaRPr lang="zh-CN" altLang="en-US" sz="1575" b="1" dirty="0"/>
          </a:p>
          <a:p>
            <a:endParaRPr lang="zh-CN" altLang="en-US" sz="1575" b="1" dirty="0"/>
          </a:p>
        </p:txBody>
      </p:sp>
    </p:spTree>
  </p:cSld>
  <p:clrMapOvr>
    <a:masterClrMapping/>
  </p:clrMapOvr>
  <p:transition advClick="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12" name="图片 111"/>
          <p:cNvPicPr/>
          <p:nvPr/>
        </p:nvPicPr>
        <p:blipFill>
          <a:blip r:embed="rId1"/>
          <a:stretch>
            <a:fillRect/>
          </a:stretch>
        </p:blipFill>
        <p:spPr>
          <a:xfrm>
            <a:off x="539115" y="908685"/>
            <a:ext cx="7899400" cy="5278755"/>
          </a:xfrm>
          <a:prstGeom prst="rect">
            <a:avLst/>
          </a:prstGeom>
          <a:noFill/>
          <a:ln w="9525">
            <a:noFill/>
          </a:ln>
        </p:spPr>
      </p:pic>
      <p:sp>
        <p:nvSpPr>
          <p:cNvPr id="4" name="标题 1"/>
          <p:cNvSpPr>
            <a:spLocks noGrp="1"/>
          </p:cNvSpPr>
          <p:nvPr/>
        </p:nvSpPr>
        <p:spPr>
          <a:xfrm>
            <a:off x="628650" y="197485"/>
            <a:ext cx="7886700" cy="601980"/>
          </a:xfrm>
          <a:prstGeom prst="rect">
            <a:avLst/>
          </a:prstGeom>
        </p:spPr>
        <p:txBody>
          <a:bodyPr vert="horz" lIns="91440" tIns="45720" rIns="91440" bIns="45720" rtlCol="0" anchor="b" anchorCtr="0">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a:t>基于密度的聚类</a:t>
            </a:r>
            <a:endParaRPr lang="zh-CN" altLang="en-US"/>
          </a:p>
        </p:txBody>
      </p:sp>
    </p:spTree>
  </p:cSld>
  <p:clrMapOvr>
    <a:masterClrMapping/>
  </p:clrMapOvr>
  <p:transition advClick="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47520" y="982345"/>
            <a:ext cx="6678295" cy="4474845"/>
          </a:xfrm>
        </p:spPr>
        <p:txBody>
          <a:bodyPr>
            <a:noAutofit/>
          </a:bodyPr>
          <a:lstStyle/>
          <a:p>
            <a:pPr marL="0" indent="0">
              <a:lnSpc>
                <a:spcPct val="120000"/>
              </a:lnSpc>
              <a:buNone/>
            </a:pPr>
            <a:r>
              <a:rPr lang="zh-CN" altLang="en-US" sz="2400"/>
              <a:t>DBSCAN 优点：</a:t>
            </a:r>
            <a:endParaRPr lang="zh-CN" altLang="en-US" sz="2400"/>
          </a:p>
          <a:p>
            <a:pPr>
              <a:lnSpc>
                <a:spcPct val="120000"/>
              </a:lnSpc>
            </a:pPr>
            <a:r>
              <a:rPr lang="zh-CN" altLang="en-US" sz="2400"/>
              <a:t>不需要已知类的个数。</a:t>
            </a:r>
            <a:endParaRPr lang="zh-CN" altLang="en-US" sz="2400"/>
          </a:p>
          <a:p>
            <a:pPr>
              <a:lnSpc>
                <a:spcPct val="120000"/>
              </a:lnSpc>
            </a:pPr>
            <a:r>
              <a:rPr lang="zh-CN" altLang="en-US" sz="2400"/>
              <a:t>能够很好地找到任意大小和任意形状的簇。</a:t>
            </a:r>
            <a:endParaRPr lang="zh-CN" altLang="en-US" sz="2400"/>
          </a:p>
          <a:p>
            <a:pPr>
              <a:lnSpc>
                <a:spcPct val="120000"/>
              </a:lnSpc>
            </a:pPr>
            <a:endParaRPr lang="zh-CN" altLang="en-US" sz="2400"/>
          </a:p>
          <a:p>
            <a:pPr marL="0" indent="0">
              <a:lnSpc>
                <a:spcPct val="120000"/>
              </a:lnSpc>
              <a:buNone/>
            </a:pPr>
            <a:r>
              <a:rPr lang="zh-CN" altLang="en-US" sz="2400"/>
              <a:t>DBSCAN 缺点：</a:t>
            </a:r>
            <a:endParaRPr lang="zh-CN" altLang="en-US" sz="2400"/>
          </a:p>
          <a:p>
            <a:pPr>
              <a:lnSpc>
                <a:spcPct val="120000"/>
              </a:lnSpc>
            </a:pPr>
            <a:r>
              <a:rPr lang="zh-CN" altLang="en-US" sz="2400"/>
              <a:t>当</a:t>
            </a:r>
            <a:r>
              <a:rPr lang="zh-CN" altLang="en-US" sz="2400">
                <a:solidFill>
                  <a:srgbClr val="FF0000"/>
                </a:solidFill>
              </a:rPr>
              <a:t>簇的密度不同</a:t>
            </a:r>
            <a:r>
              <a:rPr lang="zh-CN" altLang="en-US" sz="2400"/>
              <a:t>时，它的表现不如其他聚类算法。这是因为当密度变化时，用于识别邻域点的距离阈值 ε 和 minPoints 的设置将会随着簇而变化。</a:t>
            </a:r>
            <a:endParaRPr lang="zh-CN" altLang="en-US" sz="2400"/>
          </a:p>
          <a:p>
            <a:pPr>
              <a:lnSpc>
                <a:spcPct val="120000"/>
              </a:lnSpc>
            </a:pPr>
            <a:r>
              <a:rPr lang="zh-CN" altLang="en-US" sz="2400"/>
              <a:t>这个缺点也会在非常</a:t>
            </a:r>
            <a:r>
              <a:rPr lang="zh-CN" altLang="en-US" sz="2400">
                <a:solidFill>
                  <a:srgbClr val="FF0000"/>
                </a:solidFill>
              </a:rPr>
              <a:t>高维度的数据</a:t>
            </a:r>
            <a:r>
              <a:rPr lang="zh-CN" altLang="en-US" sz="2400"/>
              <a:t>中出现，因为距离阈值 ε 再次变得难以估计。</a:t>
            </a:r>
            <a:endParaRPr lang="zh-CN" altLang="en-US" sz="2400"/>
          </a:p>
          <a:p>
            <a:pPr>
              <a:lnSpc>
                <a:spcPct val="120000"/>
              </a:lnSpc>
            </a:pPr>
            <a:endParaRPr lang="zh-CN" altLang="en-US" sz="2400"/>
          </a:p>
          <a:p>
            <a:pPr>
              <a:lnSpc>
                <a:spcPct val="120000"/>
              </a:lnSpc>
            </a:pPr>
            <a:endParaRPr lang="zh-CN" altLang="en-US" sz="2400"/>
          </a:p>
        </p:txBody>
      </p:sp>
      <p:pic>
        <p:nvPicPr>
          <p:cNvPr id="105" name="图片 104"/>
          <p:cNvPicPr/>
          <p:nvPr/>
        </p:nvPicPr>
        <p:blipFill>
          <a:blip r:embed="rId1"/>
          <a:srcRect l="65942" r="23113"/>
          <a:stretch>
            <a:fillRect/>
          </a:stretch>
        </p:blipFill>
        <p:spPr>
          <a:xfrm>
            <a:off x="395605" y="970915"/>
            <a:ext cx="990600" cy="5495290"/>
          </a:xfrm>
          <a:prstGeom prst="rect">
            <a:avLst/>
          </a:prstGeom>
          <a:noFill/>
          <a:ln w="9525">
            <a:noFill/>
          </a:ln>
        </p:spPr>
      </p:pic>
      <p:sp>
        <p:nvSpPr>
          <p:cNvPr id="4" name="标题 3"/>
          <p:cNvSpPr>
            <a:spLocks noGrp="1"/>
          </p:cNvSpPr>
          <p:nvPr>
            <p:ph type="title"/>
          </p:nvPr>
        </p:nvSpPr>
        <p:spPr>
          <a:xfrm>
            <a:off x="628650" y="197485"/>
            <a:ext cx="7886700" cy="601980"/>
          </a:xfrm>
        </p:spPr>
        <p:txBody>
          <a:bodyPr>
            <a:normAutofit/>
          </a:bodyPr>
          <a:lstStyle/>
          <a:p>
            <a:r>
              <a:rPr lang="zh-CN" altLang="en-US"/>
              <a:t>基于密度的聚类</a:t>
            </a:r>
            <a:endParaRPr lang="zh-CN" altLang="en-US"/>
          </a:p>
        </p:txBody>
      </p:sp>
    </p:spTree>
  </p:cSld>
  <p:clrMapOvr>
    <a:masterClrMapping/>
  </p:clrMapOvr>
  <p:transition advClick="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28650" y="-17780"/>
            <a:ext cx="7886700" cy="1325563"/>
          </a:xfrm>
        </p:spPr>
        <p:txBody>
          <a:bodyPr vert="horz" wrap="square" lIns="91440" tIns="45720" rIns="91440" bIns="45720" numCol="1" anchor="ctr" anchorCtr="0" compatLnSpc="1"/>
          <a:lstStyle/>
          <a:p>
            <a:r>
              <a:rPr lang="en-US" altLang="zh-CN" dirty="0">
                <a:effectLst>
                  <a:outerShdw blurRad="38100" dist="38100" dir="2700000">
                    <a:srgbClr val="000000"/>
                  </a:outerShdw>
                </a:effectLst>
                <a:latin typeface="楷体_GB2312" pitchFamily="49" charset="-122"/>
              </a:rPr>
              <a:t>3</a:t>
            </a:r>
            <a:r>
              <a:rPr lang="zh-CN" altLang="en-US" dirty="0">
                <a:effectLst>
                  <a:outerShdw blurRad="38100" dist="38100" dir="2700000">
                    <a:srgbClr val="000000"/>
                  </a:outerShdw>
                </a:effectLst>
                <a:latin typeface="楷体_GB2312" pitchFamily="49" charset="-122"/>
              </a:rPr>
              <a:t>、基于层次的聚类</a:t>
            </a:r>
            <a:r>
              <a:rPr lang="zh-CN" altLang="en-US" dirty="0">
                <a:effectLst>
                  <a:outerShdw blurRad="38100" dist="38100" dir="2700000">
                    <a:srgbClr val="000000"/>
                  </a:outerShdw>
                </a:effectLst>
              </a:rPr>
              <a:t> </a:t>
            </a:r>
            <a:endParaRPr lang="zh-CN" altLang="en-US" dirty="0">
              <a:effectLst>
                <a:outerShdw blurRad="38100" dist="38100" dir="2700000">
                  <a:srgbClr val="000000"/>
                </a:outerShdw>
              </a:effectLst>
            </a:endParaRPr>
          </a:p>
        </p:txBody>
      </p:sp>
      <p:sp>
        <p:nvSpPr>
          <p:cNvPr id="101378" name="Rectangle 3"/>
          <p:cNvSpPr/>
          <p:nvPr/>
        </p:nvSpPr>
        <p:spPr>
          <a:xfrm>
            <a:off x="2871788" y="2538413"/>
            <a:ext cx="9144000" cy="0"/>
          </a:xfrm>
          <a:prstGeom prst="rect">
            <a:avLst/>
          </a:prstGeom>
          <a:noFill/>
          <a:ln w="9525">
            <a:noFill/>
          </a:ln>
        </p:spPr>
        <p:txBody>
          <a:bodyPr>
            <a:spAutoFit/>
          </a:bodyPr>
          <a:lstStyle/>
          <a:p>
            <a:endParaRPr lang="zh-CN" altLang="en-US" dirty="0">
              <a:latin typeface="Arial" panose="020B0604020202090204" pitchFamily="34" charset="0"/>
            </a:endParaRPr>
          </a:p>
        </p:txBody>
      </p:sp>
      <p:graphicFrame>
        <p:nvGraphicFramePr>
          <p:cNvPr id="101379" name="Object 2"/>
          <p:cNvGraphicFramePr>
            <a:graphicFrameLocks noChangeAspect="1"/>
          </p:cNvGraphicFramePr>
          <p:nvPr/>
        </p:nvGraphicFramePr>
        <p:xfrm>
          <a:off x="838200" y="1905000"/>
          <a:ext cx="8153400" cy="4270375"/>
        </p:xfrm>
        <a:graphic>
          <a:graphicData uri="http://schemas.openxmlformats.org/presentationml/2006/ole">
            <mc:AlternateContent xmlns:mc="http://schemas.openxmlformats.org/markup-compatibility/2006">
              <mc:Choice xmlns:v="urn:schemas-microsoft-com:vml" Requires="v">
                <p:oleObj spid="_x0000_s2" name="" r:id="rId1" imgW="4879975" imgH="2538730" progId="Word.Picture.8">
                  <p:embed/>
                </p:oleObj>
              </mc:Choice>
              <mc:Fallback>
                <p:oleObj name="" r:id="rId1" imgW="4879975" imgH="2538730" progId="Word.Picture.8">
                  <p:embed/>
                  <p:pic>
                    <p:nvPicPr>
                      <p:cNvPr id="0" name="图片 3102"/>
                      <p:cNvPicPr/>
                      <p:nvPr/>
                    </p:nvPicPr>
                    <p:blipFill>
                      <a:blip r:embed="rId2"/>
                      <a:stretch>
                        <a:fillRect/>
                      </a:stretch>
                    </p:blipFill>
                    <p:spPr>
                      <a:xfrm>
                        <a:off x="838200" y="1905000"/>
                        <a:ext cx="8153400" cy="4270375"/>
                      </a:xfrm>
                      <a:prstGeom prst="rect">
                        <a:avLst/>
                      </a:prstGeom>
                      <a:noFill/>
                      <a:ln w="38100">
                        <a:noFill/>
                        <a:miter/>
                      </a:ln>
                    </p:spPr>
                  </p:pic>
                </p:oleObj>
              </mc:Fallback>
            </mc:AlternateContent>
          </a:graphicData>
        </a:graphic>
      </p:graphicFrame>
    </p:spTree>
  </p:cSld>
  <p:clrMapOvr>
    <a:masterClrMapping/>
  </p:clrMapOvr>
  <p:transition advClick="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pic>
        <p:nvPicPr>
          <p:cNvPr id="111" name="图片 110"/>
          <p:cNvPicPr/>
          <p:nvPr/>
        </p:nvPicPr>
        <p:blipFill>
          <a:blip r:embed="rId1"/>
          <a:srcRect t="15582"/>
          <a:stretch>
            <a:fillRect/>
          </a:stretch>
        </p:blipFill>
        <p:spPr>
          <a:xfrm>
            <a:off x="467360" y="1348958"/>
            <a:ext cx="7887335" cy="4672330"/>
          </a:xfrm>
          <a:prstGeom prst="rect">
            <a:avLst/>
          </a:prstGeom>
          <a:noFill/>
          <a:ln w="9525">
            <a:noFill/>
          </a:ln>
        </p:spPr>
      </p:pic>
      <p:sp>
        <p:nvSpPr>
          <p:cNvPr id="68610" name="Rectangle 2"/>
          <p:cNvSpPr>
            <a:spLocks noGrp="1" noChangeArrowheads="1"/>
          </p:cNvSpPr>
          <p:nvPr>
            <p:ph type="title"/>
          </p:nvPr>
        </p:nvSpPr>
        <p:spPr>
          <a:xfrm>
            <a:off x="628650" y="-17780"/>
            <a:ext cx="7886700" cy="1325563"/>
          </a:xfrm>
        </p:spPr>
        <p:txBody>
          <a:bodyPr vert="horz" wrap="square" lIns="91440" tIns="45720" rIns="91440" bIns="45720" numCol="1" anchor="ctr" anchorCtr="0" compatLnSpc="1"/>
          <a:lstStyle/>
          <a:p>
            <a:r>
              <a:rPr lang="en-US" altLang="zh-CN" dirty="0">
                <a:effectLst>
                  <a:outerShdw blurRad="38100" dist="38100" dir="2700000">
                    <a:srgbClr val="000000"/>
                  </a:outerShdw>
                </a:effectLst>
                <a:latin typeface="楷体_GB2312" pitchFamily="49" charset="-122"/>
              </a:rPr>
              <a:t>3</a:t>
            </a:r>
            <a:r>
              <a:rPr lang="zh-CN" altLang="en-US" dirty="0">
                <a:effectLst>
                  <a:outerShdw blurRad="38100" dist="38100" dir="2700000">
                    <a:srgbClr val="000000"/>
                  </a:outerShdw>
                </a:effectLst>
                <a:latin typeface="楷体_GB2312" pitchFamily="49" charset="-122"/>
              </a:rPr>
              <a:t>、基于层次的聚类</a:t>
            </a:r>
            <a:r>
              <a:rPr lang="zh-CN" altLang="en-US" dirty="0">
                <a:effectLst>
                  <a:outerShdw blurRad="38100" dist="38100" dir="2700000">
                    <a:srgbClr val="000000"/>
                  </a:outerShdw>
                </a:effectLst>
              </a:rPr>
              <a:t> </a:t>
            </a:r>
            <a:endParaRPr lang="zh-CN" altLang="en-US" dirty="0">
              <a:effectLst>
                <a:outerShdw blurRad="38100" dist="38100" dir="2700000">
                  <a:srgbClr val="000000"/>
                </a:outerShdw>
              </a:effectLst>
            </a:endParaRPr>
          </a:p>
        </p:txBody>
      </p:sp>
    </p:spTree>
  </p:cSld>
  <p:clrMapOvr>
    <a:masterClrMapping/>
  </p:clrMapOvr>
  <p:transition advClick="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750" y="1052831"/>
            <a:ext cx="7886700" cy="4474845"/>
          </a:xfrm>
        </p:spPr>
        <p:txBody>
          <a:bodyPr>
            <a:noAutofit/>
          </a:bodyPr>
          <a:lstStyle/>
          <a:p>
            <a:pPr marL="0" indent="0">
              <a:lnSpc>
                <a:spcPct val="90000"/>
              </a:lnSpc>
              <a:buNone/>
            </a:pPr>
            <a:r>
              <a:rPr lang="zh-CN" altLang="en-US" sz="2000" dirty="0"/>
              <a:t> 凝聚法指的是初始时将每个样本点当做一个类簇，所以原始类簇的大小等于样本点的个数，然后依据某种准则合并这些初始的类簇，直到达到某种条件或者达到设定的分类数目。用算法描述：</a:t>
            </a:r>
            <a:endParaRPr lang="zh-CN" altLang="en-US" sz="2000" dirty="0"/>
          </a:p>
          <a:p>
            <a:pPr marL="0" indent="0">
              <a:lnSpc>
                <a:spcPct val="90000"/>
              </a:lnSpc>
              <a:buNone/>
            </a:pPr>
            <a:endParaRPr lang="zh-CN" altLang="en-US" sz="2000" dirty="0"/>
          </a:p>
          <a:p>
            <a:pPr marL="0" indent="0">
              <a:lnSpc>
                <a:spcPct val="90000"/>
              </a:lnSpc>
              <a:buNone/>
            </a:pPr>
            <a:r>
              <a:rPr lang="zh-CN" altLang="en-US" sz="2000" dirty="0"/>
              <a:t>       输入：样本集合D，聚类数目或者某个条件（一般是样本距离的阈值，这样就可不设置聚类数目）</a:t>
            </a:r>
            <a:endParaRPr lang="zh-CN" altLang="en-US" sz="2000" dirty="0"/>
          </a:p>
          <a:p>
            <a:pPr marL="0" indent="0">
              <a:lnSpc>
                <a:spcPct val="90000"/>
              </a:lnSpc>
              <a:buNone/>
            </a:pPr>
            <a:r>
              <a:rPr lang="zh-CN" altLang="en-US" sz="2000" dirty="0"/>
              <a:t>       输出：聚类结果</a:t>
            </a:r>
            <a:endParaRPr lang="zh-CN" altLang="en-US" sz="2000" dirty="0"/>
          </a:p>
          <a:p>
            <a:pPr marL="0" indent="0">
              <a:lnSpc>
                <a:spcPct val="90000"/>
              </a:lnSpc>
              <a:buNone/>
            </a:pPr>
            <a:endParaRPr lang="zh-CN" altLang="en-US" sz="2000" dirty="0"/>
          </a:p>
          <a:p>
            <a:pPr marL="0" indent="0">
              <a:lnSpc>
                <a:spcPct val="90000"/>
              </a:lnSpc>
              <a:buNone/>
            </a:pPr>
            <a:r>
              <a:rPr lang="zh-CN" altLang="en-US" sz="2000" dirty="0"/>
              <a:t>      </a:t>
            </a:r>
            <a:r>
              <a:rPr lang="en-US" altLang="zh-CN" sz="2000" dirty="0"/>
              <a:t>     </a:t>
            </a:r>
            <a:r>
              <a:rPr lang="zh-CN" altLang="en-US" sz="2000" dirty="0"/>
              <a:t>1.将样本集中的所有的样本点都当做一个独立的类簇；</a:t>
            </a:r>
            <a:endParaRPr lang="zh-CN" altLang="en-US" sz="2000" dirty="0"/>
          </a:p>
          <a:p>
            <a:pPr marL="0" indent="0">
              <a:lnSpc>
                <a:spcPct val="90000"/>
              </a:lnSpc>
              <a:buNone/>
            </a:pPr>
            <a:r>
              <a:rPr lang="zh-CN" altLang="en-US" sz="2000" dirty="0"/>
              <a:t>       repeat：</a:t>
            </a:r>
            <a:endParaRPr lang="zh-CN" altLang="en-US" sz="2000" dirty="0"/>
          </a:p>
          <a:p>
            <a:pPr marL="0" indent="0">
              <a:lnSpc>
                <a:spcPct val="90000"/>
              </a:lnSpc>
              <a:buNone/>
            </a:pPr>
            <a:r>
              <a:rPr lang="zh-CN" altLang="en-US" sz="2000" dirty="0"/>
              <a:t>            2.计算两两类簇之间的距离，</a:t>
            </a:r>
            <a:r>
              <a:rPr lang="zh-CN" altLang="en-US" sz="2000" dirty="0">
                <a:solidFill>
                  <a:srgbClr val="FF0000"/>
                </a:solidFill>
              </a:rPr>
              <a:t>找到距离最小的两个类簇c1和c2</a:t>
            </a:r>
            <a:r>
              <a:rPr lang="zh-CN" altLang="en-US" sz="2000" dirty="0"/>
              <a:t>；</a:t>
            </a:r>
            <a:endParaRPr lang="zh-CN" altLang="en-US" sz="2000" dirty="0"/>
          </a:p>
          <a:p>
            <a:pPr marL="0" indent="0">
              <a:lnSpc>
                <a:spcPct val="90000"/>
              </a:lnSpc>
              <a:buNone/>
            </a:pPr>
            <a:r>
              <a:rPr lang="zh-CN" altLang="en-US" sz="2000" dirty="0"/>
              <a:t>            3.合并类簇c1和c2为一个类簇；</a:t>
            </a:r>
            <a:endParaRPr lang="zh-CN" altLang="en-US" sz="2000" dirty="0"/>
          </a:p>
          <a:p>
            <a:pPr marL="0" indent="0">
              <a:lnSpc>
                <a:spcPct val="90000"/>
              </a:lnSpc>
              <a:buNone/>
            </a:pPr>
            <a:r>
              <a:rPr lang="zh-CN" altLang="en-US" sz="2000" dirty="0"/>
              <a:t>       util： 达到聚类的数目或者达到设定的条件</a:t>
            </a:r>
            <a:endParaRPr lang="zh-CN" altLang="en-US" sz="2000" dirty="0"/>
          </a:p>
          <a:p>
            <a:pPr marL="0" indent="0">
              <a:lnSpc>
                <a:spcPct val="90000"/>
              </a:lnSpc>
              <a:buNone/>
            </a:pPr>
            <a:endParaRPr lang="zh-CN" altLang="en-US" sz="2000" dirty="0"/>
          </a:p>
        </p:txBody>
      </p:sp>
      <p:sp>
        <p:nvSpPr>
          <p:cNvPr id="4" name="文本框 3"/>
          <p:cNvSpPr txBox="1"/>
          <p:nvPr/>
        </p:nvSpPr>
        <p:spPr>
          <a:xfrm>
            <a:off x="323528" y="260648"/>
            <a:ext cx="4572000" cy="523220"/>
          </a:xfrm>
          <a:prstGeom prst="rect">
            <a:avLst/>
          </a:prstGeom>
          <a:noFill/>
        </p:spPr>
        <p:txBody>
          <a:bodyPr wrap="square">
            <a:spAutoFit/>
          </a:bodyPr>
          <a:lstStyle/>
          <a:p>
            <a:r>
              <a:rPr lang="zh-CN" altLang="en-US" dirty="0">
                <a:effectLst>
                  <a:outerShdw blurRad="38100" dist="38100" dir="2700000">
                    <a:srgbClr val="000000"/>
                  </a:outerShdw>
                </a:effectLst>
                <a:latin typeface="楷体_GB2312" pitchFamily="49" charset="-122"/>
              </a:rPr>
              <a:t>凝聚法</a:t>
            </a:r>
            <a:endParaRPr lang="zh-CN" altLang="en-US" dirty="0"/>
          </a:p>
        </p:txBody>
      </p:sp>
    </p:spTree>
  </p:cSld>
  <p:clrMapOvr>
    <a:masterClrMapping/>
  </p:clrMapOvr>
  <p:transition advClick="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3"/>
          <p:cNvSpPr>
            <a:spLocks noGrp="1" noRot="1"/>
          </p:cNvSpPr>
          <p:nvPr>
            <p:ph idx="1"/>
          </p:nvPr>
        </p:nvSpPr>
        <p:spPr>
          <a:xfrm>
            <a:off x="971550" y="1196975"/>
            <a:ext cx="7886700" cy="807085"/>
          </a:xfrm>
        </p:spPr>
        <p:txBody>
          <a:bodyPr vert="horz" wrap="square" lIns="91440" tIns="45720" rIns="91440" bIns="45720" anchor="t"/>
          <a:lstStyle/>
          <a:p>
            <a:pPr>
              <a:lnSpc>
                <a:spcPct val="80000"/>
              </a:lnSpc>
              <a:buNone/>
            </a:pPr>
            <a:r>
              <a:rPr lang="zh-CN" altLang="en-US" sz="1800" dirty="0"/>
              <a:t>例</a:t>
            </a:r>
            <a:r>
              <a:rPr lang="en-US" altLang="zh-CN" sz="1800" dirty="0"/>
              <a:t>:</a:t>
            </a:r>
            <a:r>
              <a:rPr lang="zh-CN" altLang="en-US" sz="1800" dirty="0"/>
              <a:t>假设给定如下要进行聚类的样本集</a:t>
            </a:r>
            <a:r>
              <a:rPr lang="en-US" altLang="zh-CN" sz="1800" dirty="0"/>
              <a:t>:</a:t>
            </a:r>
            <a:endParaRPr lang="zh-CN" altLang="en-US" sz="1800" dirty="0"/>
          </a:p>
          <a:p>
            <a:pPr>
              <a:lnSpc>
                <a:spcPct val="80000"/>
              </a:lnSpc>
              <a:buNone/>
            </a:pPr>
            <a:r>
              <a:rPr lang="en-US" altLang="zh-CN" sz="1800" dirty="0"/>
              <a:t>{2</a:t>
            </a:r>
            <a:r>
              <a:rPr lang="zh-CN" altLang="en-US" sz="1800" dirty="0"/>
              <a:t>，</a:t>
            </a:r>
            <a:r>
              <a:rPr lang="en-US" altLang="zh-CN" sz="1800" dirty="0"/>
              <a:t>3</a:t>
            </a:r>
            <a:r>
              <a:rPr lang="zh-CN" altLang="en-US" sz="1800" dirty="0"/>
              <a:t>，</a:t>
            </a:r>
            <a:r>
              <a:rPr lang="en-US" altLang="zh-CN" sz="1800" dirty="0"/>
              <a:t>4</a:t>
            </a:r>
            <a:r>
              <a:rPr lang="zh-CN" altLang="en-US" sz="1800" dirty="0"/>
              <a:t>，</a:t>
            </a:r>
            <a:r>
              <a:rPr lang="en-US" altLang="zh-CN" sz="1800" dirty="0"/>
              <a:t>10</a:t>
            </a:r>
            <a:r>
              <a:rPr lang="zh-CN" altLang="en-US" sz="1800" dirty="0"/>
              <a:t>，</a:t>
            </a:r>
            <a:r>
              <a:rPr lang="en-US" altLang="zh-CN" sz="1800" dirty="0"/>
              <a:t>12</a:t>
            </a:r>
            <a:r>
              <a:rPr lang="zh-CN" altLang="en-US" sz="1800" dirty="0"/>
              <a:t>，</a:t>
            </a:r>
            <a:r>
              <a:rPr lang="en-US" altLang="zh-CN" sz="1800" dirty="0"/>
              <a:t>20</a:t>
            </a:r>
            <a:r>
              <a:rPr lang="zh-CN" altLang="en-US" sz="1800" dirty="0"/>
              <a:t>，</a:t>
            </a:r>
            <a:r>
              <a:rPr lang="en-US" altLang="zh-CN" sz="1800" dirty="0"/>
              <a:t>11</a:t>
            </a:r>
            <a:r>
              <a:rPr lang="zh-CN" altLang="en-US" sz="1800" dirty="0"/>
              <a:t>，</a:t>
            </a:r>
            <a:r>
              <a:rPr lang="en-US" altLang="zh-CN" sz="1800" dirty="0"/>
              <a:t>25}        d&gt;5                  </a:t>
            </a:r>
            <a:endParaRPr lang="zh-CN" altLang="en-US" sz="1800" dirty="0"/>
          </a:p>
          <a:p>
            <a:pPr>
              <a:lnSpc>
                <a:spcPct val="80000"/>
              </a:lnSpc>
              <a:buNone/>
            </a:pPr>
            <a:endParaRPr lang="en-US" altLang="zh-CN" sz="1800" dirty="0"/>
          </a:p>
          <a:p>
            <a:pPr>
              <a:lnSpc>
                <a:spcPct val="80000"/>
              </a:lnSpc>
              <a:buNone/>
            </a:pPr>
            <a:endParaRPr lang="en-US" altLang="zh-CN" sz="1800" dirty="0"/>
          </a:p>
          <a:p>
            <a:pPr>
              <a:lnSpc>
                <a:spcPct val="80000"/>
              </a:lnSpc>
              <a:buNone/>
            </a:pPr>
            <a:endParaRPr lang="en-US" altLang="zh-CN" sz="1800" dirty="0"/>
          </a:p>
          <a:p>
            <a:pPr>
              <a:lnSpc>
                <a:spcPct val="80000"/>
              </a:lnSpc>
              <a:buNone/>
            </a:pPr>
            <a:endParaRPr lang="en-US" altLang="zh-CN" sz="1800" dirty="0"/>
          </a:p>
          <a:p>
            <a:pPr>
              <a:lnSpc>
                <a:spcPct val="80000"/>
              </a:lnSpc>
              <a:buNone/>
            </a:pPr>
            <a:endParaRPr lang="zh-CN" altLang="en-US" sz="1800" dirty="0"/>
          </a:p>
        </p:txBody>
      </p:sp>
      <p:graphicFrame>
        <p:nvGraphicFramePr>
          <p:cNvPr id="102407" name="表格 102406"/>
          <p:cNvGraphicFramePr/>
          <p:nvPr>
            <p:custDataLst>
              <p:tags r:id="rId1"/>
            </p:custDataLst>
          </p:nvPr>
        </p:nvGraphicFramePr>
        <p:xfrm>
          <a:off x="683569" y="2060848"/>
          <a:ext cx="7992886" cy="3549232"/>
        </p:xfrm>
        <a:graphic>
          <a:graphicData uri="http://schemas.openxmlformats.org/drawingml/2006/table">
            <a:tbl>
              <a:tblPr/>
              <a:tblGrid>
                <a:gridCol w="945047"/>
                <a:gridCol w="5895712"/>
                <a:gridCol w="1152127"/>
              </a:tblGrid>
              <a:tr h="436867">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algn="ctr" eaLnBrk="1" hangingPunct="1">
                        <a:spcBef>
                          <a:spcPct val="0"/>
                        </a:spcBef>
                        <a:buClrTx/>
                        <a:buFontTx/>
                        <a:buNone/>
                      </a:pPr>
                      <a:r>
                        <a:rPr lang="zh-CN" altLang="en-US" sz="1800" b="1">
                          <a:solidFill>
                            <a:srgbClr val="000000"/>
                          </a:solidFill>
                          <a:latin typeface="Arial" panose="020B0604020202090204" pitchFamily="34" charset="0"/>
                        </a:rPr>
                        <a:t>步骤</a:t>
                      </a:r>
                      <a:endParaRPr lang="zh-CN" altLang="en-US" sz="1800" b="1">
                        <a:solidFill>
                          <a:srgbClr val="000000"/>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r>
                        <a:rPr lang="zh-CN" altLang="en-US" sz="1800" b="1">
                          <a:solidFill>
                            <a:srgbClr val="000000"/>
                          </a:solidFill>
                          <a:latin typeface="Arial" panose="020B0604020202090204" pitchFamily="34" charset="0"/>
                        </a:rPr>
                        <a:t>类别</a:t>
                      </a:r>
                      <a:endParaRPr lang="zh-CN" altLang="en-US" sz="1800" b="1">
                        <a:solidFill>
                          <a:srgbClr val="000000"/>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endParaRPr lang="zh-CN" altLang="en-US" sz="1800" b="1">
                        <a:solidFill>
                          <a:srgbClr val="000000"/>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r>
              <a:tr h="435001">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algn="ctr" eaLnBrk="1" hangingPunct="1">
                        <a:spcBef>
                          <a:spcPct val="0"/>
                        </a:spcBef>
                        <a:buClrTx/>
                        <a:buFontTx/>
                        <a:buNone/>
                      </a:pPr>
                      <a:r>
                        <a:rPr lang="en-US" altLang="zh-CN" sz="1800">
                          <a:solidFill>
                            <a:srgbClr val="59582D"/>
                          </a:solidFill>
                          <a:latin typeface="Arial" panose="020B0604020202090204" pitchFamily="34" charset="0"/>
                        </a:rPr>
                        <a:t>1</a:t>
                      </a:r>
                      <a:endParaRPr lang="zh-CN" altLang="en-US" sz="180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2</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3</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4</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10</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11</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12</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20</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25</a:t>
                      </a:r>
                      <a:r>
                        <a:rPr lang="zh-CN" altLang="en-US" sz="1800" dirty="0">
                          <a:solidFill>
                            <a:srgbClr val="59582D"/>
                          </a:solidFill>
                          <a:latin typeface="Arial" panose="020B0604020202090204" pitchFamily="34" charset="0"/>
                        </a:rPr>
                        <a:t>｝</a:t>
                      </a:r>
                      <a:endParaRPr lang="zh-CN" altLang="en-US" sz="1800" dirty="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endParaRPr lang="zh-CN" altLang="en-US" sz="180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r>
              <a:tr h="435001">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algn="ctr" eaLnBrk="1" hangingPunct="1">
                        <a:spcBef>
                          <a:spcPct val="0"/>
                        </a:spcBef>
                        <a:buClrTx/>
                        <a:buFontTx/>
                        <a:buNone/>
                      </a:pPr>
                      <a:r>
                        <a:rPr lang="en-US" altLang="zh-CN" sz="1800" dirty="0">
                          <a:solidFill>
                            <a:srgbClr val="59582D"/>
                          </a:solidFill>
                          <a:latin typeface="Arial" panose="020B0604020202090204" pitchFamily="34" charset="0"/>
                        </a:rPr>
                        <a:t>2</a:t>
                      </a:r>
                      <a:endParaRPr lang="en-US" altLang="zh-CN" sz="1800" dirty="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2, 3</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4</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10</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11</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12</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20</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25</a:t>
                      </a:r>
                      <a:r>
                        <a:rPr lang="zh-CN" altLang="en-US" sz="1800" dirty="0">
                          <a:solidFill>
                            <a:srgbClr val="59582D"/>
                          </a:solidFill>
                          <a:latin typeface="Arial" panose="020B0604020202090204" pitchFamily="34" charset="0"/>
                        </a:rPr>
                        <a:t>｝</a:t>
                      </a:r>
                      <a:endParaRPr lang="zh-CN" altLang="en-US" sz="1800" dirty="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r>
                        <a:rPr lang="en-US" altLang="zh-CN" sz="1800" dirty="0">
                          <a:solidFill>
                            <a:srgbClr val="59582D"/>
                          </a:solidFill>
                          <a:latin typeface="Arial" panose="020B0604020202090204" pitchFamily="34" charset="0"/>
                        </a:rPr>
                        <a:t>d=1</a:t>
                      </a:r>
                      <a:endParaRPr lang="zh-CN" altLang="en-US" sz="1800" dirty="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r>
              <a:tr h="436867">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algn="ctr" eaLnBrk="1" hangingPunct="1">
                        <a:spcBef>
                          <a:spcPct val="0"/>
                        </a:spcBef>
                        <a:buClrTx/>
                        <a:buFontTx/>
                        <a:buNone/>
                      </a:pPr>
                      <a:r>
                        <a:rPr lang="en-US" altLang="zh-CN" sz="1800" dirty="0">
                          <a:solidFill>
                            <a:srgbClr val="59582D"/>
                          </a:solidFill>
                          <a:latin typeface="Arial" panose="020B0604020202090204" pitchFamily="34" charset="0"/>
                        </a:rPr>
                        <a:t>3</a:t>
                      </a:r>
                      <a:endParaRPr lang="en-US" altLang="zh-CN" sz="1800" dirty="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2</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3</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4} </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10</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11</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12</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20</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25</a:t>
                      </a:r>
                      <a:r>
                        <a:rPr lang="zh-CN" altLang="en-US" sz="1800" dirty="0">
                          <a:solidFill>
                            <a:srgbClr val="59582D"/>
                          </a:solidFill>
                          <a:latin typeface="Arial" panose="020B0604020202090204" pitchFamily="34" charset="0"/>
                        </a:rPr>
                        <a:t>｝</a:t>
                      </a:r>
                      <a:endParaRPr lang="zh-CN" altLang="en-US" sz="1800" dirty="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1800" dirty="0">
                          <a:solidFill>
                            <a:srgbClr val="59582D"/>
                          </a:solidFill>
                          <a:latin typeface="Arial" panose="020B0604020202090204" pitchFamily="34" charset="0"/>
                        </a:rPr>
                        <a:t>d=1</a:t>
                      </a:r>
                      <a:endParaRPr lang="zh-CN" altLang="en-US" sz="1800" dirty="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r h="43500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algn="ctr" eaLnBrk="1" hangingPunct="1">
                        <a:spcBef>
                          <a:spcPct val="0"/>
                        </a:spcBef>
                        <a:buClrTx/>
                        <a:buFontTx/>
                        <a:buNone/>
                      </a:pPr>
                      <a:r>
                        <a:rPr lang="en-US" altLang="zh-CN" sz="1800" dirty="0">
                          <a:solidFill>
                            <a:srgbClr val="59582D"/>
                          </a:solidFill>
                          <a:latin typeface="Arial" panose="020B0604020202090204" pitchFamily="34" charset="0"/>
                        </a:rPr>
                        <a:t>4</a:t>
                      </a:r>
                      <a:endParaRPr lang="en-US" altLang="zh-CN" sz="1800" dirty="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2</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3</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4} </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10</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11</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12</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20</a:t>
                      </a:r>
                      <a:r>
                        <a:rPr lang="zh-CN" altLang="en-US" sz="1800" dirty="0">
                          <a:solidFill>
                            <a:srgbClr val="59582D"/>
                          </a:solidFill>
                          <a:latin typeface="Arial" panose="020B0604020202090204" pitchFamily="34" charset="0"/>
                        </a:rPr>
                        <a:t>｝｛</a:t>
                      </a:r>
                      <a:r>
                        <a:rPr lang="en-US" altLang="zh-CN" sz="1800" dirty="0">
                          <a:solidFill>
                            <a:srgbClr val="59582D"/>
                          </a:solidFill>
                          <a:latin typeface="Arial" panose="020B0604020202090204" pitchFamily="34" charset="0"/>
                        </a:rPr>
                        <a:t>25</a:t>
                      </a:r>
                      <a:r>
                        <a:rPr lang="zh-CN" altLang="en-US" sz="1800" dirty="0">
                          <a:solidFill>
                            <a:srgbClr val="59582D"/>
                          </a:solidFill>
                          <a:latin typeface="Arial" panose="020B0604020202090204" pitchFamily="34" charset="0"/>
                        </a:rPr>
                        <a:t>｝</a:t>
                      </a:r>
                      <a:endParaRPr lang="zh-CN" altLang="en-US" sz="1800" dirty="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1800" dirty="0">
                          <a:solidFill>
                            <a:srgbClr val="59582D"/>
                          </a:solidFill>
                          <a:latin typeface="Arial" panose="020B0604020202090204" pitchFamily="34" charset="0"/>
                        </a:rPr>
                        <a:t>d=1</a:t>
                      </a:r>
                      <a:endParaRPr lang="zh-CN" altLang="en-US" sz="1800" dirty="0">
                        <a:solidFill>
                          <a:srgbClr val="59582D"/>
                        </a:solidFill>
                        <a:latin typeface="Arial" panose="020B0604020202090204" pitchFamily="34" charset="0"/>
                      </a:endParaRPr>
                    </a:p>
                  </a:txBody>
                  <a:tcPr marL="91431" marR="91431" marT="45716" marB="45716">
                    <a:lnL w="12700" cap="flat" cmpd="sng" algn="ctr">
                      <a:solidFill>
                        <a:schemeClr val="bg1"/>
                      </a:solidFill>
                      <a:prstDash val="solid"/>
                      <a:roun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r>
              <a:tr h="48556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algn="ctr" eaLnBrk="1" hangingPunct="1">
                        <a:spcBef>
                          <a:spcPct val="0"/>
                        </a:spcBef>
                        <a:buClrTx/>
                        <a:buFontTx/>
                        <a:buNone/>
                      </a:pPr>
                      <a:r>
                        <a:rPr lang="en-US" altLang="zh-CN" sz="1800" dirty="0">
                          <a:solidFill>
                            <a:srgbClr val="59582D"/>
                          </a:solidFill>
                          <a:latin typeface="Arial" panose="020B0604020202090204" pitchFamily="34" charset="0"/>
                        </a:rPr>
                        <a:t>5</a:t>
                      </a:r>
                      <a:endParaRPr lang="en-US" altLang="zh-CN" sz="1800" dirty="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r>
                        <a:rPr lang="zh-CN" altLang="en-US" sz="1800" dirty="0">
                          <a:solidFill>
                            <a:srgbClr val="59582D"/>
                          </a:solidFill>
                          <a:sym typeface="+mn-ea"/>
                        </a:rPr>
                        <a:t>｛</a:t>
                      </a:r>
                      <a:r>
                        <a:rPr lang="en-US" altLang="zh-CN" sz="1800" dirty="0">
                          <a:solidFill>
                            <a:srgbClr val="59582D"/>
                          </a:solidFill>
                          <a:sym typeface="+mn-ea"/>
                        </a:rPr>
                        <a:t>2</a:t>
                      </a:r>
                      <a:r>
                        <a:rPr lang="zh-CN" altLang="en-US" sz="1800" dirty="0">
                          <a:solidFill>
                            <a:srgbClr val="59582D"/>
                          </a:solidFill>
                          <a:sym typeface="+mn-ea"/>
                        </a:rPr>
                        <a:t>，</a:t>
                      </a:r>
                      <a:r>
                        <a:rPr lang="en-US" altLang="zh-CN" sz="1800" dirty="0">
                          <a:solidFill>
                            <a:srgbClr val="59582D"/>
                          </a:solidFill>
                          <a:sym typeface="+mn-ea"/>
                        </a:rPr>
                        <a:t>3</a:t>
                      </a:r>
                      <a:r>
                        <a:rPr lang="zh-CN" altLang="en-US" sz="1800" dirty="0">
                          <a:solidFill>
                            <a:srgbClr val="59582D"/>
                          </a:solidFill>
                          <a:sym typeface="+mn-ea"/>
                        </a:rPr>
                        <a:t>，</a:t>
                      </a:r>
                      <a:r>
                        <a:rPr lang="en-US" altLang="zh-CN" sz="1800" dirty="0">
                          <a:solidFill>
                            <a:srgbClr val="59582D"/>
                          </a:solidFill>
                          <a:sym typeface="+mn-ea"/>
                        </a:rPr>
                        <a:t>4</a:t>
                      </a:r>
                      <a:r>
                        <a:rPr lang="zh-CN" altLang="en-US" sz="1800" dirty="0">
                          <a:solidFill>
                            <a:srgbClr val="59582D"/>
                          </a:solidFill>
                          <a:sym typeface="+mn-ea"/>
                        </a:rPr>
                        <a:t>｝｛</a:t>
                      </a:r>
                      <a:r>
                        <a:rPr lang="en-US" altLang="zh-CN" sz="1800" dirty="0">
                          <a:solidFill>
                            <a:srgbClr val="59582D"/>
                          </a:solidFill>
                          <a:sym typeface="+mn-ea"/>
                        </a:rPr>
                        <a:t>10</a:t>
                      </a:r>
                      <a:r>
                        <a:rPr lang="zh-CN" altLang="en-US" sz="1800" dirty="0">
                          <a:solidFill>
                            <a:srgbClr val="59582D"/>
                          </a:solidFill>
                          <a:sym typeface="+mn-ea"/>
                        </a:rPr>
                        <a:t>，</a:t>
                      </a:r>
                      <a:r>
                        <a:rPr lang="en-US" altLang="zh-CN" sz="1800" dirty="0">
                          <a:solidFill>
                            <a:srgbClr val="59582D"/>
                          </a:solidFill>
                          <a:sym typeface="+mn-ea"/>
                        </a:rPr>
                        <a:t>11</a:t>
                      </a:r>
                      <a:r>
                        <a:rPr lang="zh-CN" altLang="en-US" sz="1800" dirty="0">
                          <a:solidFill>
                            <a:srgbClr val="59582D"/>
                          </a:solidFill>
                          <a:sym typeface="+mn-ea"/>
                        </a:rPr>
                        <a:t>，</a:t>
                      </a:r>
                      <a:r>
                        <a:rPr lang="en-US" altLang="zh-CN" sz="1800" dirty="0">
                          <a:solidFill>
                            <a:srgbClr val="59582D"/>
                          </a:solidFill>
                          <a:sym typeface="+mn-ea"/>
                        </a:rPr>
                        <a:t>12</a:t>
                      </a:r>
                      <a:r>
                        <a:rPr lang="zh-CN" altLang="en-US" sz="1800" dirty="0">
                          <a:solidFill>
                            <a:srgbClr val="59582D"/>
                          </a:solidFill>
                          <a:sym typeface="+mn-ea"/>
                        </a:rPr>
                        <a:t>｝｛</a:t>
                      </a:r>
                      <a:r>
                        <a:rPr lang="en-US" altLang="zh-CN" sz="1800" dirty="0">
                          <a:solidFill>
                            <a:srgbClr val="59582D"/>
                          </a:solidFill>
                          <a:sym typeface="+mn-ea"/>
                        </a:rPr>
                        <a:t>20</a:t>
                      </a:r>
                      <a:r>
                        <a:rPr lang="zh-CN" altLang="en-US" sz="1800" dirty="0">
                          <a:solidFill>
                            <a:srgbClr val="59582D"/>
                          </a:solidFill>
                          <a:latin typeface="Arial" panose="020B0604020202090204" pitchFamily="34" charset="0"/>
                        </a:rPr>
                        <a:t>｝｛</a:t>
                      </a:r>
                      <a:r>
                        <a:rPr lang="en-US" altLang="zh-CN" sz="1800" dirty="0">
                          <a:solidFill>
                            <a:srgbClr val="59582D"/>
                          </a:solidFill>
                          <a:sym typeface="+mn-ea"/>
                        </a:rPr>
                        <a:t>25</a:t>
                      </a:r>
                      <a:r>
                        <a:rPr lang="zh-CN" altLang="en-US" sz="1800" dirty="0">
                          <a:solidFill>
                            <a:srgbClr val="59582D"/>
                          </a:solidFill>
                          <a:sym typeface="+mn-ea"/>
                        </a:rPr>
                        <a:t>｝</a:t>
                      </a:r>
                      <a:endParaRPr lang="zh-CN" altLang="en-US" sz="1800" dirty="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r>
                        <a:rPr lang="en-US" altLang="zh-CN" sz="1800" dirty="0">
                          <a:solidFill>
                            <a:srgbClr val="59582D"/>
                          </a:solidFill>
                          <a:latin typeface="Arial" panose="020B0604020202090204" pitchFamily="34" charset="0"/>
                        </a:rPr>
                        <a:t>d=5</a:t>
                      </a:r>
                      <a:endParaRPr lang="zh-CN" altLang="en-US" sz="1800" dirty="0">
                        <a:solidFill>
                          <a:srgbClr val="59582D"/>
                        </a:solidFill>
                        <a:latin typeface="Arial" panose="020B0604020202090204" pitchFamily="34" charset="0"/>
                      </a:endParaRPr>
                    </a:p>
                  </a:txBody>
                  <a:tcPr marL="91431" marR="91431" marT="45716" marB="45716">
                    <a:lnL w="12700" cap="flat" cmpd="sng" algn="ctr">
                      <a:solidFill>
                        <a:schemeClr val="bg1"/>
                      </a:solidFill>
                      <a:prstDash val="solid"/>
                      <a:roun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r h="448069">
                <a:tc>
                  <a:txBody>
                    <a:bodyPr/>
                    <a:lstStyle/>
                    <a:p>
                      <a:pPr lvl="0" algn="ctr" eaLnBrk="1" hangingPunct="1">
                        <a:spcBef>
                          <a:spcPct val="0"/>
                        </a:spcBef>
                        <a:buClrTx/>
                        <a:buFontTx/>
                        <a:buNone/>
                      </a:pPr>
                      <a:r>
                        <a:rPr lang="en-US" altLang="zh-CN" sz="1800" dirty="0">
                          <a:solidFill>
                            <a:srgbClr val="59582D"/>
                          </a:solidFill>
                          <a:latin typeface="Arial" panose="020B0604020202090204" pitchFamily="34" charset="0"/>
                        </a:rPr>
                        <a:t>6</a:t>
                      </a:r>
                      <a:endParaRPr lang="en-US" altLang="zh-CN" sz="1800" dirty="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marL="0" marR="0" lvl="0" indent="0" algn="l" defTabSz="685800" rtl="0" eaLnBrk="1" fontAlgn="auto" latinLnBrk="0" hangingPunct="1">
                        <a:lnSpc>
                          <a:spcPct val="100000"/>
                        </a:lnSpc>
                        <a:spcBef>
                          <a:spcPct val="0"/>
                        </a:spcBef>
                        <a:spcAft>
                          <a:spcPts val="0"/>
                        </a:spcAft>
                        <a:buClrTx/>
                        <a:buSzTx/>
                        <a:buFontTx/>
                        <a:buNone/>
                        <a:defRPr/>
                      </a:pPr>
                      <a:r>
                        <a:rPr lang="zh-CN" altLang="en-US" sz="1800" dirty="0">
                          <a:solidFill>
                            <a:srgbClr val="59582D"/>
                          </a:solidFill>
                          <a:sym typeface="+mn-ea"/>
                        </a:rPr>
                        <a:t>｛</a:t>
                      </a:r>
                      <a:r>
                        <a:rPr lang="en-US" altLang="zh-CN" sz="1800" dirty="0">
                          <a:solidFill>
                            <a:srgbClr val="59582D"/>
                          </a:solidFill>
                          <a:sym typeface="+mn-ea"/>
                        </a:rPr>
                        <a:t>2</a:t>
                      </a:r>
                      <a:r>
                        <a:rPr lang="zh-CN" altLang="en-US" sz="1800" dirty="0">
                          <a:solidFill>
                            <a:srgbClr val="59582D"/>
                          </a:solidFill>
                          <a:sym typeface="+mn-ea"/>
                        </a:rPr>
                        <a:t>，</a:t>
                      </a:r>
                      <a:r>
                        <a:rPr lang="en-US" altLang="zh-CN" sz="1800" dirty="0">
                          <a:solidFill>
                            <a:srgbClr val="59582D"/>
                          </a:solidFill>
                          <a:sym typeface="+mn-ea"/>
                        </a:rPr>
                        <a:t>3</a:t>
                      </a:r>
                      <a:r>
                        <a:rPr lang="zh-CN" altLang="en-US" sz="1800" dirty="0">
                          <a:solidFill>
                            <a:srgbClr val="59582D"/>
                          </a:solidFill>
                          <a:sym typeface="+mn-ea"/>
                        </a:rPr>
                        <a:t>，</a:t>
                      </a:r>
                      <a:r>
                        <a:rPr lang="en-US" altLang="zh-CN" sz="1800" dirty="0">
                          <a:solidFill>
                            <a:srgbClr val="59582D"/>
                          </a:solidFill>
                          <a:sym typeface="+mn-ea"/>
                        </a:rPr>
                        <a:t>4</a:t>
                      </a:r>
                      <a:r>
                        <a:rPr lang="zh-CN" altLang="en-US" sz="1800" dirty="0">
                          <a:solidFill>
                            <a:srgbClr val="59582D"/>
                          </a:solidFill>
                          <a:sym typeface="+mn-ea"/>
                        </a:rPr>
                        <a:t>｝｛</a:t>
                      </a:r>
                      <a:r>
                        <a:rPr lang="en-US" altLang="zh-CN" sz="1800" dirty="0">
                          <a:solidFill>
                            <a:srgbClr val="59582D"/>
                          </a:solidFill>
                          <a:sym typeface="+mn-ea"/>
                        </a:rPr>
                        <a:t>10</a:t>
                      </a:r>
                      <a:r>
                        <a:rPr lang="zh-CN" altLang="en-US" sz="1800" dirty="0">
                          <a:solidFill>
                            <a:srgbClr val="59582D"/>
                          </a:solidFill>
                          <a:sym typeface="+mn-ea"/>
                        </a:rPr>
                        <a:t>，</a:t>
                      </a:r>
                      <a:r>
                        <a:rPr lang="en-US" altLang="zh-CN" sz="1800" dirty="0">
                          <a:solidFill>
                            <a:srgbClr val="59582D"/>
                          </a:solidFill>
                          <a:sym typeface="+mn-ea"/>
                        </a:rPr>
                        <a:t>11</a:t>
                      </a:r>
                      <a:r>
                        <a:rPr lang="zh-CN" altLang="en-US" sz="1800" dirty="0">
                          <a:solidFill>
                            <a:srgbClr val="59582D"/>
                          </a:solidFill>
                          <a:sym typeface="+mn-ea"/>
                        </a:rPr>
                        <a:t>，</a:t>
                      </a:r>
                      <a:r>
                        <a:rPr lang="en-US" altLang="zh-CN" sz="1800" dirty="0">
                          <a:solidFill>
                            <a:srgbClr val="59582D"/>
                          </a:solidFill>
                          <a:sym typeface="+mn-ea"/>
                        </a:rPr>
                        <a:t>12</a:t>
                      </a:r>
                      <a:r>
                        <a:rPr lang="zh-CN" altLang="en-US" sz="1800" dirty="0">
                          <a:solidFill>
                            <a:srgbClr val="59582D"/>
                          </a:solidFill>
                          <a:sym typeface="+mn-ea"/>
                        </a:rPr>
                        <a:t>｝｛</a:t>
                      </a:r>
                      <a:r>
                        <a:rPr lang="en-US" altLang="zh-CN" sz="1800" dirty="0">
                          <a:solidFill>
                            <a:srgbClr val="59582D"/>
                          </a:solidFill>
                          <a:sym typeface="+mn-ea"/>
                        </a:rPr>
                        <a:t>20</a:t>
                      </a:r>
                      <a:r>
                        <a:rPr lang="zh-CN" altLang="en-US" sz="1800" dirty="0">
                          <a:solidFill>
                            <a:srgbClr val="59582D"/>
                          </a:solidFill>
                          <a:sym typeface="+mn-ea"/>
                        </a:rPr>
                        <a:t>，</a:t>
                      </a:r>
                      <a:r>
                        <a:rPr lang="en-US" altLang="zh-CN" sz="1800" dirty="0">
                          <a:solidFill>
                            <a:srgbClr val="59582D"/>
                          </a:solidFill>
                          <a:sym typeface="+mn-ea"/>
                        </a:rPr>
                        <a:t>25</a:t>
                      </a:r>
                      <a:r>
                        <a:rPr lang="zh-CN" altLang="en-US" sz="1800" dirty="0">
                          <a:solidFill>
                            <a:srgbClr val="59582D"/>
                          </a:solidFill>
                          <a:sym typeface="+mn-ea"/>
                        </a:rPr>
                        <a:t>｝</a:t>
                      </a:r>
                      <a:endParaRPr lang="zh-CN" altLang="en-US" sz="1800" dirty="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en-US" altLang="zh-CN" sz="1800" dirty="0">
                          <a:solidFill>
                            <a:srgbClr val="59582D"/>
                          </a:solidFill>
                          <a:latin typeface="Arial" panose="020B0604020202090204" pitchFamily="34" charset="0"/>
                        </a:rPr>
                        <a:t>d=6</a:t>
                      </a:r>
                      <a:endParaRPr lang="zh-CN" altLang="en-US" sz="1800" dirty="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r h="436867">
                <a:tc>
                  <a:txBody>
                    <a:bodyPr/>
                    <a:lstStyle/>
                    <a:p>
                      <a:pPr lvl="0" algn="ctr" eaLnBrk="1" hangingPunct="1">
                        <a:spcBef>
                          <a:spcPct val="0"/>
                        </a:spcBef>
                        <a:buClrTx/>
                        <a:buFontTx/>
                        <a:buNone/>
                      </a:pPr>
                      <a:r>
                        <a:rPr lang="en-US" altLang="zh-CN" sz="1800" dirty="0">
                          <a:solidFill>
                            <a:srgbClr val="59582D"/>
                          </a:solidFill>
                          <a:latin typeface="Arial" panose="020B0604020202090204" pitchFamily="34" charset="0"/>
                        </a:rPr>
                        <a:t>7</a:t>
                      </a:r>
                      <a:endParaRPr lang="en-US" altLang="zh-CN" sz="1800" dirty="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marL="0" marR="0" lvl="0" indent="0" algn="l" defTabSz="685800" rtl="0" eaLnBrk="1" fontAlgn="auto" latinLnBrk="0" hangingPunct="1">
                        <a:lnSpc>
                          <a:spcPct val="100000"/>
                        </a:lnSpc>
                        <a:spcBef>
                          <a:spcPct val="0"/>
                        </a:spcBef>
                        <a:spcAft>
                          <a:spcPts val="0"/>
                        </a:spcAft>
                        <a:buClrTx/>
                        <a:buSzTx/>
                        <a:buFontTx/>
                        <a:buNone/>
                        <a:defRPr/>
                      </a:pPr>
                      <a:r>
                        <a:rPr lang="zh-CN" altLang="en-US" sz="1800" dirty="0">
                          <a:solidFill>
                            <a:srgbClr val="59582D"/>
                          </a:solidFill>
                          <a:sym typeface="+mn-ea"/>
                        </a:rPr>
                        <a:t>｛</a:t>
                      </a:r>
                      <a:r>
                        <a:rPr lang="en-US" altLang="zh-CN" sz="1800" dirty="0">
                          <a:solidFill>
                            <a:srgbClr val="59582D"/>
                          </a:solidFill>
                          <a:sym typeface="+mn-ea"/>
                        </a:rPr>
                        <a:t>2</a:t>
                      </a:r>
                      <a:r>
                        <a:rPr lang="zh-CN" altLang="en-US" sz="1800" dirty="0">
                          <a:solidFill>
                            <a:srgbClr val="59582D"/>
                          </a:solidFill>
                          <a:sym typeface="+mn-ea"/>
                        </a:rPr>
                        <a:t>，</a:t>
                      </a:r>
                      <a:r>
                        <a:rPr lang="en-US" altLang="zh-CN" sz="1800" dirty="0">
                          <a:solidFill>
                            <a:srgbClr val="59582D"/>
                          </a:solidFill>
                          <a:sym typeface="+mn-ea"/>
                        </a:rPr>
                        <a:t>3</a:t>
                      </a:r>
                      <a:r>
                        <a:rPr lang="zh-CN" altLang="en-US" sz="1800" dirty="0">
                          <a:solidFill>
                            <a:srgbClr val="59582D"/>
                          </a:solidFill>
                          <a:sym typeface="+mn-ea"/>
                        </a:rPr>
                        <a:t>，</a:t>
                      </a:r>
                      <a:r>
                        <a:rPr lang="en-US" altLang="zh-CN" sz="1800" dirty="0">
                          <a:solidFill>
                            <a:srgbClr val="59582D"/>
                          </a:solidFill>
                          <a:sym typeface="+mn-ea"/>
                        </a:rPr>
                        <a:t>4</a:t>
                      </a:r>
                      <a:r>
                        <a:rPr lang="zh-CN" altLang="en-US" sz="1800" dirty="0">
                          <a:solidFill>
                            <a:srgbClr val="59582D"/>
                          </a:solidFill>
                          <a:sym typeface="+mn-ea"/>
                        </a:rPr>
                        <a:t>｝｛</a:t>
                      </a:r>
                      <a:r>
                        <a:rPr lang="en-US" altLang="zh-CN" sz="1800" dirty="0">
                          <a:solidFill>
                            <a:srgbClr val="59582D"/>
                          </a:solidFill>
                          <a:sym typeface="+mn-ea"/>
                        </a:rPr>
                        <a:t>10</a:t>
                      </a:r>
                      <a:r>
                        <a:rPr lang="zh-CN" altLang="en-US" sz="1800" dirty="0">
                          <a:solidFill>
                            <a:srgbClr val="59582D"/>
                          </a:solidFill>
                          <a:sym typeface="+mn-ea"/>
                        </a:rPr>
                        <a:t>，</a:t>
                      </a:r>
                      <a:r>
                        <a:rPr lang="en-US" altLang="zh-CN" sz="1800" dirty="0">
                          <a:solidFill>
                            <a:srgbClr val="59582D"/>
                          </a:solidFill>
                          <a:sym typeface="+mn-ea"/>
                        </a:rPr>
                        <a:t>11</a:t>
                      </a:r>
                      <a:r>
                        <a:rPr lang="zh-CN" altLang="en-US" sz="1800" dirty="0">
                          <a:solidFill>
                            <a:srgbClr val="59582D"/>
                          </a:solidFill>
                          <a:sym typeface="+mn-ea"/>
                        </a:rPr>
                        <a:t>，</a:t>
                      </a:r>
                      <a:r>
                        <a:rPr lang="en-US" altLang="zh-CN" sz="1800" dirty="0">
                          <a:solidFill>
                            <a:srgbClr val="59582D"/>
                          </a:solidFill>
                          <a:sym typeface="+mn-ea"/>
                        </a:rPr>
                        <a:t>12</a:t>
                      </a:r>
                      <a:r>
                        <a:rPr lang="zh-CN" altLang="en-US" sz="1800" dirty="0">
                          <a:solidFill>
                            <a:srgbClr val="59582D"/>
                          </a:solidFill>
                          <a:sym typeface="+mn-ea"/>
                        </a:rPr>
                        <a:t>｝｛</a:t>
                      </a:r>
                      <a:r>
                        <a:rPr lang="en-US" altLang="zh-CN" sz="1800" dirty="0">
                          <a:solidFill>
                            <a:srgbClr val="59582D"/>
                          </a:solidFill>
                          <a:sym typeface="+mn-ea"/>
                        </a:rPr>
                        <a:t>20</a:t>
                      </a:r>
                      <a:r>
                        <a:rPr lang="zh-CN" altLang="en-US" sz="1800" dirty="0">
                          <a:solidFill>
                            <a:srgbClr val="59582D"/>
                          </a:solidFill>
                          <a:sym typeface="+mn-ea"/>
                        </a:rPr>
                        <a:t>，</a:t>
                      </a:r>
                      <a:r>
                        <a:rPr lang="en-US" altLang="zh-CN" sz="1800" dirty="0">
                          <a:solidFill>
                            <a:srgbClr val="59582D"/>
                          </a:solidFill>
                          <a:sym typeface="+mn-ea"/>
                        </a:rPr>
                        <a:t>25</a:t>
                      </a:r>
                      <a:r>
                        <a:rPr lang="zh-CN" altLang="en-US" sz="1800" dirty="0">
                          <a:solidFill>
                            <a:srgbClr val="59582D"/>
                          </a:solidFill>
                          <a:sym typeface="+mn-ea"/>
                        </a:rPr>
                        <a:t>｝</a:t>
                      </a:r>
                      <a:endParaRPr lang="zh-CN" altLang="en-US" sz="1800" dirty="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zh-CN" altLang="en-US" sz="1800" dirty="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bl>
          </a:graphicData>
        </a:graphic>
      </p:graphicFrame>
      <p:sp>
        <p:nvSpPr>
          <p:cNvPr id="3" name="文本框 2"/>
          <p:cNvSpPr txBox="1"/>
          <p:nvPr/>
        </p:nvSpPr>
        <p:spPr>
          <a:xfrm>
            <a:off x="1115695" y="332740"/>
            <a:ext cx="3383280" cy="521970"/>
          </a:xfrm>
          <a:prstGeom prst="rect">
            <a:avLst/>
          </a:prstGeom>
          <a:noFill/>
        </p:spPr>
        <p:txBody>
          <a:bodyPr wrap="none" rtlCol="0" anchor="t">
            <a:spAutoFit/>
          </a:bodyPr>
          <a:lstStyle/>
          <a:p>
            <a:r>
              <a:rPr lang="zh-CN" altLang="en-US" dirty="0">
                <a:effectLst>
                  <a:outerShdw blurRad="38100" dist="38100" dir="2700000">
                    <a:srgbClr val="000000"/>
                  </a:outerShdw>
                </a:effectLst>
                <a:latin typeface="楷体_GB2312" pitchFamily="49" charset="-122"/>
                <a:sym typeface="+mn-ea"/>
              </a:rPr>
              <a:t>基于聚集的层次聚类</a:t>
            </a:r>
            <a:endParaRPr lang="zh-CN" altLang="en-US"/>
          </a:p>
        </p:txBody>
      </p:sp>
    </p:spTree>
  </p:cSld>
  <p:clrMapOvr>
    <a:masterClrMapping/>
  </p:clrMapOvr>
  <p:transition advClick="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95581"/>
            <a:ext cx="7886700" cy="4474845"/>
          </a:xfrm>
        </p:spPr>
        <p:txBody>
          <a:bodyPr>
            <a:noAutofit/>
          </a:bodyPr>
          <a:lstStyle/>
          <a:p>
            <a:pPr marL="0" indent="0">
              <a:lnSpc>
                <a:spcPct val="90000"/>
              </a:lnSpc>
              <a:buNone/>
            </a:pPr>
            <a:endParaRPr lang="zh-CN" altLang="en-US" sz="2000" dirty="0"/>
          </a:p>
          <a:p>
            <a:pPr marL="0" indent="0">
              <a:lnSpc>
                <a:spcPct val="90000"/>
              </a:lnSpc>
              <a:buNone/>
            </a:pPr>
            <a:endParaRPr lang="zh-CN" altLang="en-US" sz="2000" dirty="0"/>
          </a:p>
          <a:p>
            <a:pPr marL="0" indent="0">
              <a:lnSpc>
                <a:spcPct val="90000"/>
              </a:lnSpc>
              <a:buNone/>
            </a:pPr>
            <a:r>
              <a:rPr lang="zh-CN" altLang="en-US" sz="2000" dirty="0"/>
              <a:t>    分裂法：</a:t>
            </a:r>
            <a:endParaRPr lang="zh-CN" altLang="en-US" sz="2000" dirty="0"/>
          </a:p>
          <a:p>
            <a:pPr marL="0" indent="0">
              <a:lnSpc>
                <a:spcPct val="90000"/>
              </a:lnSpc>
              <a:buNone/>
            </a:pPr>
            <a:r>
              <a:rPr lang="zh-CN" altLang="en-US" sz="2000" dirty="0"/>
              <a:t>    分裂法指的是初始时将所有的样本归为一个类簇，然后依据某种准则进行逐渐的分裂，直到达到某种条件或者达到设定的分类数目。用算法描述：</a:t>
            </a:r>
            <a:endParaRPr lang="zh-CN" altLang="en-US" sz="2000" dirty="0"/>
          </a:p>
          <a:p>
            <a:pPr marL="0" indent="0">
              <a:lnSpc>
                <a:spcPct val="90000"/>
              </a:lnSpc>
              <a:buNone/>
            </a:pPr>
            <a:endParaRPr lang="zh-CN" altLang="en-US" sz="2000" dirty="0"/>
          </a:p>
          <a:p>
            <a:pPr marL="0" indent="0">
              <a:lnSpc>
                <a:spcPct val="90000"/>
              </a:lnSpc>
              <a:buNone/>
            </a:pPr>
            <a:r>
              <a:rPr lang="zh-CN" altLang="en-US" sz="2000" dirty="0"/>
              <a:t>    输入：样本集合D，聚类数目或者某个条件（一般是样本距离的阈值，这样就可不设置聚类数目）</a:t>
            </a:r>
            <a:endParaRPr lang="zh-CN" altLang="en-US" sz="2000" dirty="0"/>
          </a:p>
          <a:p>
            <a:pPr marL="0" indent="0">
              <a:lnSpc>
                <a:spcPct val="90000"/>
              </a:lnSpc>
              <a:buNone/>
            </a:pPr>
            <a:r>
              <a:rPr lang="zh-CN" altLang="en-US" sz="2000" dirty="0"/>
              <a:t>    输出：聚类结果</a:t>
            </a:r>
            <a:endParaRPr lang="zh-CN" altLang="en-US" sz="2000" dirty="0"/>
          </a:p>
          <a:p>
            <a:pPr marL="0" indent="0">
              <a:lnSpc>
                <a:spcPct val="90000"/>
              </a:lnSpc>
              <a:buNone/>
            </a:pPr>
            <a:r>
              <a:rPr lang="zh-CN" altLang="en-US" sz="2000" dirty="0"/>
              <a:t>  </a:t>
            </a:r>
            <a:r>
              <a:rPr lang="en-US" altLang="zh-CN" sz="2000" dirty="0"/>
              <a:t>    </a:t>
            </a:r>
            <a:r>
              <a:rPr lang="zh-CN" altLang="en-US" sz="2000" dirty="0"/>
              <a:t>  1.将样本集中的所有的样本归为一个类簇；</a:t>
            </a:r>
            <a:endParaRPr lang="zh-CN" altLang="en-US" sz="2000" dirty="0"/>
          </a:p>
          <a:p>
            <a:pPr marL="0" indent="0">
              <a:lnSpc>
                <a:spcPct val="90000"/>
              </a:lnSpc>
              <a:buNone/>
            </a:pPr>
            <a:r>
              <a:rPr lang="zh-CN" altLang="en-US" sz="2000" dirty="0"/>
              <a:t>    repeat：</a:t>
            </a:r>
            <a:endParaRPr lang="zh-CN" altLang="en-US" sz="2000" dirty="0"/>
          </a:p>
          <a:p>
            <a:pPr marL="0" indent="0">
              <a:lnSpc>
                <a:spcPct val="90000"/>
              </a:lnSpc>
              <a:buNone/>
            </a:pPr>
            <a:r>
              <a:rPr lang="zh-CN" altLang="en-US" sz="2000" dirty="0"/>
              <a:t>        2.在同一个类簇（计为c）中计算两两样本之间的距离，</a:t>
            </a:r>
            <a:r>
              <a:rPr lang="zh-CN" altLang="en-US" sz="2000" dirty="0">
                <a:solidFill>
                  <a:srgbClr val="FF0000"/>
                </a:solidFill>
              </a:rPr>
              <a:t>找出距离最远的两个样本a,b；</a:t>
            </a:r>
            <a:endParaRPr lang="zh-CN" altLang="en-US" sz="2000" dirty="0"/>
          </a:p>
          <a:p>
            <a:pPr marL="0" indent="0">
              <a:lnSpc>
                <a:spcPct val="90000"/>
              </a:lnSpc>
              <a:buNone/>
            </a:pPr>
            <a:r>
              <a:rPr lang="zh-CN" altLang="en-US" sz="2000" dirty="0"/>
              <a:t>        3.将样本a，b分配到不同的类簇c1和c2中；</a:t>
            </a:r>
            <a:endParaRPr lang="zh-CN" altLang="en-US" sz="2000" dirty="0"/>
          </a:p>
          <a:p>
            <a:pPr marL="0" indent="0">
              <a:lnSpc>
                <a:spcPct val="90000"/>
              </a:lnSpc>
              <a:buNone/>
            </a:pPr>
            <a:r>
              <a:rPr lang="zh-CN" altLang="en-US" sz="2000" dirty="0"/>
              <a:t>        4.计算原类簇（c）中剩余的其他样本点和a，b的距离，若是dis(a)&lt;dis(b)，则将样本点归到c1中，否则归到c2中；</a:t>
            </a:r>
            <a:endParaRPr lang="zh-CN" altLang="en-US" sz="2000" dirty="0"/>
          </a:p>
          <a:p>
            <a:pPr marL="0" indent="0">
              <a:lnSpc>
                <a:spcPct val="90000"/>
              </a:lnSpc>
              <a:buNone/>
            </a:pPr>
            <a:r>
              <a:rPr lang="zh-CN" altLang="en-US" sz="2000" dirty="0"/>
              <a:t>    util： 达到聚类的数目或者达到设定的条件</a:t>
            </a:r>
            <a:endParaRPr lang="zh-CN" altLang="en-US" sz="2000" dirty="0"/>
          </a:p>
        </p:txBody>
      </p:sp>
      <p:sp>
        <p:nvSpPr>
          <p:cNvPr id="4" name="文本框 3"/>
          <p:cNvSpPr txBox="1"/>
          <p:nvPr/>
        </p:nvSpPr>
        <p:spPr>
          <a:xfrm>
            <a:off x="395536" y="221220"/>
            <a:ext cx="4572000" cy="523220"/>
          </a:xfrm>
          <a:prstGeom prst="rect">
            <a:avLst/>
          </a:prstGeom>
          <a:noFill/>
        </p:spPr>
        <p:txBody>
          <a:bodyPr wrap="square">
            <a:spAutoFit/>
          </a:bodyPr>
          <a:lstStyle/>
          <a:p>
            <a:r>
              <a:rPr lang="zh-CN" altLang="en-US" dirty="0">
                <a:effectLst>
                  <a:outerShdw blurRad="38100" dist="38100" dir="2700000">
                    <a:srgbClr val="000000"/>
                  </a:outerShdw>
                </a:effectLst>
                <a:latin typeface="楷体_GB2312" pitchFamily="49" charset="-122"/>
              </a:rPr>
              <a:t>分裂法</a:t>
            </a:r>
            <a:endParaRPr lang="zh-CN" altLang="en-US" dirty="0"/>
          </a:p>
        </p:txBody>
      </p:sp>
    </p:spTree>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536" y="1124744"/>
            <a:ext cx="8128000" cy="3619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07" name="表格 102406"/>
          <p:cNvGraphicFramePr/>
          <p:nvPr>
            <p:custDataLst>
              <p:tags r:id="rId1"/>
            </p:custDataLst>
          </p:nvPr>
        </p:nvGraphicFramePr>
        <p:xfrm>
          <a:off x="546100" y="2415223"/>
          <a:ext cx="8202295" cy="2562225"/>
        </p:xfrm>
        <a:graphic>
          <a:graphicData uri="http://schemas.openxmlformats.org/drawingml/2006/table">
            <a:tbl>
              <a:tblPr/>
              <a:tblGrid>
                <a:gridCol w="811530"/>
                <a:gridCol w="5014570"/>
                <a:gridCol w="2376195"/>
              </a:tblGrid>
              <a:tr h="375285">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algn="ctr" eaLnBrk="1" hangingPunct="1">
                        <a:spcBef>
                          <a:spcPct val="0"/>
                        </a:spcBef>
                        <a:buClrTx/>
                        <a:buFontTx/>
                        <a:buNone/>
                      </a:pPr>
                      <a:r>
                        <a:rPr lang="zh-CN" altLang="en-US" sz="1800" b="1">
                          <a:solidFill>
                            <a:srgbClr val="000000"/>
                          </a:solidFill>
                          <a:latin typeface="Arial" panose="020B0604020202090204" pitchFamily="34" charset="0"/>
                        </a:rPr>
                        <a:t>步骤</a:t>
                      </a:r>
                      <a:endParaRPr lang="zh-CN" altLang="en-US" sz="1800" b="1">
                        <a:solidFill>
                          <a:srgbClr val="000000"/>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r>
                        <a:rPr lang="zh-CN" altLang="en-US" sz="1800" b="1">
                          <a:solidFill>
                            <a:srgbClr val="000000"/>
                          </a:solidFill>
                          <a:latin typeface="Arial" panose="020B0604020202090204" pitchFamily="34" charset="0"/>
                        </a:rPr>
                        <a:t>类别</a:t>
                      </a:r>
                      <a:endParaRPr lang="zh-CN" altLang="en-US" sz="1800" b="1">
                        <a:solidFill>
                          <a:srgbClr val="000000"/>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r>
                        <a:rPr lang="zh-CN" altLang="en-US" sz="1800" b="1">
                          <a:solidFill>
                            <a:srgbClr val="000000"/>
                          </a:solidFill>
                          <a:latin typeface="Arial" panose="020B0604020202090204" pitchFamily="34" charset="0"/>
                        </a:rPr>
                        <a:t>最远的样本</a:t>
                      </a:r>
                      <a:endParaRPr lang="zh-CN" altLang="en-US" sz="1800" b="1">
                        <a:solidFill>
                          <a:srgbClr val="000000"/>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r>
              <a:tr h="372745">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algn="ctr" eaLnBrk="1" hangingPunct="1">
                        <a:spcBef>
                          <a:spcPct val="0"/>
                        </a:spcBef>
                        <a:buClrTx/>
                        <a:buFontTx/>
                        <a:buNone/>
                      </a:pPr>
                      <a:r>
                        <a:rPr lang="en-US" altLang="zh-CN" sz="1800">
                          <a:solidFill>
                            <a:srgbClr val="59582D"/>
                          </a:solidFill>
                          <a:latin typeface="Arial" panose="020B0604020202090204" pitchFamily="34" charset="0"/>
                        </a:rPr>
                        <a:t>1</a:t>
                      </a:r>
                      <a:endParaRPr lang="zh-CN" altLang="en-US" sz="180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r>
                        <a:rPr lang="zh-CN" altLang="en-US" sz="1800">
                          <a:solidFill>
                            <a:srgbClr val="59582D"/>
                          </a:solidFill>
                          <a:sym typeface="+mn-ea"/>
                        </a:rPr>
                        <a:t>｛</a:t>
                      </a:r>
                      <a:r>
                        <a:rPr lang="en-US" altLang="zh-CN" sz="1800">
                          <a:solidFill>
                            <a:srgbClr val="59582D"/>
                          </a:solidFill>
                          <a:sym typeface="+mn-ea"/>
                        </a:rPr>
                        <a:t>2</a:t>
                      </a:r>
                      <a:r>
                        <a:rPr lang="zh-CN" altLang="en-US" sz="1800">
                          <a:solidFill>
                            <a:srgbClr val="59582D"/>
                          </a:solidFill>
                          <a:sym typeface="+mn-ea"/>
                        </a:rPr>
                        <a:t>，</a:t>
                      </a:r>
                      <a:r>
                        <a:rPr lang="en-US" altLang="zh-CN" sz="1800">
                          <a:solidFill>
                            <a:srgbClr val="59582D"/>
                          </a:solidFill>
                          <a:sym typeface="+mn-ea"/>
                        </a:rPr>
                        <a:t>3</a:t>
                      </a:r>
                      <a:r>
                        <a:rPr lang="zh-CN" altLang="en-US" sz="1800">
                          <a:solidFill>
                            <a:srgbClr val="59582D"/>
                          </a:solidFill>
                          <a:sym typeface="+mn-ea"/>
                        </a:rPr>
                        <a:t>，</a:t>
                      </a:r>
                      <a:r>
                        <a:rPr lang="en-US" altLang="zh-CN" sz="1800">
                          <a:solidFill>
                            <a:srgbClr val="59582D"/>
                          </a:solidFill>
                          <a:sym typeface="+mn-ea"/>
                        </a:rPr>
                        <a:t>4</a:t>
                      </a:r>
                      <a:r>
                        <a:rPr lang="zh-CN" altLang="en-US" sz="1800">
                          <a:solidFill>
                            <a:srgbClr val="59582D"/>
                          </a:solidFill>
                          <a:sym typeface="+mn-ea"/>
                        </a:rPr>
                        <a:t>，</a:t>
                      </a:r>
                      <a:r>
                        <a:rPr lang="en-US" altLang="zh-CN" sz="1800">
                          <a:solidFill>
                            <a:srgbClr val="59582D"/>
                          </a:solidFill>
                          <a:sym typeface="+mn-ea"/>
                        </a:rPr>
                        <a:t>10</a:t>
                      </a:r>
                      <a:r>
                        <a:rPr lang="zh-CN" altLang="en-US" sz="1800">
                          <a:solidFill>
                            <a:srgbClr val="59582D"/>
                          </a:solidFill>
                          <a:sym typeface="+mn-ea"/>
                        </a:rPr>
                        <a:t>，</a:t>
                      </a:r>
                      <a:r>
                        <a:rPr lang="en-US" altLang="zh-CN" sz="1800">
                          <a:solidFill>
                            <a:srgbClr val="59582D"/>
                          </a:solidFill>
                          <a:sym typeface="+mn-ea"/>
                        </a:rPr>
                        <a:t>11</a:t>
                      </a:r>
                      <a:r>
                        <a:rPr lang="zh-CN" altLang="en-US" sz="1800">
                          <a:solidFill>
                            <a:srgbClr val="59582D"/>
                          </a:solidFill>
                          <a:sym typeface="+mn-ea"/>
                        </a:rPr>
                        <a:t>，</a:t>
                      </a:r>
                      <a:r>
                        <a:rPr lang="en-US" altLang="zh-CN" sz="1800">
                          <a:solidFill>
                            <a:srgbClr val="59582D"/>
                          </a:solidFill>
                          <a:sym typeface="+mn-ea"/>
                        </a:rPr>
                        <a:t>12</a:t>
                      </a:r>
                      <a:r>
                        <a:rPr lang="zh-CN" altLang="en-US" sz="1800">
                          <a:solidFill>
                            <a:srgbClr val="59582D"/>
                          </a:solidFill>
                          <a:sym typeface="+mn-ea"/>
                        </a:rPr>
                        <a:t>，</a:t>
                      </a:r>
                      <a:r>
                        <a:rPr lang="en-US" altLang="zh-CN" sz="1800">
                          <a:solidFill>
                            <a:srgbClr val="59582D"/>
                          </a:solidFill>
                          <a:sym typeface="+mn-ea"/>
                        </a:rPr>
                        <a:t>20</a:t>
                      </a:r>
                      <a:r>
                        <a:rPr lang="zh-CN" altLang="en-US" sz="1800">
                          <a:solidFill>
                            <a:srgbClr val="59582D"/>
                          </a:solidFill>
                          <a:sym typeface="+mn-ea"/>
                        </a:rPr>
                        <a:t>，</a:t>
                      </a:r>
                      <a:r>
                        <a:rPr lang="en-US" altLang="zh-CN" sz="1800">
                          <a:solidFill>
                            <a:srgbClr val="59582D"/>
                          </a:solidFill>
                          <a:sym typeface="+mn-ea"/>
                        </a:rPr>
                        <a:t>25</a:t>
                      </a:r>
                      <a:r>
                        <a:rPr lang="zh-CN" altLang="en-US" sz="1800">
                          <a:solidFill>
                            <a:srgbClr val="59582D"/>
                          </a:solidFill>
                          <a:sym typeface="+mn-ea"/>
                        </a:rPr>
                        <a:t>｝</a:t>
                      </a:r>
                      <a:endParaRPr lang="zh-CN" altLang="en-US" sz="180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r>
                        <a:rPr lang="en-US" altLang="zh-CN" sz="1800">
                          <a:solidFill>
                            <a:srgbClr val="59582D"/>
                          </a:solidFill>
                          <a:latin typeface="Arial" panose="020B0604020202090204" pitchFamily="34" charset="0"/>
                        </a:rPr>
                        <a:t>2--25</a:t>
                      </a:r>
                      <a:endParaRPr lang="zh-CN" altLang="en-US" sz="180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r>
              <a:tr h="373380">
                <a:tc>
                  <a:txBody>
                    <a:bodyPr/>
                    <a:lstStyle/>
                    <a:p>
                      <a:pPr lvl="0" algn="ctr" eaLnBrk="1" hangingPunct="1">
                        <a:spcBef>
                          <a:spcPct val="0"/>
                        </a:spcBef>
                        <a:buClrTx/>
                        <a:buFontTx/>
                        <a:buNone/>
                      </a:pPr>
                      <a:r>
                        <a:rPr lang="en-US" altLang="zh-CN" sz="1800">
                          <a:solidFill>
                            <a:srgbClr val="59582D"/>
                          </a:solidFill>
                          <a:latin typeface="Arial" panose="020B0604020202090204" pitchFamily="34" charset="0"/>
                        </a:rPr>
                        <a:t>2</a:t>
                      </a:r>
                      <a:endParaRPr lang="en-US" altLang="zh-CN" sz="180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r>
                        <a:rPr lang="zh-CN" altLang="en-US" sz="1800">
                          <a:solidFill>
                            <a:srgbClr val="59582D"/>
                          </a:solidFill>
                          <a:latin typeface="Arial" panose="020B0604020202090204" pitchFamily="34" charset="0"/>
                          <a:sym typeface="+mn-ea"/>
                        </a:rPr>
                        <a:t>｛</a:t>
                      </a:r>
                      <a:r>
                        <a:rPr lang="en-US" altLang="zh-CN" sz="1800">
                          <a:solidFill>
                            <a:srgbClr val="59582D"/>
                          </a:solidFill>
                          <a:latin typeface="Arial" panose="020B0604020202090204" pitchFamily="34" charset="0"/>
                          <a:sym typeface="+mn-ea"/>
                        </a:rPr>
                        <a:t>2</a:t>
                      </a:r>
                      <a:r>
                        <a:rPr lang="zh-CN" altLang="en-US" sz="1800">
                          <a:solidFill>
                            <a:srgbClr val="59582D"/>
                          </a:solidFill>
                          <a:latin typeface="Arial" panose="020B0604020202090204" pitchFamily="34" charset="0"/>
                          <a:sym typeface="+mn-ea"/>
                        </a:rPr>
                        <a:t>，</a:t>
                      </a:r>
                      <a:r>
                        <a:rPr lang="en-US" altLang="zh-CN" sz="1800">
                          <a:solidFill>
                            <a:srgbClr val="59582D"/>
                          </a:solidFill>
                          <a:latin typeface="Arial" panose="020B0604020202090204" pitchFamily="34" charset="0"/>
                          <a:sym typeface="+mn-ea"/>
                        </a:rPr>
                        <a:t>3</a:t>
                      </a:r>
                      <a:r>
                        <a:rPr lang="zh-CN" altLang="en-US" sz="1800">
                          <a:solidFill>
                            <a:srgbClr val="59582D"/>
                          </a:solidFill>
                          <a:latin typeface="Arial" panose="020B0604020202090204" pitchFamily="34" charset="0"/>
                          <a:sym typeface="+mn-ea"/>
                        </a:rPr>
                        <a:t>，</a:t>
                      </a:r>
                      <a:r>
                        <a:rPr lang="en-US" altLang="zh-CN" sz="1800">
                          <a:solidFill>
                            <a:srgbClr val="59582D"/>
                          </a:solidFill>
                          <a:latin typeface="Arial" panose="020B0604020202090204" pitchFamily="34" charset="0"/>
                          <a:sym typeface="+mn-ea"/>
                        </a:rPr>
                        <a:t>4</a:t>
                      </a:r>
                      <a:r>
                        <a:rPr lang="zh-CN" altLang="en-US" sz="1800">
                          <a:solidFill>
                            <a:srgbClr val="59582D"/>
                          </a:solidFill>
                          <a:latin typeface="Arial" panose="020B0604020202090204" pitchFamily="34" charset="0"/>
                          <a:sym typeface="+mn-ea"/>
                        </a:rPr>
                        <a:t>，</a:t>
                      </a:r>
                      <a:r>
                        <a:rPr lang="en-US" altLang="zh-CN" sz="1800">
                          <a:solidFill>
                            <a:srgbClr val="59582D"/>
                          </a:solidFill>
                          <a:latin typeface="Arial" panose="020B0604020202090204" pitchFamily="34" charset="0"/>
                          <a:sym typeface="+mn-ea"/>
                        </a:rPr>
                        <a:t>10</a:t>
                      </a:r>
                      <a:r>
                        <a:rPr lang="zh-CN" altLang="en-US" sz="1800">
                          <a:solidFill>
                            <a:srgbClr val="59582D"/>
                          </a:solidFill>
                          <a:latin typeface="Arial" panose="020B0604020202090204" pitchFamily="34" charset="0"/>
                          <a:sym typeface="+mn-ea"/>
                        </a:rPr>
                        <a:t>，</a:t>
                      </a:r>
                      <a:r>
                        <a:rPr lang="en-US" altLang="zh-CN" sz="1800">
                          <a:solidFill>
                            <a:srgbClr val="59582D"/>
                          </a:solidFill>
                          <a:latin typeface="Arial" panose="020B0604020202090204" pitchFamily="34" charset="0"/>
                          <a:sym typeface="+mn-ea"/>
                        </a:rPr>
                        <a:t>11</a:t>
                      </a:r>
                      <a:r>
                        <a:rPr lang="zh-CN" altLang="en-US" sz="1800">
                          <a:solidFill>
                            <a:srgbClr val="59582D"/>
                          </a:solidFill>
                          <a:latin typeface="Arial" panose="020B0604020202090204" pitchFamily="34" charset="0"/>
                          <a:sym typeface="+mn-ea"/>
                        </a:rPr>
                        <a:t>，</a:t>
                      </a:r>
                      <a:r>
                        <a:rPr lang="en-US" altLang="zh-CN" sz="1800">
                          <a:solidFill>
                            <a:srgbClr val="59582D"/>
                          </a:solidFill>
                          <a:latin typeface="Arial" panose="020B0604020202090204" pitchFamily="34" charset="0"/>
                          <a:sym typeface="+mn-ea"/>
                        </a:rPr>
                        <a:t>12}, { 20</a:t>
                      </a:r>
                      <a:r>
                        <a:rPr lang="zh-CN" altLang="en-US" sz="1800">
                          <a:solidFill>
                            <a:srgbClr val="59582D"/>
                          </a:solidFill>
                          <a:latin typeface="Arial" panose="020B0604020202090204" pitchFamily="34" charset="0"/>
                          <a:sym typeface="+mn-ea"/>
                        </a:rPr>
                        <a:t>，</a:t>
                      </a:r>
                      <a:r>
                        <a:rPr lang="en-US" altLang="zh-CN" sz="1800">
                          <a:solidFill>
                            <a:srgbClr val="59582D"/>
                          </a:solidFill>
                          <a:latin typeface="Arial" panose="020B0604020202090204" pitchFamily="34" charset="0"/>
                          <a:sym typeface="+mn-ea"/>
                        </a:rPr>
                        <a:t>25</a:t>
                      </a:r>
                      <a:r>
                        <a:rPr lang="zh-CN" altLang="en-US" sz="1800">
                          <a:solidFill>
                            <a:srgbClr val="59582D"/>
                          </a:solidFill>
                          <a:latin typeface="Arial" panose="020B0604020202090204" pitchFamily="34" charset="0"/>
                          <a:sym typeface="+mn-ea"/>
                        </a:rPr>
                        <a:t>｝</a:t>
                      </a:r>
                      <a:endParaRPr lang="zh-CN" altLang="en-US" sz="180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r>
                        <a:rPr lang="en-US" altLang="zh-CN" sz="1800">
                          <a:solidFill>
                            <a:srgbClr val="59582D"/>
                          </a:solidFill>
                          <a:latin typeface="Arial" panose="020B0604020202090204" pitchFamily="34" charset="0"/>
                        </a:rPr>
                        <a:t>2--12,20--25</a:t>
                      </a:r>
                      <a:endParaRPr lang="zh-CN" altLang="en-US" sz="180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r>
              <a:tr h="41402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algn="ctr" eaLnBrk="1" hangingPunct="1">
                        <a:spcBef>
                          <a:spcPct val="0"/>
                        </a:spcBef>
                        <a:buClrTx/>
                        <a:buFontTx/>
                        <a:buNone/>
                      </a:pPr>
                      <a:r>
                        <a:rPr lang="en-US" altLang="zh-CN" sz="1800">
                          <a:solidFill>
                            <a:srgbClr val="59582D"/>
                          </a:solidFill>
                          <a:latin typeface="Arial" panose="020B0604020202090204" pitchFamily="34" charset="0"/>
                        </a:rPr>
                        <a:t>3</a:t>
                      </a:r>
                      <a:endParaRPr lang="en-US" altLang="zh-CN" sz="180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r>
                        <a:rPr lang="zh-CN" altLang="en-US" sz="1800" dirty="0">
                          <a:solidFill>
                            <a:srgbClr val="59582D"/>
                          </a:solidFill>
                          <a:sym typeface="+mn-ea"/>
                        </a:rPr>
                        <a:t>｛</a:t>
                      </a:r>
                      <a:r>
                        <a:rPr lang="en-US" altLang="zh-CN" sz="1800" dirty="0">
                          <a:solidFill>
                            <a:srgbClr val="59582D"/>
                          </a:solidFill>
                          <a:sym typeface="+mn-ea"/>
                        </a:rPr>
                        <a:t>2</a:t>
                      </a:r>
                      <a:r>
                        <a:rPr lang="zh-CN" altLang="en-US" sz="1800" dirty="0">
                          <a:solidFill>
                            <a:srgbClr val="59582D"/>
                          </a:solidFill>
                          <a:sym typeface="+mn-ea"/>
                        </a:rPr>
                        <a:t>，</a:t>
                      </a:r>
                      <a:r>
                        <a:rPr lang="en-US" altLang="zh-CN" sz="1800" dirty="0">
                          <a:solidFill>
                            <a:srgbClr val="59582D"/>
                          </a:solidFill>
                          <a:sym typeface="+mn-ea"/>
                        </a:rPr>
                        <a:t>3</a:t>
                      </a:r>
                      <a:r>
                        <a:rPr lang="zh-CN" altLang="en-US" sz="1800" dirty="0">
                          <a:solidFill>
                            <a:srgbClr val="59582D"/>
                          </a:solidFill>
                          <a:sym typeface="+mn-ea"/>
                        </a:rPr>
                        <a:t>，</a:t>
                      </a:r>
                      <a:r>
                        <a:rPr lang="en-US" altLang="zh-CN" sz="1800" dirty="0">
                          <a:solidFill>
                            <a:srgbClr val="59582D"/>
                          </a:solidFill>
                          <a:sym typeface="+mn-ea"/>
                        </a:rPr>
                        <a:t>4,</a:t>
                      </a:r>
                      <a:r>
                        <a:rPr lang="zh-CN" altLang="en-US" sz="1800" dirty="0">
                          <a:solidFill>
                            <a:srgbClr val="59582D"/>
                          </a:solidFill>
                          <a:sym typeface="+mn-ea"/>
                        </a:rPr>
                        <a:t>｝｛</a:t>
                      </a:r>
                      <a:r>
                        <a:rPr lang="en-US" altLang="zh-CN" sz="1800" dirty="0">
                          <a:solidFill>
                            <a:srgbClr val="59582D"/>
                          </a:solidFill>
                          <a:sym typeface="+mn-ea"/>
                        </a:rPr>
                        <a:t>10</a:t>
                      </a:r>
                      <a:r>
                        <a:rPr lang="zh-CN" altLang="en-US" sz="1800" dirty="0">
                          <a:solidFill>
                            <a:srgbClr val="59582D"/>
                          </a:solidFill>
                          <a:sym typeface="+mn-ea"/>
                        </a:rPr>
                        <a:t>，</a:t>
                      </a:r>
                      <a:r>
                        <a:rPr lang="en-US" altLang="zh-CN" sz="1800" dirty="0">
                          <a:solidFill>
                            <a:srgbClr val="59582D"/>
                          </a:solidFill>
                          <a:sym typeface="+mn-ea"/>
                        </a:rPr>
                        <a:t>11</a:t>
                      </a:r>
                      <a:r>
                        <a:rPr lang="zh-CN" altLang="en-US" sz="1800" dirty="0">
                          <a:solidFill>
                            <a:srgbClr val="59582D"/>
                          </a:solidFill>
                          <a:sym typeface="+mn-ea"/>
                        </a:rPr>
                        <a:t>，</a:t>
                      </a:r>
                      <a:r>
                        <a:rPr lang="en-US" altLang="zh-CN" sz="1800" dirty="0">
                          <a:solidFill>
                            <a:srgbClr val="59582D"/>
                          </a:solidFill>
                          <a:sym typeface="+mn-ea"/>
                        </a:rPr>
                        <a:t>12</a:t>
                      </a:r>
                      <a:r>
                        <a:rPr lang="zh-CN" altLang="en-US" sz="1800" dirty="0">
                          <a:solidFill>
                            <a:srgbClr val="59582D"/>
                          </a:solidFill>
                          <a:sym typeface="+mn-ea"/>
                        </a:rPr>
                        <a:t>｝｛</a:t>
                      </a:r>
                      <a:r>
                        <a:rPr lang="en-US" altLang="zh-CN" sz="1800" dirty="0">
                          <a:solidFill>
                            <a:srgbClr val="59582D"/>
                          </a:solidFill>
                          <a:sym typeface="+mn-ea"/>
                        </a:rPr>
                        <a:t>20</a:t>
                      </a:r>
                      <a:r>
                        <a:rPr lang="zh-CN" altLang="en-US" sz="1800" dirty="0">
                          <a:solidFill>
                            <a:srgbClr val="59582D"/>
                          </a:solidFill>
                          <a:sym typeface="+mn-ea"/>
                        </a:rPr>
                        <a:t>，</a:t>
                      </a:r>
                      <a:r>
                        <a:rPr lang="en-US" altLang="zh-CN" sz="1800" dirty="0">
                          <a:solidFill>
                            <a:srgbClr val="59582D"/>
                          </a:solidFill>
                          <a:sym typeface="+mn-ea"/>
                        </a:rPr>
                        <a:t>25</a:t>
                      </a:r>
                      <a:r>
                        <a:rPr lang="zh-CN" altLang="en-US" sz="1800" dirty="0">
                          <a:solidFill>
                            <a:srgbClr val="59582D"/>
                          </a:solidFill>
                          <a:sym typeface="+mn-ea"/>
                        </a:rPr>
                        <a:t>｝</a:t>
                      </a:r>
                      <a:endParaRPr lang="zh-CN" altLang="en-US" sz="1800" dirty="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r>
                        <a:rPr lang="en-US" altLang="zh-CN" sz="1800" dirty="0">
                          <a:solidFill>
                            <a:srgbClr val="59582D"/>
                          </a:solidFill>
                          <a:latin typeface="Arial" panose="020B0604020202090204" pitchFamily="34" charset="0"/>
                        </a:rPr>
                        <a:t>2-4,10-12, 20-25</a:t>
                      </a:r>
                      <a:endParaRPr lang="zh-CN" altLang="en-US" sz="1800" dirty="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r h="374015">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algn="ctr" eaLnBrk="1" hangingPunct="1">
                        <a:spcBef>
                          <a:spcPct val="0"/>
                        </a:spcBef>
                        <a:buClrTx/>
                        <a:buFontTx/>
                        <a:buNone/>
                      </a:pPr>
                      <a:endParaRPr lang="en-US" altLang="zh-CN" sz="1800" dirty="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endParaRPr lang="zh-CN" altLang="en-US" sz="180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90204" pitchFamily="34" charset="0"/>
                          <a:ea typeface="宋体" pitchFamily="2" charset="-122"/>
                          <a:cs typeface="+mn-cs"/>
                        </a:defRPr>
                      </a:lvl5pPr>
                    </a:lstStyle>
                    <a:p>
                      <a:pPr lvl="0" eaLnBrk="1" hangingPunct="1">
                        <a:spcBef>
                          <a:spcPct val="0"/>
                        </a:spcBef>
                        <a:buClrTx/>
                        <a:buFontTx/>
                        <a:buNone/>
                      </a:pPr>
                      <a:endParaRPr lang="zh-CN" altLang="en-US" sz="1800" dirty="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r>
              <a:tr h="652780">
                <a:tc>
                  <a:txBody>
                    <a:bodyPr/>
                    <a:lstStyle/>
                    <a:p>
                      <a:pPr lvl="0" algn="ctr" eaLnBrk="1" hangingPunct="1">
                        <a:spcBef>
                          <a:spcPct val="0"/>
                        </a:spcBef>
                        <a:buClrTx/>
                        <a:buFontTx/>
                        <a:buNone/>
                      </a:pPr>
                      <a:endParaRPr lang="en-US" altLang="zh-CN" sz="180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zh-CN" altLang="en-US" sz="180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zh-CN" altLang="en-US" sz="1800" dirty="0">
                        <a:solidFill>
                          <a:srgbClr val="59582D"/>
                        </a:solidFill>
                        <a:latin typeface="Arial" panose="020B060402020209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bl>
          </a:graphicData>
        </a:graphic>
      </p:graphicFrame>
      <p:sp>
        <p:nvSpPr>
          <p:cNvPr id="3" name="文本框 2"/>
          <p:cNvSpPr txBox="1"/>
          <p:nvPr/>
        </p:nvSpPr>
        <p:spPr>
          <a:xfrm>
            <a:off x="1043940" y="332740"/>
            <a:ext cx="3383280" cy="521970"/>
          </a:xfrm>
          <a:prstGeom prst="rect">
            <a:avLst/>
          </a:prstGeom>
          <a:noFill/>
        </p:spPr>
        <p:txBody>
          <a:bodyPr wrap="none" rtlCol="0" anchor="t">
            <a:spAutoFit/>
          </a:bodyPr>
          <a:lstStyle/>
          <a:p>
            <a:r>
              <a:rPr lang="zh-CN" altLang="en-US" dirty="0">
                <a:effectLst>
                  <a:outerShdw blurRad="38100" dist="38100" dir="2700000">
                    <a:srgbClr val="000000"/>
                  </a:outerShdw>
                </a:effectLst>
                <a:latin typeface="楷体_GB2312" pitchFamily="49" charset="-122"/>
                <a:sym typeface="+mn-ea"/>
              </a:rPr>
              <a:t>基于分裂的层次聚类</a:t>
            </a:r>
            <a:endParaRPr lang="zh-CN" altLang="en-US"/>
          </a:p>
        </p:txBody>
      </p:sp>
      <p:sp>
        <p:nvSpPr>
          <p:cNvPr id="4" name="Rectangle 3"/>
          <p:cNvSpPr>
            <a:spLocks noGrp="1" noRot="1"/>
          </p:cNvSpPr>
          <p:nvPr>
            <p:ph idx="1"/>
          </p:nvPr>
        </p:nvSpPr>
        <p:spPr>
          <a:xfrm>
            <a:off x="971550" y="1196975"/>
            <a:ext cx="7886700" cy="807085"/>
          </a:xfrm>
        </p:spPr>
        <p:txBody>
          <a:bodyPr vert="horz" wrap="square" lIns="91440" tIns="45720" rIns="91440" bIns="45720" anchor="t"/>
          <a:lstStyle/>
          <a:p>
            <a:pPr>
              <a:lnSpc>
                <a:spcPct val="80000"/>
              </a:lnSpc>
              <a:buNone/>
            </a:pPr>
            <a:r>
              <a:rPr lang="zh-CN" altLang="en-US" sz="1800" dirty="0"/>
              <a:t>例</a:t>
            </a:r>
            <a:r>
              <a:rPr lang="en-US" altLang="zh-CN" sz="1800" dirty="0"/>
              <a:t>:</a:t>
            </a:r>
            <a:r>
              <a:rPr lang="zh-CN" altLang="en-US" sz="1800" dirty="0"/>
              <a:t>假设给定如下要进行聚类的样本集</a:t>
            </a:r>
            <a:r>
              <a:rPr lang="en-US" altLang="zh-CN" sz="1800" dirty="0"/>
              <a:t>:</a:t>
            </a:r>
            <a:endParaRPr lang="zh-CN" altLang="en-US" sz="1800" dirty="0"/>
          </a:p>
          <a:p>
            <a:pPr>
              <a:lnSpc>
                <a:spcPct val="80000"/>
              </a:lnSpc>
              <a:buNone/>
            </a:pPr>
            <a:r>
              <a:rPr lang="en-US" altLang="zh-CN" sz="1800" dirty="0"/>
              <a:t>{2</a:t>
            </a:r>
            <a:r>
              <a:rPr lang="zh-CN" altLang="en-US" sz="1800" dirty="0"/>
              <a:t>，</a:t>
            </a:r>
            <a:r>
              <a:rPr lang="en-US" altLang="zh-CN" sz="1800" dirty="0"/>
              <a:t>3</a:t>
            </a:r>
            <a:r>
              <a:rPr lang="zh-CN" altLang="en-US" sz="1800" dirty="0"/>
              <a:t>，</a:t>
            </a:r>
            <a:r>
              <a:rPr lang="en-US" altLang="zh-CN" sz="1800" dirty="0"/>
              <a:t>4</a:t>
            </a:r>
            <a:r>
              <a:rPr lang="zh-CN" altLang="en-US" sz="1800" dirty="0"/>
              <a:t>，</a:t>
            </a:r>
            <a:r>
              <a:rPr lang="en-US" altLang="zh-CN" sz="1800" dirty="0"/>
              <a:t>10</a:t>
            </a:r>
            <a:r>
              <a:rPr lang="zh-CN" altLang="en-US" sz="1800" dirty="0"/>
              <a:t>，</a:t>
            </a:r>
            <a:r>
              <a:rPr lang="en-US" altLang="zh-CN" sz="1800" dirty="0"/>
              <a:t>12</a:t>
            </a:r>
            <a:r>
              <a:rPr lang="zh-CN" altLang="en-US" sz="1800" dirty="0"/>
              <a:t>，</a:t>
            </a:r>
            <a:r>
              <a:rPr lang="en-US" altLang="zh-CN" sz="1800" dirty="0"/>
              <a:t>20</a:t>
            </a:r>
            <a:r>
              <a:rPr lang="zh-CN" altLang="en-US" sz="1800" dirty="0"/>
              <a:t>，</a:t>
            </a:r>
            <a:r>
              <a:rPr lang="en-US" altLang="zh-CN" sz="1800" dirty="0"/>
              <a:t>11</a:t>
            </a:r>
            <a:r>
              <a:rPr lang="zh-CN" altLang="en-US" sz="1800" dirty="0"/>
              <a:t>，</a:t>
            </a:r>
            <a:r>
              <a:rPr lang="en-US" altLang="zh-CN" sz="1800" dirty="0"/>
              <a:t>25}                 d&lt;6         </a:t>
            </a:r>
            <a:endParaRPr lang="zh-CN" altLang="en-US" sz="1800" dirty="0"/>
          </a:p>
          <a:p>
            <a:pPr>
              <a:lnSpc>
                <a:spcPct val="80000"/>
              </a:lnSpc>
              <a:buNone/>
            </a:pPr>
            <a:endParaRPr lang="en-US" altLang="zh-CN" sz="1800" dirty="0"/>
          </a:p>
          <a:p>
            <a:pPr>
              <a:lnSpc>
                <a:spcPct val="80000"/>
              </a:lnSpc>
              <a:buNone/>
            </a:pPr>
            <a:endParaRPr lang="en-US" altLang="zh-CN" sz="1800" dirty="0"/>
          </a:p>
          <a:p>
            <a:pPr>
              <a:lnSpc>
                <a:spcPct val="80000"/>
              </a:lnSpc>
              <a:buNone/>
            </a:pPr>
            <a:endParaRPr lang="en-US" altLang="zh-CN" sz="1800" dirty="0"/>
          </a:p>
          <a:p>
            <a:pPr>
              <a:lnSpc>
                <a:spcPct val="80000"/>
              </a:lnSpc>
              <a:buNone/>
            </a:pPr>
            <a:endParaRPr lang="en-US" altLang="zh-CN" sz="1800" dirty="0"/>
          </a:p>
          <a:p>
            <a:pPr>
              <a:lnSpc>
                <a:spcPct val="80000"/>
              </a:lnSpc>
              <a:buNone/>
            </a:pPr>
            <a:endParaRPr lang="zh-CN" altLang="en-US" sz="1800" dirty="0"/>
          </a:p>
        </p:txBody>
      </p:sp>
    </p:spTree>
  </p:cSld>
  <p:clrMapOvr>
    <a:masterClrMapping/>
  </p:clrMapOvr>
  <p:transition advClick="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28650" y="-17780"/>
            <a:ext cx="7886700" cy="1325563"/>
          </a:xfrm>
        </p:spPr>
        <p:txBody>
          <a:bodyPr vert="horz" wrap="square" lIns="91440" tIns="45720" rIns="91440" bIns="45720" numCol="1" anchor="ctr" anchorCtr="0" compatLnSpc="1"/>
          <a:lstStyle/>
          <a:p>
            <a:r>
              <a:rPr lang="zh-CN" altLang="en-US" dirty="0">
                <a:effectLst>
                  <a:outerShdw blurRad="38100" dist="38100" dir="2700000">
                    <a:srgbClr val="000000"/>
                  </a:outerShdw>
                </a:effectLst>
                <a:latin typeface="楷体_GB2312" pitchFamily="49" charset="-122"/>
              </a:rPr>
              <a:t>层次聚类方法的优缺点</a:t>
            </a:r>
            <a:endParaRPr lang="zh-CN" altLang="en-US" dirty="0">
              <a:effectLst>
                <a:outerShdw blurRad="38100" dist="38100" dir="2700000">
                  <a:srgbClr val="000000"/>
                </a:outerShdw>
              </a:effectLst>
              <a:latin typeface="楷体_GB2312" pitchFamily="49" charset="-122"/>
            </a:endParaRPr>
          </a:p>
        </p:txBody>
      </p:sp>
      <p:sp>
        <p:nvSpPr>
          <p:cNvPr id="103426" name="Rectangle 3"/>
          <p:cNvSpPr>
            <a:spLocks noGrp="1"/>
          </p:cNvSpPr>
          <p:nvPr>
            <p:ph idx="1"/>
          </p:nvPr>
        </p:nvSpPr>
        <p:spPr>
          <a:xfrm>
            <a:off x="628650" y="984886"/>
            <a:ext cx="7886700" cy="4474845"/>
          </a:xfrm>
        </p:spPr>
        <p:txBody>
          <a:bodyPr vert="horz" wrap="square" lIns="91440" tIns="45720" rIns="91440" bIns="45720" anchor="t">
            <a:noAutofit/>
          </a:bodyPr>
          <a:lstStyle/>
          <a:p>
            <a:pPr marL="0" indent="0">
              <a:lnSpc>
                <a:spcPct val="110000"/>
              </a:lnSpc>
              <a:buNone/>
            </a:pPr>
            <a:r>
              <a:rPr lang="zh-CN" altLang="en-US" sz="2300" dirty="0">
                <a:latin typeface="Times New Roman" panose="02020603050405020304" charset="0"/>
              </a:rPr>
              <a:t>优点：</a:t>
            </a:r>
            <a:endParaRPr lang="zh-CN" altLang="en-US" sz="2300" dirty="0">
              <a:latin typeface="Times New Roman" panose="02020603050405020304" charset="0"/>
            </a:endParaRPr>
          </a:p>
          <a:p>
            <a:pPr>
              <a:lnSpc>
                <a:spcPct val="110000"/>
              </a:lnSpc>
            </a:pPr>
            <a:r>
              <a:rPr lang="zh-CN" altLang="en-US" sz="2300" dirty="0">
                <a:latin typeface="Times New Roman" panose="02020603050405020304" charset="0"/>
              </a:rPr>
              <a:t>在于可以</a:t>
            </a:r>
            <a:r>
              <a:rPr lang="zh-CN" altLang="en-US" sz="2300" dirty="0">
                <a:solidFill>
                  <a:srgbClr val="FF0000"/>
                </a:solidFill>
                <a:latin typeface="Times New Roman" panose="02020603050405020304" charset="0"/>
              </a:rPr>
              <a:t>在不同粒度水平上对数据进行探测</a:t>
            </a:r>
            <a:r>
              <a:rPr lang="zh-CN" altLang="en-US" sz="2300" dirty="0">
                <a:latin typeface="Times New Roman" panose="02020603050405020304" charset="0"/>
              </a:rPr>
              <a:t>，而且容易实现相似度量或距离度量。 </a:t>
            </a:r>
            <a:endParaRPr lang="zh-CN" altLang="en-US" sz="2300" dirty="0">
              <a:latin typeface="Times New Roman" panose="02020603050405020304" charset="0"/>
            </a:endParaRPr>
          </a:p>
          <a:p>
            <a:pPr>
              <a:lnSpc>
                <a:spcPct val="110000"/>
              </a:lnSpc>
            </a:pPr>
            <a:r>
              <a:rPr lang="zh-CN" altLang="en-US" sz="2300" dirty="0">
                <a:latin typeface="Times New Roman" panose="02020603050405020304" charset="0"/>
              </a:rPr>
              <a:t>可解释性好</a:t>
            </a:r>
            <a:endParaRPr lang="zh-CN" altLang="en-US" sz="2300" dirty="0">
              <a:latin typeface="Times New Roman" panose="02020603050405020304" charset="0"/>
            </a:endParaRPr>
          </a:p>
          <a:p>
            <a:pPr marL="0" indent="0">
              <a:lnSpc>
                <a:spcPct val="110000"/>
              </a:lnSpc>
              <a:buNone/>
            </a:pPr>
            <a:r>
              <a:rPr lang="zh-CN" altLang="en-US" sz="2300" dirty="0">
                <a:latin typeface="Times New Roman" panose="02020603050405020304" charset="0"/>
              </a:rPr>
              <a:t>缺点</a:t>
            </a:r>
            <a:r>
              <a:rPr lang="en-US" altLang="zh-CN" sz="2300" dirty="0">
                <a:latin typeface="Times New Roman" panose="02020603050405020304" charset="0"/>
              </a:rPr>
              <a:t>:</a:t>
            </a:r>
            <a:endParaRPr lang="zh-CN" altLang="en-US" sz="2300" dirty="0">
              <a:latin typeface="Times New Roman" panose="02020603050405020304" charset="0"/>
            </a:endParaRPr>
          </a:p>
          <a:p>
            <a:pPr>
              <a:lnSpc>
                <a:spcPct val="110000"/>
              </a:lnSpc>
            </a:pPr>
            <a:r>
              <a:rPr lang="zh-CN" altLang="en-US" sz="2300" dirty="0">
                <a:latin typeface="Times New Roman" panose="02020603050405020304" charset="0"/>
              </a:rPr>
              <a:t>单纯的层次聚类算法终止条件含糊，而且执行合并或分裂簇的操作后不可修正，这很可能导致聚类结果质量很低。由于需要检查和估算大量的对象或类才能决定类的合并或分裂，所以这种方法的</a:t>
            </a:r>
            <a:r>
              <a:rPr lang="zh-CN" altLang="en-US" sz="2300" dirty="0">
                <a:solidFill>
                  <a:srgbClr val="FF0000"/>
                </a:solidFill>
                <a:latin typeface="Times New Roman" panose="02020603050405020304" charset="0"/>
              </a:rPr>
              <a:t>可扩展性较差</a:t>
            </a:r>
            <a:r>
              <a:rPr lang="zh-CN" altLang="en-US" sz="2300" dirty="0">
                <a:latin typeface="Times New Roman" panose="02020603050405020304" charset="0"/>
              </a:rPr>
              <a:t>。</a:t>
            </a:r>
            <a:endParaRPr lang="zh-CN" altLang="en-US" sz="2300" dirty="0">
              <a:latin typeface="Times New Roman" panose="02020603050405020304" charset="0"/>
            </a:endParaRPr>
          </a:p>
          <a:p>
            <a:pPr>
              <a:lnSpc>
                <a:spcPct val="110000"/>
              </a:lnSpc>
            </a:pPr>
            <a:r>
              <a:rPr lang="zh-CN" altLang="en-US" sz="2300">
                <a:solidFill>
                  <a:srgbClr val="FF0000"/>
                </a:solidFill>
                <a:sym typeface="+mn-ea"/>
              </a:rPr>
              <a:t>与 K-Means 线性复杂度O(n) ，层次聚类为 O(n³)</a:t>
            </a:r>
            <a:endParaRPr lang="zh-CN" altLang="en-US" sz="2300">
              <a:sym typeface="+mn-ea"/>
            </a:endParaRPr>
          </a:p>
          <a:p>
            <a:pPr>
              <a:lnSpc>
                <a:spcPct val="110000"/>
              </a:lnSpc>
            </a:pPr>
            <a:r>
              <a:rPr lang="zh-CN" altLang="en-US" sz="2300" dirty="0">
                <a:latin typeface="Times New Roman" panose="02020603050405020304" charset="0"/>
                <a:sym typeface="+mn-ea"/>
              </a:rPr>
              <a:t>层次聚类和其他聚类方法的有效集成可以形成多阶段聚类，能够改善聚类质量。这类方法包括</a:t>
            </a:r>
            <a:r>
              <a:rPr lang="en-US" altLang="zh-CN" sz="2300" dirty="0">
                <a:latin typeface="Times New Roman" panose="02020603050405020304" charset="0"/>
                <a:sym typeface="+mn-ea"/>
              </a:rPr>
              <a:t>BIRCH</a:t>
            </a:r>
            <a:r>
              <a:rPr lang="zh-CN" altLang="en-US" sz="2300" dirty="0">
                <a:latin typeface="Times New Roman" panose="02020603050405020304" charset="0"/>
                <a:sym typeface="+mn-ea"/>
              </a:rPr>
              <a:t>、</a:t>
            </a:r>
            <a:r>
              <a:rPr lang="en-US" altLang="zh-CN" sz="2300" dirty="0">
                <a:latin typeface="Times New Roman" panose="02020603050405020304" charset="0"/>
                <a:sym typeface="+mn-ea"/>
              </a:rPr>
              <a:t>CURE</a:t>
            </a:r>
            <a:r>
              <a:rPr lang="zh-CN" altLang="en-US" sz="2300" dirty="0">
                <a:latin typeface="Times New Roman" panose="02020603050405020304" charset="0"/>
                <a:sym typeface="+mn-ea"/>
              </a:rPr>
              <a:t>、</a:t>
            </a:r>
            <a:r>
              <a:rPr lang="en-US" altLang="zh-CN" sz="2300" dirty="0">
                <a:latin typeface="Times New Roman" panose="02020603050405020304" charset="0"/>
                <a:sym typeface="+mn-ea"/>
              </a:rPr>
              <a:t>ROCK</a:t>
            </a:r>
            <a:r>
              <a:rPr lang="zh-CN" altLang="en-US" sz="2300" dirty="0">
                <a:latin typeface="Times New Roman" panose="02020603050405020304" charset="0"/>
                <a:sym typeface="+mn-ea"/>
              </a:rPr>
              <a:t>、</a:t>
            </a:r>
            <a:r>
              <a:rPr lang="en-US" altLang="zh-CN" sz="2300" dirty="0">
                <a:latin typeface="Times New Roman" panose="02020603050405020304" charset="0"/>
                <a:sym typeface="+mn-ea"/>
              </a:rPr>
              <a:t>Chameleon</a:t>
            </a:r>
            <a:r>
              <a:rPr lang="zh-CN" altLang="en-US" sz="2300" dirty="0">
                <a:latin typeface="Times New Roman" panose="02020603050405020304" charset="0"/>
                <a:sym typeface="+mn-ea"/>
              </a:rPr>
              <a:t>等。</a:t>
            </a:r>
            <a:r>
              <a:rPr lang="zh-CN" altLang="en-US" sz="2300" dirty="0">
                <a:sym typeface="+mn-ea"/>
              </a:rPr>
              <a:t> </a:t>
            </a:r>
            <a:endParaRPr lang="zh-CN" altLang="en-US" sz="2300" dirty="0"/>
          </a:p>
          <a:p>
            <a:pPr>
              <a:lnSpc>
                <a:spcPct val="110000"/>
              </a:lnSpc>
            </a:pPr>
            <a:endParaRPr lang="zh-CN" altLang="en-US" sz="2300"/>
          </a:p>
          <a:p>
            <a:pPr>
              <a:lnSpc>
                <a:spcPct val="110000"/>
              </a:lnSpc>
            </a:pPr>
            <a:endParaRPr lang="zh-CN" altLang="en-US" sz="2000" dirty="0"/>
          </a:p>
        </p:txBody>
      </p:sp>
    </p:spTree>
  </p:cSld>
  <p:clrMapOvr>
    <a:masterClrMapping/>
  </p:clrMapOvr>
  <p:transition advClick="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63245"/>
          </a:xfrm>
        </p:spPr>
        <p:txBody>
          <a:bodyPr>
            <a:normAutofit/>
          </a:bodyPr>
          <a:lstStyle/>
          <a:p>
            <a:r>
              <a:rPr lang="zh-CN" altLang="en-US"/>
              <a:t>图聚类</a:t>
            </a:r>
            <a:endParaRPr lang="zh-CN" altLang="en-US"/>
          </a:p>
        </p:txBody>
      </p:sp>
      <p:sp>
        <p:nvSpPr>
          <p:cNvPr id="3" name="内容占位符 2"/>
          <p:cNvSpPr>
            <a:spLocks noGrp="1"/>
          </p:cNvSpPr>
          <p:nvPr>
            <p:ph idx="1"/>
          </p:nvPr>
        </p:nvSpPr>
        <p:spPr>
          <a:xfrm>
            <a:off x="628650" y="1108710"/>
            <a:ext cx="7886700" cy="5068570"/>
          </a:xfrm>
        </p:spPr>
        <p:txBody>
          <a:bodyPr/>
          <a:lstStyle/>
          <a:p>
            <a:pPr>
              <a:lnSpc>
                <a:spcPct val="140000"/>
              </a:lnSpc>
            </a:pPr>
            <a:r>
              <a:rPr lang="zh-CN" altLang="en-US" sz="2000"/>
              <a:t>当用户数据可以被表示为一个网络或图（graph）时，可以使用图团体检测方法完成聚类。在这个算法中，图团体（graph community）通常被定义为一种顶点（vertice）的子集，其中的顶点相对于网络的其它部分要连接得更加紧密。</a:t>
            </a:r>
            <a:endParaRPr lang="zh-CN" altLang="en-US" sz="2000"/>
          </a:p>
          <a:p>
            <a:pPr>
              <a:lnSpc>
                <a:spcPct val="140000"/>
              </a:lnSpc>
            </a:pPr>
            <a:r>
              <a:rPr lang="zh-CN" altLang="en-US" sz="2000">
                <a:solidFill>
                  <a:srgbClr val="FF0000"/>
                </a:solidFill>
              </a:rPr>
              <a:t>最直观的案例就是社交网络</a:t>
            </a:r>
            <a:r>
              <a:rPr lang="zh-CN" altLang="en-US" sz="2000"/>
              <a:t>。其中的</a:t>
            </a:r>
            <a:r>
              <a:rPr lang="zh-CN" altLang="en-US" sz="2000">
                <a:solidFill>
                  <a:srgbClr val="FF0000"/>
                </a:solidFill>
              </a:rPr>
              <a:t>顶点表示人，连接顶点的边表示他们是朋友或互粉的用户</a:t>
            </a:r>
            <a:r>
              <a:rPr lang="zh-CN" altLang="en-US" sz="2000"/>
              <a:t>。但是，若要将一个系统建模成一个网络，我们就必须要找到一种有效连接各个不同组件的方式。将图论用于聚类的一些创新应用，如社区发现、群体分析等。</a:t>
            </a:r>
            <a:endParaRPr lang="zh-CN" altLang="en-US" sz="2000"/>
          </a:p>
          <a:p>
            <a:pPr>
              <a:lnSpc>
                <a:spcPct val="140000"/>
              </a:lnSpc>
            </a:pPr>
            <a:r>
              <a:rPr lang="zh-CN" altLang="en-US" sz="2000"/>
              <a:t>链接：ttps://www.zhihu.com/question/34554321/answer/617067242</a:t>
            </a:r>
            <a:endParaRPr lang="zh-CN" altLang="en-US" sz="2000"/>
          </a:p>
          <a:p>
            <a:pPr>
              <a:lnSpc>
                <a:spcPct val="140000"/>
              </a:lnSpc>
            </a:pPr>
            <a:endParaRPr lang="zh-CN" altLang="en-US" sz="2000"/>
          </a:p>
        </p:txBody>
      </p:sp>
    </p:spTree>
  </p:cSld>
  <p:clrMapOvr>
    <a:masterClrMapping/>
  </p:clrMapOvr>
  <p:transition advClick="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40715"/>
          </a:xfrm>
        </p:spPr>
        <p:txBody>
          <a:bodyPr/>
          <a:lstStyle/>
          <a:p>
            <a:endParaRPr lang="zh-CN" altLang="en-US"/>
          </a:p>
        </p:txBody>
      </p:sp>
      <p:pic>
        <p:nvPicPr>
          <p:cNvPr id="4" name="图片 3"/>
          <p:cNvPicPr>
            <a:picLocks noChangeAspect="1"/>
          </p:cNvPicPr>
          <p:nvPr/>
        </p:nvPicPr>
        <p:blipFill>
          <a:blip r:embed="rId1"/>
          <a:srcRect l="15156" t="17454" r="40547" b="58398"/>
          <a:stretch>
            <a:fillRect/>
          </a:stretch>
        </p:blipFill>
        <p:spPr>
          <a:xfrm>
            <a:off x="543560" y="1661160"/>
            <a:ext cx="7864475" cy="3755390"/>
          </a:xfrm>
          <a:prstGeom prst="rect">
            <a:avLst/>
          </a:prstGeom>
        </p:spPr>
      </p:pic>
    </p:spTree>
  </p:cSld>
  <p:clrMapOvr>
    <a:masterClrMapping/>
  </p:clrMapOvr>
  <p:transition advClick="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36270"/>
          </a:xfrm>
        </p:spPr>
        <p:txBody>
          <a:bodyPr/>
          <a:lstStyle/>
          <a:p>
            <a:r>
              <a:rPr lang="zh-CN" altLang="en-US">
                <a:sym typeface="+mn-ea"/>
              </a:rPr>
              <a:t>图的模块性计算</a:t>
            </a:r>
            <a:endParaRPr lang="zh-CN" altLang="en-US"/>
          </a:p>
        </p:txBody>
      </p:sp>
      <p:sp>
        <p:nvSpPr>
          <p:cNvPr id="3" name="内容占位符 2"/>
          <p:cNvSpPr>
            <a:spLocks noGrp="1"/>
          </p:cNvSpPr>
          <p:nvPr>
            <p:ph idx="1"/>
          </p:nvPr>
        </p:nvSpPr>
        <p:spPr>
          <a:xfrm>
            <a:off x="628650" y="945515"/>
            <a:ext cx="8185785" cy="5088255"/>
          </a:xfrm>
        </p:spPr>
        <p:txBody>
          <a:bodyPr>
            <a:noAutofit/>
          </a:bodyPr>
          <a:lstStyle/>
          <a:p>
            <a:pPr>
              <a:lnSpc>
                <a:spcPct val="140000"/>
              </a:lnSpc>
            </a:pPr>
            <a:r>
              <a:rPr lang="zh-CN" altLang="en-US" sz="1800"/>
              <a:t>模块性可以使用以下公式进行计算：</a:t>
            </a:r>
            <a:endParaRPr lang="zh-CN" altLang="en-US" sz="1800"/>
          </a:p>
          <a:p>
            <a:pPr>
              <a:lnSpc>
                <a:spcPct val="140000"/>
              </a:lnSpc>
            </a:pPr>
            <a:endParaRPr lang="zh-CN" altLang="en-US" sz="1800"/>
          </a:p>
          <a:p>
            <a:pPr>
              <a:lnSpc>
                <a:spcPct val="140000"/>
              </a:lnSpc>
            </a:pPr>
            <a:endParaRPr lang="zh-CN" altLang="en-US" sz="1800"/>
          </a:p>
          <a:p>
            <a:pPr>
              <a:lnSpc>
                <a:spcPct val="140000"/>
              </a:lnSpc>
            </a:pPr>
            <a:r>
              <a:rPr lang="zh-CN" altLang="en-US" sz="1800"/>
              <a:t> L</a:t>
            </a:r>
            <a:r>
              <a:rPr lang="en-US" altLang="zh-CN" sz="1800"/>
              <a:t> ------</a:t>
            </a:r>
            <a:r>
              <a:rPr lang="zh-CN" altLang="en-US" sz="1800"/>
              <a:t> 代表</a:t>
            </a:r>
            <a:r>
              <a:rPr lang="zh-CN" altLang="en-US" sz="1800">
                <a:solidFill>
                  <a:srgbClr val="FF0000"/>
                </a:solidFill>
              </a:rPr>
              <a:t>网络中边的数量</a:t>
            </a:r>
            <a:endParaRPr lang="zh-CN" altLang="en-US" sz="1800"/>
          </a:p>
          <a:p>
            <a:pPr>
              <a:lnSpc>
                <a:spcPct val="140000"/>
              </a:lnSpc>
            </a:pPr>
            <a:r>
              <a:rPr lang="zh-CN" altLang="en-US" sz="1800"/>
              <a:t>ki 、 kj </a:t>
            </a:r>
            <a:r>
              <a:rPr lang="en-US" altLang="zh-CN" sz="1800"/>
              <a:t>------</a:t>
            </a:r>
            <a:r>
              <a:rPr lang="zh-CN" altLang="en-US" sz="1800"/>
              <a:t>是指</a:t>
            </a:r>
            <a:r>
              <a:rPr lang="zh-CN" altLang="en-US" sz="1800">
                <a:solidFill>
                  <a:srgbClr val="FF0000"/>
                </a:solidFill>
              </a:rPr>
              <a:t>每个顶点的 degree</a:t>
            </a:r>
            <a:r>
              <a:rPr lang="zh-CN" altLang="en-US" sz="1800"/>
              <a:t>，两者相乘再除以 2L 表示当该网络是随机分配的时候顶点 i 和 j 之间的预期边数。</a:t>
            </a:r>
            <a:endParaRPr lang="zh-CN" altLang="en-US" sz="1800"/>
          </a:p>
          <a:p>
            <a:pPr>
              <a:lnSpc>
                <a:spcPct val="140000"/>
              </a:lnSpc>
            </a:pPr>
            <a:r>
              <a:rPr lang="zh-CN" altLang="en-US" sz="1800"/>
              <a:t>括号中的项表示了该</a:t>
            </a:r>
            <a:r>
              <a:rPr lang="zh-CN" altLang="en-US" sz="1800">
                <a:solidFill>
                  <a:srgbClr val="FF0000"/>
                </a:solidFill>
              </a:rPr>
              <a:t>网络的真实结构和随机组合时的预期结构之间的差</a:t>
            </a:r>
            <a:r>
              <a:rPr lang="zh-CN" altLang="en-US" sz="1800"/>
              <a:t>。</a:t>
            </a:r>
            <a:endParaRPr lang="zh-CN" altLang="en-US" sz="1800"/>
          </a:p>
          <a:p>
            <a:pPr>
              <a:lnSpc>
                <a:spcPct val="140000"/>
              </a:lnSpc>
            </a:pPr>
            <a:r>
              <a:rPr lang="zh-CN" altLang="en-US" sz="1800"/>
              <a:t>研究它的值可以发现，当 Aij = 1 且 ( ki kj ) / 2L 很小时，其返回的值最高。这意味着，当在定点 i 和 j 之间存在一个「非预期」的边时，得到的值更高。</a:t>
            </a:r>
            <a:endParaRPr lang="zh-CN" altLang="en-US" sz="1800"/>
          </a:p>
          <a:p>
            <a:pPr>
              <a:lnSpc>
                <a:spcPct val="140000"/>
              </a:lnSpc>
            </a:pPr>
            <a:r>
              <a:rPr lang="zh-CN" altLang="en-US" sz="1800"/>
              <a:t> δci, cj 就是克罗内克 δ 函数（Kronecker-delta function）</a:t>
            </a:r>
            <a:endParaRPr lang="zh-CN" altLang="en-US" sz="1800"/>
          </a:p>
          <a:p>
            <a:pPr>
              <a:lnSpc>
                <a:spcPct val="140000"/>
              </a:lnSpc>
            </a:pPr>
            <a:r>
              <a:rPr lang="zh-CN" altLang="en-US" sz="1800">
                <a:solidFill>
                  <a:srgbClr val="FF0000"/>
                </a:solidFill>
              </a:rPr>
              <a:t>图模块性越高，该网络聚类成不同团体的程度就越好</a:t>
            </a:r>
            <a:r>
              <a:rPr lang="zh-CN" altLang="en-US" sz="1800"/>
              <a:t>。因此通过最优化方法寻找最大模块性就能发现聚类该网络的最佳方法。</a:t>
            </a:r>
            <a:endParaRPr lang="zh-CN" altLang="en-US" sz="1800"/>
          </a:p>
        </p:txBody>
      </p:sp>
      <p:pic>
        <p:nvPicPr>
          <p:cNvPr id="103" name="图片 102"/>
          <p:cNvPicPr/>
          <p:nvPr/>
        </p:nvPicPr>
        <p:blipFill>
          <a:blip r:embed="rId1"/>
          <a:srcRect t="22309" b="22132"/>
          <a:stretch>
            <a:fillRect/>
          </a:stretch>
        </p:blipFill>
        <p:spPr>
          <a:xfrm>
            <a:off x="762000" y="1557020"/>
            <a:ext cx="7620000" cy="999490"/>
          </a:xfrm>
          <a:prstGeom prst="rect">
            <a:avLst/>
          </a:prstGeom>
          <a:noFill/>
          <a:ln w="9525">
            <a:noFill/>
          </a:ln>
        </p:spPr>
      </p:pic>
    </p:spTree>
  </p:cSld>
  <p:clrMapOvr>
    <a:masterClrMapping/>
  </p:clrMapOvr>
  <p:transition advClick="0"/>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15315"/>
          </a:xfrm>
        </p:spPr>
        <p:txBody>
          <a:bodyPr>
            <a:normAutofit/>
          </a:bodyPr>
          <a:lstStyle/>
          <a:p>
            <a:r>
              <a:rPr lang="zh-CN" altLang="en-US"/>
              <a:t>社区发现算法</a:t>
            </a:r>
            <a:endParaRPr lang="zh-CN" altLang="en-US"/>
          </a:p>
        </p:txBody>
      </p:sp>
      <p:sp>
        <p:nvSpPr>
          <p:cNvPr id="3" name="内容占位符 2"/>
          <p:cNvSpPr>
            <a:spLocks noGrp="1"/>
          </p:cNvSpPr>
          <p:nvPr>
            <p:ph idx="1"/>
          </p:nvPr>
        </p:nvSpPr>
        <p:spPr>
          <a:xfrm>
            <a:off x="628650" y="966470"/>
            <a:ext cx="7886700" cy="5417185"/>
          </a:xfrm>
        </p:spPr>
        <p:txBody>
          <a:bodyPr>
            <a:noAutofit/>
          </a:bodyPr>
          <a:lstStyle/>
          <a:p>
            <a:pPr algn="just">
              <a:lnSpc>
                <a:spcPct val="120000"/>
              </a:lnSpc>
            </a:pPr>
            <a:r>
              <a:rPr lang="zh-CN" altLang="en-US" sz="1800"/>
              <a:t>首先初始分配</a:t>
            </a:r>
            <a:r>
              <a:rPr lang="zh-CN" altLang="en-US" sz="1800">
                <a:solidFill>
                  <a:srgbClr val="FF0000"/>
                </a:solidFill>
              </a:rPr>
              <a:t>每个顶点到其自己的团体</a:t>
            </a:r>
            <a:r>
              <a:rPr lang="zh-CN" altLang="en-US" sz="1800"/>
              <a:t>，然后计算每个</a:t>
            </a:r>
            <a:r>
              <a:rPr lang="zh-CN" altLang="en-US" sz="1800">
                <a:solidFill>
                  <a:schemeClr val="tx1"/>
                </a:solidFill>
              </a:rPr>
              <a:t>团体的</a:t>
            </a:r>
            <a:r>
              <a:rPr lang="zh-CN" altLang="en-US" sz="1800">
                <a:solidFill>
                  <a:srgbClr val="FF0000"/>
                </a:solidFill>
              </a:rPr>
              <a:t>模块性M</a:t>
            </a:r>
            <a:r>
              <a:rPr lang="zh-CN" altLang="en-US" sz="1800"/>
              <a:t>。</a:t>
            </a:r>
            <a:endParaRPr lang="zh-CN" altLang="en-US" sz="1800"/>
          </a:p>
          <a:p>
            <a:pPr algn="just">
              <a:lnSpc>
                <a:spcPct val="120000"/>
              </a:lnSpc>
            </a:pPr>
            <a:r>
              <a:rPr lang="zh-CN" altLang="en-US" sz="1800"/>
              <a:t>第 1 步要求每个</a:t>
            </a:r>
            <a:r>
              <a:rPr lang="zh-CN" altLang="en-US" sz="1800">
                <a:solidFill>
                  <a:srgbClr val="FF0000"/>
                </a:solidFill>
              </a:rPr>
              <a:t>团体对</a:t>
            </a:r>
            <a:r>
              <a:rPr lang="zh-CN" altLang="en-US" sz="1800"/>
              <a:t>（community pair）至少被一条单边链接，如果有两个团体融合到了一起，该算法就计算由此造成的</a:t>
            </a:r>
            <a:r>
              <a:rPr lang="zh-CN" altLang="en-US" sz="1800">
                <a:solidFill>
                  <a:srgbClr val="FF0000"/>
                </a:solidFill>
              </a:rPr>
              <a:t>模块性改变 ΔM</a:t>
            </a:r>
            <a:r>
              <a:rPr lang="zh-CN" altLang="en-US" sz="1800"/>
              <a:t>。</a:t>
            </a:r>
            <a:endParaRPr lang="zh-CN" altLang="en-US" sz="1800"/>
          </a:p>
          <a:p>
            <a:pPr algn="just">
              <a:lnSpc>
                <a:spcPct val="120000"/>
              </a:lnSpc>
            </a:pPr>
            <a:r>
              <a:rPr lang="zh-CN" altLang="en-US" sz="1800"/>
              <a:t>第 2 步是取</a:t>
            </a:r>
            <a:r>
              <a:rPr lang="zh-CN" altLang="en-US" sz="1800">
                <a:solidFill>
                  <a:srgbClr val="FF0000"/>
                </a:solidFill>
              </a:rPr>
              <a:t> ΔM 出现了最大增长的团体对，然后融合</a:t>
            </a:r>
            <a:r>
              <a:rPr lang="zh-CN" altLang="en-US" sz="1800"/>
              <a:t>。然后为这个聚类计算新的模块性 M，并记录下来。</a:t>
            </a:r>
            <a:endParaRPr lang="zh-CN" altLang="en-US" sz="1800"/>
          </a:p>
          <a:p>
            <a:pPr algn="just">
              <a:lnSpc>
                <a:spcPct val="120000"/>
              </a:lnSpc>
            </a:pPr>
            <a:r>
              <a:rPr lang="zh-CN" altLang="en-US" sz="1800"/>
              <a:t>重复第 1 步和 第 2 步——每一次都融合团体对，这样最后得到 ΔM 的最大增益，然后记录新的聚类模式及其相应的模块性分数 M。</a:t>
            </a:r>
            <a:endParaRPr lang="zh-CN" altLang="en-US" sz="1800"/>
          </a:p>
          <a:p>
            <a:pPr algn="just">
              <a:lnSpc>
                <a:spcPct val="120000"/>
              </a:lnSpc>
            </a:pPr>
            <a:r>
              <a:rPr lang="zh-CN" altLang="en-US" sz="1800"/>
              <a:t>当所有的顶点都被分组成了一个巨型聚类时，就可以停止了。</a:t>
            </a:r>
            <a:endParaRPr lang="zh-CN" altLang="en-US" sz="1800"/>
          </a:p>
          <a:p>
            <a:pPr algn="just">
              <a:lnSpc>
                <a:spcPct val="120000"/>
              </a:lnSpc>
            </a:pPr>
            <a:r>
              <a:rPr lang="zh-CN" altLang="en-US" sz="1800"/>
              <a:t>然后该算法会检查这个过程中的记录，然后找到其中</a:t>
            </a:r>
            <a:r>
              <a:rPr lang="zh-CN" altLang="en-US" sz="1800">
                <a:solidFill>
                  <a:srgbClr val="FF0000"/>
                </a:solidFill>
              </a:rPr>
              <a:t>返回了最高 M 值的聚类模式</a:t>
            </a:r>
            <a:r>
              <a:rPr lang="zh-CN" altLang="en-US" sz="1800"/>
              <a:t>。这就是返回的团体结构。</a:t>
            </a:r>
            <a:endParaRPr lang="zh-CN" altLang="en-US" sz="1800"/>
          </a:p>
          <a:p>
            <a:pPr algn="just">
              <a:lnSpc>
                <a:spcPct val="120000"/>
              </a:lnSpc>
            </a:pPr>
            <a:r>
              <a:rPr lang="zh-CN" altLang="en-US" sz="1800"/>
              <a:t>团体检测（community detection）是现在图论中一个热门的研究领域，它的局限性主要体现在会忽略一些小的集群，且只适用于结构化的图模型。但这一类算法在典型的结构化数据中和现实网状数据都有非常好的性能。</a:t>
            </a:r>
            <a:endParaRPr lang="zh-CN" altLang="en-US" sz="1800"/>
          </a:p>
        </p:txBody>
      </p:sp>
    </p:spTree>
  </p:cSld>
  <p:clrMapOvr>
    <a:masterClrMapping/>
  </p:clrMapOvr>
  <p:transition advClick="0"/>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nvPicPr>
        <p:blipFill>
          <a:blip r:embed="rId1"/>
          <a:stretch>
            <a:fillRect/>
          </a:stretch>
        </p:blipFill>
        <p:spPr>
          <a:xfrm>
            <a:off x="467360" y="1124585"/>
            <a:ext cx="8134350" cy="4476750"/>
          </a:xfrm>
          <a:prstGeom prst="rect">
            <a:avLst/>
          </a:prstGeom>
          <a:noFill/>
          <a:ln w="9525">
            <a:noFill/>
          </a:ln>
        </p:spPr>
      </p:pic>
    </p:spTree>
  </p:cSld>
  <p:clrMapOvr>
    <a:masterClrMapping/>
  </p:clrMapOvr>
  <p:transition advClick="0"/>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pic>
        <p:nvPicPr>
          <p:cNvPr id="105" name="图片 104"/>
          <p:cNvPicPr/>
          <p:nvPr/>
        </p:nvPicPr>
        <p:blipFill>
          <a:blip r:embed="rId1"/>
          <a:stretch>
            <a:fillRect/>
          </a:stretch>
        </p:blipFill>
        <p:spPr>
          <a:xfrm>
            <a:off x="323215" y="1268730"/>
            <a:ext cx="8477250" cy="4735195"/>
          </a:xfrm>
          <a:prstGeom prst="rect">
            <a:avLst/>
          </a:prstGeom>
          <a:noFill/>
          <a:ln w="9525">
            <a:noFill/>
          </a:ln>
        </p:spPr>
      </p:pic>
      <p:sp>
        <p:nvSpPr>
          <p:cNvPr id="4" name="文本框 3"/>
          <p:cNvSpPr txBox="1"/>
          <p:nvPr/>
        </p:nvSpPr>
        <p:spPr>
          <a:xfrm>
            <a:off x="430530" y="320040"/>
            <a:ext cx="5577840" cy="478155"/>
          </a:xfrm>
          <a:prstGeom prst="rect">
            <a:avLst/>
          </a:prstGeom>
          <a:noFill/>
        </p:spPr>
        <p:txBody>
          <a:bodyPr wrap="square" rtlCol="0" anchor="t">
            <a:spAutoFit/>
          </a:bodyPr>
          <a:lstStyle/>
          <a:p>
            <a:pPr>
              <a:lnSpc>
                <a:spcPct val="90000"/>
              </a:lnSpc>
            </a:pPr>
            <a:r>
              <a:rPr lang="zh-CN" altLang="en-US" dirty="0">
                <a:solidFill>
                  <a:srgbClr val="0066FF"/>
                </a:solidFill>
                <a:sym typeface="+mn-ea"/>
              </a:rPr>
              <a:t>主要的聚类算法</a:t>
            </a:r>
            <a:endParaRPr lang="zh-CN" altLang="en-US"/>
          </a:p>
        </p:txBody>
      </p:sp>
    </p:spTree>
  </p:cSld>
  <p:clrMapOvr>
    <a:masterClrMapping/>
  </p:clrMapOvr>
  <p:transition advClick="0"/>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图片 103"/>
          <p:cNvPicPr/>
          <p:nvPr/>
        </p:nvPicPr>
        <p:blipFill>
          <a:blip r:embed="rId1"/>
          <a:stretch>
            <a:fillRect/>
          </a:stretch>
        </p:blipFill>
        <p:spPr>
          <a:xfrm>
            <a:off x="-67945" y="1174750"/>
            <a:ext cx="9211945" cy="5208270"/>
          </a:xfrm>
          <a:prstGeom prst="rect">
            <a:avLst/>
          </a:prstGeom>
          <a:noFill/>
          <a:ln w="9525">
            <a:noFill/>
          </a:ln>
        </p:spPr>
      </p:pic>
      <p:sp>
        <p:nvSpPr>
          <p:cNvPr id="4" name="文本框 3"/>
          <p:cNvSpPr txBox="1"/>
          <p:nvPr/>
        </p:nvSpPr>
        <p:spPr>
          <a:xfrm>
            <a:off x="251460" y="6452870"/>
            <a:ext cx="6609715" cy="398780"/>
          </a:xfrm>
          <a:prstGeom prst="rect">
            <a:avLst/>
          </a:prstGeom>
          <a:noFill/>
        </p:spPr>
        <p:txBody>
          <a:bodyPr wrap="square" rtlCol="0" anchor="t">
            <a:spAutoFit/>
          </a:bodyPr>
          <a:lstStyle/>
          <a:p>
            <a:r>
              <a:rPr lang="zh-CN" altLang="en-US" sz="2000"/>
              <a:t>https://zhuanlan.zhihu.com/p/363264408</a:t>
            </a:r>
            <a:endParaRPr lang="zh-CN" altLang="en-US" sz="2000"/>
          </a:p>
        </p:txBody>
      </p:sp>
      <p:sp>
        <p:nvSpPr>
          <p:cNvPr id="5" name="标题 4"/>
          <p:cNvSpPr>
            <a:spLocks noGrp="1"/>
          </p:cNvSpPr>
          <p:nvPr>
            <p:ph type="title"/>
          </p:nvPr>
        </p:nvSpPr>
        <p:spPr>
          <a:xfrm>
            <a:off x="628650" y="197485"/>
            <a:ext cx="7886700" cy="528320"/>
          </a:xfrm>
        </p:spPr>
        <p:txBody>
          <a:bodyPr>
            <a:normAutofit fontScale="90000"/>
          </a:bodyPr>
          <a:lstStyle/>
          <a:p>
            <a:r>
              <a:rPr lang="zh-CN" altLang="en-US"/>
              <a:t>分类与聚类算法的选择</a:t>
            </a:r>
            <a:endParaRPr lang="zh-CN" altLang="en-US"/>
          </a:p>
        </p:txBody>
      </p:sp>
    </p:spTree>
  </p:cSld>
  <p:clrMapOvr>
    <a:masterClrMapping/>
  </p:clrMapOvr>
  <p:transition advClick="0"/>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Rot="1"/>
          </p:cNvSpPr>
          <p:nvPr>
            <p:ph type="subTitle" idx="1"/>
          </p:nvPr>
        </p:nvSpPr>
        <p:spPr>
          <a:xfrm>
            <a:off x="628650" y="2095501"/>
            <a:ext cx="7886700" cy="1655445"/>
          </a:xfrm>
          <a:solidFill>
            <a:schemeClr val="bg1">
              <a:alpha val="100000"/>
            </a:schemeClr>
          </a:solidFill>
        </p:spPr>
        <p:txBody>
          <a:bodyPr vert="horz" wrap="square" lIns="91440" tIns="45720" rIns="91440" bIns="45720" anchor="t"/>
          <a:lstStyle/>
          <a:p>
            <a:r>
              <a:rPr lang="zh-CN" altLang="en-US" sz="4000" dirty="0"/>
              <a:t>文本分类</a:t>
            </a:r>
            <a:endParaRPr lang="zh-CN" altLang="en-US" sz="4000" dirty="0"/>
          </a:p>
          <a:p>
            <a:r>
              <a:rPr lang="en-US" altLang="zh-CN" sz="4000" dirty="0">
                <a:solidFill>
                  <a:srgbClr val="FF3300"/>
                </a:solidFill>
              </a:rPr>
              <a:t>Web</a:t>
            </a:r>
            <a:r>
              <a:rPr lang="zh-CN" altLang="en-US" sz="4000" dirty="0">
                <a:solidFill>
                  <a:srgbClr val="FF3300"/>
                </a:solidFill>
              </a:rPr>
              <a:t>挖掘</a:t>
            </a:r>
            <a:endParaRPr lang="zh-CN" altLang="en-US" sz="4000" dirty="0">
              <a:solidFill>
                <a:srgbClr val="FF3300"/>
              </a:solidFill>
            </a:endParaRPr>
          </a:p>
        </p:txBody>
      </p:sp>
    </p:spTree>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ctrTitle"/>
          </p:nvPr>
        </p:nvSpPr>
        <p:spPr>
          <a:xfrm>
            <a:off x="1524000" y="2438400"/>
            <a:ext cx="6248400" cy="1987550"/>
          </a:xfrm>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6000" b="1" i="0" u="none" strike="noStrike" kern="0" cap="none" spc="0" normalizeH="0" baseline="0" noProof="0">
                <a:ln>
                  <a:noFill/>
                </a:ln>
                <a:solidFill>
                  <a:srgbClr val="006600"/>
                </a:solidFill>
                <a:effectLst/>
                <a:uLnTx/>
                <a:uFillTx/>
                <a:latin typeface="+mj-lt"/>
                <a:ea typeface="+mj-ea"/>
                <a:cs typeface="宋体" pitchFamily="2" charset="-122"/>
              </a:rPr>
              <a:t>Support Vector Machines </a:t>
            </a:r>
            <a:endParaRPr kumimoji="0" lang="en-US" altLang="zh-CN" sz="6000" b="1" i="0" u="none" strike="noStrike" kern="0" cap="none" spc="0" normalizeH="0" baseline="0" noProof="0">
              <a:ln>
                <a:noFill/>
              </a:ln>
              <a:solidFill>
                <a:srgbClr val="006600"/>
              </a:solidFill>
              <a:effectLst/>
              <a:uLnTx/>
              <a:uFillTx/>
              <a:latin typeface="+mj-lt"/>
              <a:ea typeface="+mj-ea"/>
              <a:cs typeface="宋体" pitchFamily="2" charset="-122"/>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灯片编号占位符 3"/>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90204" pitchFamily="34" charset="0"/>
              </a:rPr>
            </a:fld>
            <a:endParaRPr lang="en-US" altLang="zh-CN" sz="1400" dirty="0">
              <a:latin typeface="Arial" panose="020B0604020202090204" pitchFamily="34" charset="0"/>
            </a:endParaRPr>
          </a:p>
        </p:txBody>
      </p:sp>
      <p:sp>
        <p:nvSpPr>
          <p:cNvPr id="208898" name="Rectangle 2"/>
          <p:cNvSpPr>
            <a:spLocks noGrp="1" noRot="1" noChangeArrowheads="1"/>
          </p:cNvSpPr>
          <p:nvPr>
            <p:ph type="ctrTitle"/>
          </p:nvPr>
        </p:nvSpPr>
        <p:spPr>
          <a:xfrm>
            <a:off x="430530" y="-39370"/>
            <a:ext cx="7886700" cy="1235710"/>
          </a:xfrm>
        </p:spPr>
        <p:txBody>
          <a:bodyPr wrap="square" lIns="91440" tIns="45720" rIns="91440" bIns="45720" numCol="1" anchor="ctr" anchorCtr="0" compatLnSpc="1"/>
          <a:lstStyle/>
          <a:p>
            <a:pPr eaLnBrk="1" hangingPunct="1"/>
            <a:r>
              <a:rPr lang="en-US" altLang="zh-CN" dirty="0">
                <a:effectLst>
                  <a:outerShdw blurRad="38100" dist="38100" dir="2700000">
                    <a:srgbClr val="000000"/>
                  </a:outerShdw>
                </a:effectLst>
                <a:latin typeface="Times New Roman" panose="02020603050405020304" charset="0"/>
              </a:rPr>
              <a:t>Web</a:t>
            </a:r>
            <a:r>
              <a:rPr lang="zh-CN" altLang="en-US" dirty="0">
                <a:effectLst>
                  <a:outerShdw blurRad="38100" dist="38100" dir="2700000">
                    <a:srgbClr val="000000"/>
                  </a:outerShdw>
                </a:effectLst>
                <a:latin typeface="Times New Roman" panose="02020603050405020304" charset="0"/>
              </a:rPr>
              <a:t>挖掘</a:t>
            </a:r>
            <a:r>
              <a:rPr lang="zh-CN" altLang="en-US" dirty="0">
                <a:effectLst>
                  <a:outerShdw blurRad="38100" dist="38100" dir="2700000">
                    <a:srgbClr val="000000"/>
                  </a:outerShdw>
                </a:effectLst>
              </a:rPr>
              <a:t> </a:t>
            </a:r>
            <a:endParaRPr lang="zh-CN" altLang="en-US" dirty="0">
              <a:effectLst>
                <a:outerShdw blurRad="38100" dist="38100" dir="2700000">
                  <a:srgbClr val="000000"/>
                </a:outerShdw>
              </a:effectLst>
            </a:endParaRPr>
          </a:p>
        </p:txBody>
      </p:sp>
      <p:sp>
        <p:nvSpPr>
          <p:cNvPr id="105475" name="Text Box 4"/>
          <p:cNvSpPr txBox="1"/>
          <p:nvPr/>
        </p:nvSpPr>
        <p:spPr>
          <a:xfrm>
            <a:off x="628650" y="1148715"/>
            <a:ext cx="8077200" cy="2749550"/>
          </a:xfrm>
          <a:prstGeom prst="rect">
            <a:avLst/>
          </a:prstGeom>
          <a:noFill/>
          <a:ln w="9525">
            <a:noFill/>
          </a:ln>
        </p:spPr>
        <p:txBody>
          <a:bodyPr>
            <a:spAutoFit/>
          </a:bodyPr>
          <a:lstStyle/>
          <a:p>
            <a:pPr eaLnBrk="1" hangingPunct="1">
              <a:lnSpc>
                <a:spcPct val="120000"/>
              </a:lnSpc>
              <a:spcBef>
                <a:spcPct val="50000"/>
              </a:spcBef>
              <a:buClrTx/>
              <a:buFontTx/>
            </a:pPr>
            <a:r>
              <a:rPr lang="zh-CN" altLang="en-US" sz="2400" b="1" dirty="0">
                <a:solidFill>
                  <a:srgbClr val="000000"/>
                </a:solidFill>
                <a:latin typeface="Arial" panose="020B0604020202090204" pitchFamily="34" charset="0"/>
              </a:rPr>
              <a:t>       然而</a:t>
            </a:r>
            <a:r>
              <a:rPr lang="en-US" altLang="zh-CN" sz="2400" b="1" dirty="0">
                <a:solidFill>
                  <a:srgbClr val="000000"/>
                </a:solidFill>
                <a:latin typeface="Arial" panose="020B0604020202090204" pitchFamily="34" charset="0"/>
              </a:rPr>
              <a:t>Web</a:t>
            </a:r>
            <a:r>
              <a:rPr lang="zh-CN" altLang="en-US" sz="2400" b="1" dirty="0">
                <a:solidFill>
                  <a:srgbClr val="000000"/>
                </a:solidFill>
                <a:latin typeface="Arial" panose="020B0604020202090204" pitchFamily="34" charset="0"/>
              </a:rPr>
              <a:t>是无结构的、动态的，而且</a:t>
            </a:r>
            <a:r>
              <a:rPr lang="en-US" altLang="zh-CN" sz="2400" b="1" dirty="0">
                <a:solidFill>
                  <a:srgbClr val="000000"/>
                </a:solidFill>
                <a:latin typeface="Arial" panose="020B0604020202090204" pitchFamily="34" charset="0"/>
              </a:rPr>
              <a:t>Web</a:t>
            </a:r>
            <a:r>
              <a:rPr lang="zh-CN" altLang="en-US" sz="2400" b="1" dirty="0">
                <a:solidFill>
                  <a:srgbClr val="000000"/>
                </a:solidFill>
                <a:latin typeface="Arial" panose="020B0604020202090204" pitchFamily="34" charset="0"/>
              </a:rPr>
              <a:t>页面的复杂程度远远超过了文本文档，人们要想找到自己所需要的东西犹如大海捞针一般。这就是所谓的“信息爆炸”问题，即信息极大丰富而知识相对匮乏。因而大量异质的</a:t>
            </a:r>
            <a:r>
              <a:rPr lang="en-US" altLang="zh-CN" sz="2400" b="1" dirty="0">
                <a:solidFill>
                  <a:srgbClr val="000000"/>
                </a:solidFill>
                <a:latin typeface="Arial" panose="020B0604020202090204" pitchFamily="34" charset="0"/>
              </a:rPr>
              <a:t>Web</a:t>
            </a:r>
            <a:r>
              <a:rPr lang="zh-CN" altLang="en-US" sz="2400" b="1" dirty="0">
                <a:solidFill>
                  <a:srgbClr val="000000"/>
                </a:solidFill>
                <a:latin typeface="Arial" panose="020B0604020202090204" pitchFamily="34" charset="0"/>
              </a:rPr>
              <a:t>信息资源中所蕴含的具有巨大潜在价值的知识驱使着人们迫切需要能够从</a:t>
            </a:r>
            <a:r>
              <a:rPr lang="en-US" altLang="zh-CN" sz="2400" b="1" dirty="0">
                <a:solidFill>
                  <a:srgbClr val="000000"/>
                </a:solidFill>
                <a:latin typeface="Arial" panose="020B0604020202090204" pitchFamily="34" charset="0"/>
              </a:rPr>
              <a:t>Web</a:t>
            </a:r>
            <a:r>
              <a:rPr lang="zh-CN" altLang="en-US" sz="2400" b="1" dirty="0">
                <a:solidFill>
                  <a:srgbClr val="000000"/>
                </a:solidFill>
                <a:latin typeface="Arial" panose="020B0604020202090204" pitchFamily="34" charset="0"/>
              </a:rPr>
              <a:t>上快速、有效地发现资源和知识的工具。</a:t>
            </a:r>
            <a:r>
              <a:rPr lang="zh-CN" altLang="en-US" sz="1800" dirty="0">
                <a:latin typeface="Arial" panose="020B0604020202090204" pitchFamily="34" charset="0"/>
              </a:rPr>
              <a:t> </a:t>
            </a:r>
            <a:endParaRPr lang="zh-CN" altLang="en-US" sz="1800" dirty="0">
              <a:latin typeface="Arial" panose="020B0604020202090204" pitchFamily="34" charset="0"/>
            </a:endParaRPr>
          </a:p>
        </p:txBody>
      </p:sp>
    </p:spTree>
  </p:cSld>
  <p:clrMapOvr>
    <a:masterClrMapping/>
  </p:clrMapOvr>
  <p:transition advClick="0"/>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灯片编号占位符 3"/>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90204" pitchFamily="34" charset="0"/>
              </a:rPr>
            </a:fld>
            <a:endParaRPr lang="en-US" altLang="zh-CN" sz="1400" dirty="0">
              <a:latin typeface="Arial" panose="020B0604020202090204" pitchFamily="34" charset="0"/>
            </a:endParaRPr>
          </a:p>
        </p:txBody>
      </p:sp>
      <p:sp>
        <p:nvSpPr>
          <p:cNvPr id="107522" name="Text Box 4"/>
          <p:cNvSpPr txBox="1"/>
          <p:nvPr/>
        </p:nvSpPr>
        <p:spPr>
          <a:xfrm>
            <a:off x="539552" y="1320006"/>
            <a:ext cx="8229600" cy="4217987"/>
          </a:xfrm>
          <a:prstGeom prst="rect">
            <a:avLst/>
          </a:prstGeom>
          <a:noFill/>
          <a:ln w="9525">
            <a:noFill/>
          </a:ln>
        </p:spPr>
        <p:txBody>
          <a:bodyPr>
            <a:spAutoFit/>
          </a:bodyPr>
          <a:lstStyle/>
          <a:p>
            <a:pPr eaLnBrk="1" hangingPunct="1">
              <a:lnSpc>
                <a:spcPct val="120000"/>
              </a:lnSpc>
              <a:spcBef>
                <a:spcPct val="50000"/>
              </a:spcBef>
              <a:buClrTx/>
              <a:buFontTx/>
            </a:pPr>
            <a:r>
              <a:rPr lang="en-US" altLang="zh-CN" sz="2400" b="1" dirty="0">
                <a:solidFill>
                  <a:srgbClr val="000000"/>
                </a:solidFill>
                <a:latin typeface="Arial" panose="020B0604020202090204" pitchFamily="34" charset="0"/>
              </a:rPr>
              <a:t>       Web</a:t>
            </a:r>
            <a:r>
              <a:rPr lang="zh-CN" altLang="en-US" sz="2400" b="1" dirty="0">
                <a:solidFill>
                  <a:srgbClr val="000000"/>
                </a:solidFill>
                <a:latin typeface="Arial" panose="020B0604020202090204" pitchFamily="34" charset="0"/>
              </a:rPr>
              <a:t>上的搜索引擎部分地解决了资源发现问题，但由于覆盖率有限而导致查全率低、基于关键字的查询导致命中率低、而且不能满足特定用户所要求的特殊服务，因此效果远不能使人满意。</a:t>
            </a:r>
            <a:endParaRPr lang="zh-CN" altLang="en-US" sz="2400" b="1" dirty="0">
              <a:solidFill>
                <a:srgbClr val="000000"/>
              </a:solidFill>
              <a:latin typeface="Arial" panose="020B0604020202090204" pitchFamily="34" charset="0"/>
            </a:endParaRPr>
          </a:p>
          <a:p>
            <a:pPr eaLnBrk="1" hangingPunct="1">
              <a:lnSpc>
                <a:spcPct val="120000"/>
              </a:lnSpc>
              <a:spcBef>
                <a:spcPct val="50000"/>
              </a:spcBef>
              <a:buClrTx/>
              <a:buFontTx/>
            </a:pPr>
            <a:r>
              <a:rPr lang="zh-CN" altLang="en-US" sz="2400" b="1" dirty="0">
                <a:solidFill>
                  <a:srgbClr val="000000"/>
                </a:solidFill>
                <a:latin typeface="Arial" panose="020B0604020202090204" pitchFamily="34" charset="0"/>
              </a:rPr>
              <a:t>       此外，搜索引擎的目的在于发现</a:t>
            </a:r>
            <a:r>
              <a:rPr lang="en-US" altLang="zh-CN" sz="2400" b="1" dirty="0">
                <a:solidFill>
                  <a:srgbClr val="000000"/>
                </a:solidFill>
                <a:latin typeface="Arial" panose="020B0604020202090204" pitchFamily="34" charset="0"/>
              </a:rPr>
              <a:t>Web</a:t>
            </a:r>
            <a:r>
              <a:rPr lang="zh-CN" altLang="en-US" sz="2400" b="1" dirty="0">
                <a:solidFill>
                  <a:srgbClr val="000000"/>
                </a:solidFill>
                <a:latin typeface="Arial" panose="020B0604020202090204" pitchFamily="34" charset="0"/>
              </a:rPr>
              <a:t>上的资源，就</a:t>
            </a:r>
            <a:r>
              <a:rPr lang="en-US" altLang="zh-CN" sz="2400" b="1" dirty="0">
                <a:solidFill>
                  <a:srgbClr val="000000"/>
                </a:solidFill>
                <a:latin typeface="Arial" panose="020B0604020202090204" pitchFamily="34" charset="0"/>
              </a:rPr>
              <a:t>Web</a:t>
            </a:r>
            <a:r>
              <a:rPr lang="zh-CN" altLang="en-US" sz="2400" b="1" dirty="0">
                <a:solidFill>
                  <a:srgbClr val="000000"/>
                </a:solidFill>
                <a:latin typeface="Arial" panose="020B0604020202090204" pitchFamily="34" charset="0"/>
              </a:rPr>
              <a:t>上的知识发现而言，即使检索精度再高，搜索引擎也不能够胜任。为此，我们需要开发比信息检索层次更高的新技术，一种途径就是把传统的数据挖掘技术和</a:t>
            </a:r>
            <a:r>
              <a:rPr lang="en-US" altLang="zh-CN" sz="2400" b="1" dirty="0">
                <a:solidFill>
                  <a:srgbClr val="000000"/>
                </a:solidFill>
                <a:latin typeface="Arial" panose="020B0604020202090204" pitchFamily="34" charset="0"/>
              </a:rPr>
              <a:t>Web</a:t>
            </a:r>
            <a:r>
              <a:rPr lang="zh-CN" altLang="en-US" sz="2400" b="1" dirty="0">
                <a:solidFill>
                  <a:srgbClr val="000000"/>
                </a:solidFill>
                <a:latin typeface="Arial" panose="020B0604020202090204" pitchFamily="34" charset="0"/>
              </a:rPr>
              <a:t>有机结合起来，进行</a:t>
            </a:r>
            <a:r>
              <a:rPr lang="en-US" altLang="zh-CN" sz="2400" b="1" dirty="0">
                <a:solidFill>
                  <a:srgbClr val="000000"/>
                </a:solidFill>
                <a:latin typeface="Arial" panose="020B0604020202090204" pitchFamily="34" charset="0"/>
              </a:rPr>
              <a:t>Web</a:t>
            </a:r>
            <a:r>
              <a:rPr lang="zh-CN" altLang="en-US" sz="2400" b="1" dirty="0">
                <a:solidFill>
                  <a:srgbClr val="000000"/>
                </a:solidFill>
                <a:latin typeface="Arial" panose="020B0604020202090204" pitchFamily="34" charset="0"/>
              </a:rPr>
              <a:t>挖掘。</a:t>
            </a:r>
            <a:r>
              <a:rPr lang="zh-CN" altLang="en-US" sz="1800" dirty="0">
                <a:latin typeface="Arial" panose="020B0604020202090204" pitchFamily="34" charset="0"/>
              </a:rPr>
              <a:t> </a:t>
            </a:r>
            <a:endParaRPr lang="zh-CN" altLang="en-US" sz="1800" dirty="0">
              <a:latin typeface="Arial" panose="020B0604020202090204" pitchFamily="34" charset="0"/>
            </a:endParaRPr>
          </a:p>
        </p:txBody>
      </p:sp>
    </p:spTree>
  </p:cSld>
  <p:clrMapOvr>
    <a:masterClrMapping/>
  </p:clrMapOvr>
  <p:transition advClick="0"/>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90204" pitchFamily="34" charset="0"/>
              </a:rPr>
            </a:fld>
            <a:endParaRPr lang="en-US" altLang="zh-CN" sz="1400" dirty="0">
              <a:latin typeface="Arial" panose="020B0604020202090204" pitchFamily="34" charset="0"/>
            </a:endParaRPr>
          </a:p>
        </p:txBody>
      </p:sp>
      <p:sp>
        <p:nvSpPr>
          <p:cNvPr id="210946" name="Rectangle 2"/>
          <p:cNvSpPr>
            <a:spLocks noGrp="1" noRot="1" noChangeArrowheads="1"/>
          </p:cNvSpPr>
          <p:nvPr>
            <p:ph type="ctrTitle"/>
          </p:nvPr>
        </p:nvSpPr>
        <p:spPr>
          <a:xfrm>
            <a:off x="628650" y="46355"/>
            <a:ext cx="7886700" cy="2387600"/>
          </a:xfrm>
        </p:spPr>
        <p:txBody>
          <a:bodyPr wrap="square" lIns="91440" tIns="45720" rIns="91440" bIns="45720" numCol="1" anchor="ctr" anchorCtr="0" compatLnSpc="1"/>
          <a:lstStyle/>
          <a:p>
            <a:pPr algn="l" eaLnBrk="1" hangingPunct="1"/>
            <a:r>
              <a:rPr lang="en-US" altLang="zh-CN" sz="2400" dirty="0">
                <a:solidFill>
                  <a:srgbClr val="000000"/>
                </a:solidFill>
                <a:effectLst/>
              </a:rPr>
              <a:t>Web</a:t>
            </a:r>
            <a:r>
              <a:rPr lang="zh-CN" altLang="en-US" sz="2400" dirty="0">
                <a:solidFill>
                  <a:srgbClr val="000000"/>
                </a:solidFill>
                <a:effectLst/>
              </a:rPr>
              <a:t>挖掘的概念：</a:t>
            </a:r>
            <a:endParaRPr lang="zh-CN" altLang="en-US" dirty="0">
              <a:effectLst>
                <a:outerShdw blurRad="38100" dist="38100" dir="2700000">
                  <a:srgbClr val="000000"/>
                </a:outerShdw>
              </a:effectLst>
            </a:endParaRPr>
          </a:p>
        </p:txBody>
      </p:sp>
      <p:sp>
        <p:nvSpPr>
          <p:cNvPr id="109571" name="Text Box 3"/>
          <p:cNvSpPr txBox="1"/>
          <p:nvPr/>
        </p:nvSpPr>
        <p:spPr>
          <a:xfrm>
            <a:off x="448310" y="1447800"/>
            <a:ext cx="8229600" cy="4656138"/>
          </a:xfrm>
          <a:prstGeom prst="rect">
            <a:avLst/>
          </a:prstGeom>
          <a:noFill/>
          <a:ln w="9525">
            <a:noFill/>
          </a:ln>
        </p:spPr>
        <p:txBody>
          <a:bodyPr>
            <a:spAutoFit/>
          </a:bodyPr>
          <a:lstStyle/>
          <a:p>
            <a:pPr eaLnBrk="1" hangingPunct="1">
              <a:lnSpc>
                <a:spcPct val="120000"/>
              </a:lnSpc>
              <a:spcBef>
                <a:spcPct val="50000"/>
              </a:spcBef>
              <a:buClrTx/>
              <a:buFontTx/>
            </a:pPr>
            <a:r>
              <a:rPr lang="zh-CN" altLang="en-US" sz="2400" b="1" dirty="0">
                <a:solidFill>
                  <a:srgbClr val="000000"/>
                </a:solidFill>
                <a:latin typeface="Arial" panose="020B0604020202090204" pitchFamily="34" charset="0"/>
              </a:rPr>
              <a:t>定义：</a:t>
            </a:r>
            <a:r>
              <a:rPr lang="en-US" altLang="zh-CN" sz="2400" b="1" dirty="0">
                <a:solidFill>
                  <a:srgbClr val="000000"/>
                </a:solidFill>
                <a:latin typeface="Arial" panose="020B0604020202090204" pitchFamily="34" charset="0"/>
              </a:rPr>
              <a:t>Web</a:t>
            </a:r>
            <a:r>
              <a:rPr lang="zh-CN" altLang="en-US" sz="2400" b="1" dirty="0">
                <a:solidFill>
                  <a:srgbClr val="000000"/>
                </a:solidFill>
                <a:latin typeface="Arial" panose="020B0604020202090204" pitchFamily="34" charset="0"/>
              </a:rPr>
              <a:t>挖掘是指从大量</a:t>
            </a:r>
            <a:r>
              <a:rPr lang="en-US" altLang="zh-CN" sz="2400" b="1" dirty="0">
                <a:solidFill>
                  <a:srgbClr val="000000"/>
                </a:solidFill>
                <a:latin typeface="Arial" panose="020B0604020202090204" pitchFamily="34" charset="0"/>
              </a:rPr>
              <a:t>Web</a:t>
            </a:r>
            <a:r>
              <a:rPr lang="zh-CN" altLang="en-US" sz="2400" b="1" dirty="0">
                <a:solidFill>
                  <a:srgbClr val="000000"/>
                </a:solidFill>
                <a:latin typeface="Arial" panose="020B0604020202090204" pitchFamily="34" charset="0"/>
              </a:rPr>
              <a:t>文档的集合</a:t>
            </a:r>
            <a:r>
              <a:rPr lang="en-US" altLang="zh-CN" sz="2400" b="1" dirty="0">
                <a:solidFill>
                  <a:srgbClr val="000000"/>
                </a:solidFill>
                <a:latin typeface="Arial" panose="020B0604020202090204" pitchFamily="34" charset="0"/>
              </a:rPr>
              <a:t>W</a:t>
            </a:r>
            <a:r>
              <a:rPr lang="zh-CN" altLang="en-US" sz="2400" b="1" dirty="0">
                <a:solidFill>
                  <a:srgbClr val="000000"/>
                </a:solidFill>
                <a:latin typeface="Arial" panose="020B0604020202090204" pitchFamily="34" charset="0"/>
              </a:rPr>
              <a:t>中发现隐含的模式</a:t>
            </a:r>
            <a:r>
              <a:rPr lang="en-US" altLang="zh-CN" sz="2400" b="1" dirty="0">
                <a:solidFill>
                  <a:srgbClr val="000000"/>
                </a:solidFill>
                <a:latin typeface="Arial" panose="020B0604020202090204" pitchFamily="34" charset="0"/>
              </a:rPr>
              <a:t>p</a:t>
            </a:r>
            <a:r>
              <a:rPr lang="zh-CN" altLang="en-US" sz="2400" b="1" dirty="0">
                <a:solidFill>
                  <a:srgbClr val="000000"/>
                </a:solidFill>
                <a:latin typeface="Arial" panose="020B0604020202090204" pitchFamily="34" charset="0"/>
              </a:rPr>
              <a:t>。如果将</a:t>
            </a:r>
            <a:r>
              <a:rPr lang="en-US" altLang="zh-CN" sz="2400" b="1" dirty="0">
                <a:solidFill>
                  <a:srgbClr val="000000"/>
                </a:solidFill>
                <a:latin typeface="Arial" panose="020B0604020202090204" pitchFamily="34" charset="0"/>
              </a:rPr>
              <a:t>W</a:t>
            </a:r>
            <a:r>
              <a:rPr lang="zh-CN" altLang="en-US" sz="2400" b="1" dirty="0">
                <a:solidFill>
                  <a:srgbClr val="000000"/>
                </a:solidFill>
                <a:latin typeface="Arial" panose="020B0604020202090204" pitchFamily="34" charset="0"/>
              </a:rPr>
              <a:t>看作输入，将</a:t>
            </a:r>
            <a:r>
              <a:rPr lang="en-US" altLang="zh-CN" sz="2400" b="1" dirty="0">
                <a:solidFill>
                  <a:srgbClr val="000000"/>
                </a:solidFill>
                <a:latin typeface="Arial" panose="020B0604020202090204" pitchFamily="34" charset="0"/>
              </a:rPr>
              <a:t>p</a:t>
            </a:r>
            <a:r>
              <a:rPr lang="zh-CN" altLang="en-US" sz="2400" b="1" dirty="0">
                <a:solidFill>
                  <a:srgbClr val="000000"/>
                </a:solidFill>
                <a:latin typeface="Arial" panose="020B0604020202090204" pitchFamily="34" charset="0"/>
              </a:rPr>
              <a:t>看作输出，那么</a:t>
            </a:r>
            <a:r>
              <a:rPr lang="en-US" altLang="zh-CN" sz="2400" b="1" dirty="0">
                <a:solidFill>
                  <a:srgbClr val="000000"/>
                </a:solidFill>
                <a:latin typeface="Arial" panose="020B0604020202090204" pitchFamily="34" charset="0"/>
              </a:rPr>
              <a:t>Web</a:t>
            </a:r>
            <a:r>
              <a:rPr lang="zh-CN" altLang="en-US" sz="2400" b="1" dirty="0">
                <a:solidFill>
                  <a:srgbClr val="000000"/>
                </a:solidFill>
                <a:latin typeface="Arial" panose="020B0604020202090204" pitchFamily="34" charset="0"/>
              </a:rPr>
              <a:t>挖掘的过程就是从输入到输出的一个映射</a:t>
            </a:r>
            <a:r>
              <a:rPr lang="en-US" altLang="zh-CN" sz="2400" b="1" dirty="0">
                <a:solidFill>
                  <a:srgbClr val="000000"/>
                </a:solidFill>
                <a:latin typeface="Arial" panose="020B0604020202090204" pitchFamily="34" charset="0"/>
              </a:rPr>
              <a:t>ξ</a:t>
            </a:r>
            <a:r>
              <a:rPr lang="zh-CN" altLang="en-US" sz="2400" b="1" dirty="0">
                <a:solidFill>
                  <a:srgbClr val="000000"/>
                </a:solidFill>
                <a:latin typeface="Arial" panose="020B0604020202090204" pitchFamily="34" charset="0"/>
              </a:rPr>
              <a:t>：</a:t>
            </a:r>
            <a:r>
              <a:rPr lang="en-US" altLang="zh-CN" sz="2400" b="1" dirty="0">
                <a:solidFill>
                  <a:srgbClr val="000000"/>
                </a:solidFill>
                <a:latin typeface="Arial" panose="020B0604020202090204" pitchFamily="34" charset="0"/>
              </a:rPr>
              <a:t>W→p</a:t>
            </a:r>
            <a:r>
              <a:rPr lang="zh-CN" altLang="en-US" sz="2400" b="1" dirty="0">
                <a:solidFill>
                  <a:srgbClr val="000000"/>
                </a:solidFill>
                <a:latin typeface="Arial" panose="020B0604020202090204" pitchFamily="34" charset="0"/>
              </a:rPr>
              <a:t>。 </a:t>
            </a:r>
            <a:endParaRPr lang="zh-CN" altLang="en-US" sz="2400" b="1" dirty="0">
              <a:solidFill>
                <a:srgbClr val="000000"/>
              </a:solidFill>
              <a:latin typeface="Arial" panose="020B0604020202090204" pitchFamily="34" charset="0"/>
            </a:endParaRPr>
          </a:p>
          <a:p>
            <a:pPr eaLnBrk="1" hangingPunct="1">
              <a:lnSpc>
                <a:spcPct val="120000"/>
              </a:lnSpc>
              <a:spcBef>
                <a:spcPct val="50000"/>
              </a:spcBef>
              <a:buClrTx/>
              <a:buFontTx/>
            </a:pPr>
            <a:r>
              <a:rPr lang="zh-CN" altLang="en-US" sz="2400" b="1" dirty="0">
                <a:solidFill>
                  <a:srgbClr val="000000"/>
                </a:solidFill>
                <a:latin typeface="Arial" panose="020B0604020202090204" pitchFamily="34" charset="0"/>
              </a:rPr>
              <a:t>       这个概念近年来被引用较多，而且也被大家基本接受了。它描述了</a:t>
            </a:r>
            <a:r>
              <a:rPr lang="en-US" altLang="zh-CN" sz="2400" b="1" dirty="0">
                <a:solidFill>
                  <a:srgbClr val="000000"/>
                </a:solidFill>
                <a:latin typeface="Arial" panose="020B0604020202090204" pitchFamily="34" charset="0"/>
              </a:rPr>
              <a:t>Web</a:t>
            </a:r>
            <a:r>
              <a:rPr lang="zh-CN" altLang="en-US" sz="2400" b="1" dirty="0">
                <a:solidFill>
                  <a:srgbClr val="000000"/>
                </a:solidFill>
                <a:latin typeface="Arial" panose="020B0604020202090204" pitchFamily="34" charset="0"/>
              </a:rPr>
              <a:t>挖掘的一般化模型。文档集</a:t>
            </a:r>
            <a:r>
              <a:rPr lang="en-US" altLang="zh-CN" sz="2400" b="1" dirty="0">
                <a:solidFill>
                  <a:srgbClr val="000000"/>
                </a:solidFill>
                <a:latin typeface="Arial" panose="020B0604020202090204" pitchFamily="34" charset="0"/>
              </a:rPr>
              <a:t>W</a:t>
            </a:r>
            <a:r>
              <a:rPr lang="zh-CN" altLang="en-US" sz="2400" b="1" dirty="0">
                <a:solidFill>
                  <a:srgbClr val="000000"/>
                </a:solidFill>
                <a:latin typeface="Arial" panose="020B0604020202090204" pitchFamily="34" charset="0"/>
              </a:rPr>
              <a:t>是一些</a:t>
            </a:r>
            <a:r>
              <a:rPr lang="en-US" altLang="zh-CN" sz="2400" b="1" dirty="0">
                <a:solidFill>
                  <a:srgbClr val="000000"/>
                </a:solidFill>
                <a:latin typeface="Arial" panose="020B0604020202090204" pitchFamily="34" charset="0"/>
              </a:rPr>
              <a:t>Web</a:t>
            </a:r>
            <a:r>
              <a:rPr lang="zh-CN" altLang="en-US" sz="2400" b="1" dirty="0">
                <a:solidFill>
                  <a:srgbClr val="000000"/>
                </a:solidFill>
                <a:latin typeface="Arial" panose="020B0604020202090204" pitchFamily="34" charset="0"/>
              </a:rPr>
              <a:t>网页的集合，这些</a:t>
            </a:r>
            <a:r>
              <a:rPr lang="en-US" altLang="zh-CN" sz="2400" b="1" dirty="0">
                <a:solidFill>
                  <a:srgbClr val="000000"/>
                </a:solidFill>
                <a:latin typeface="Arial" panose="020B0604020202090204" pitchFamily="34" charset="0"/>
              </a:rPr>
              <a:t>Web</a:t>
            </a:r>
            <a:r>
              <a:rPr lang="zh-CN" altLang="en-US" sz="2400" b="1" dirty="0">
                <a:solidFill>
                  <a:srgbClr val="000000"/>
                </a:solidFill>
                <a:latin typeface="Arial" panose="020B0604020202090204" pitchFamily="34" charset="0"/>
              </a:rPr>
              <a:t>网页的结构是由</a:t>
            </a:r>
            <a:r>
              <a:rPr lang="en-US" altLang="zh-CN" sz="2400" b="1" dirty="0">
                <a:solidFill>
                  <a:srgbClr val="000000"/>
                </a:solidFill>
                <a:latin typeface="Arial" panose="020B0604020202090204" pitchFamily="34" charset="0"/>
              </a:rPr>
              <a:t>HTML</a:t>
            </a:r>
            <a:r>
              <a:rPr lang="zh-CN" altLang="en-US" sz="2400" b="1" dirty="0">
                <a:solidFill>
                  <a:srgbClr val="000000"/>
                </a:solidFill>
                <a:latin typeface="Arial" panose="020B0604020202090204" pitchFamily="34" charset="0"/>
              </a:rPr>
              <a:t>、</a:t>
            </a:r>
            <a:r>
              <a:rPr lang="en-US" altLang="zh-CN" sz="2400" b="1" dirty="0">
                <a:solidFill>
                  <a:srgbClr val="000000"/>
                </a:solidFill>
                <a:latin typeface="Arial" panose="020B0604020202090204" pitchFamily="34" charset="0"/>
              </a:rPr>
              <a:t>Java</a:t>
            </a:r>
            <a:r>
              <a:rPr lang="zh-CN" altLang="en-US" sz="2400" b="1" dirty="0">
                <a:solidFill>
                  <a:srgbClr val="000000"/>
                </a:solidFill>
                <a:latin typeface="Arial" panose="020B0604020202090204" pitchFamily="34" charset="0"/>
              </a:rPr>
              <a:t>或者</a:t>
            </a:r>
            <a:r>
              <a:rPr lang="en-US" altLang="zh-CN" sz="2400" b="1" dirty="0">
                <a:solidFill>
                  <a:srgbClr val="000000"/>
                </a:solidFill>
                <a:latin typeface="Arial" panose="020B0604020202090204" pitchFamily="34" charset="0"/>
              </a:rPr>
              <a:t>Vbscript</a:t>
            </a:r>
            <a:r>
              <a:rPr lang="zh-CN" altLang="en-US" sz="2400" b="1" dirty="0">
                <a:solidFill>
                  <a:srgbClr val="000000"/>
                </a:solidFill>
                <a:latin typeface="Arial" panose="020B0604020202090204" pitchFamily="34" charset="0"/>
              </a:rPr>
              <a:t>等某种语言描述的，内容是由简体中文</a:t>
            </a:r>
            <a:r>
              <a:rPr lang="en-US" altLang="zh-CN" sz="2400" b="1" dirty="0">
                <a:solidFill>
                  <a:srgbClr val="000000"/>
                </a:solidFill>
                <a:latin typeface="Arial" panose="020B0604020202090204" pitchFamily="34" charset="0"/>
              </a:rPr>
              <a:t>GB2312</a:t>
            </a:r>
            <a:r>
              <a:rPr lang="zh-CN" altLang="en-US" sz="2400" b="1" dirty="0">
                <a:solidFill>
                  <a:srgbClr val="000000"/>
                </a:solidFill>
                <a:latin typeface="Arial" panose="020B0604020202090204" pitchFamily="34" charset="0"/>
              </a:rPr>
              <a:t>、</a:t>
            </a:r>
            <a:r>
              <a:rPr lang="en-US" altLang="zh-CN" sz="2400" b="1" dirty="0">
                <a:solidFill>
                  <a:srgbClr val="000000"/>
                </a:solidFill>
                <a:latin typeface="Arial" panose="020B0604020202090204" pitchFamily="34" charset="0"/>
              </a:rPr>
              <a:t>Unicode</a:t>
            </a:r>
            <a:r>
              <a:rPr lang="zh-CN" altLang="en-US" sz="2400" b="1" dirty="0">
                <a:solidFill>
                  <a:srgbClr val="000000"/>
                </a:solidFill>
                <a:latin typeface="Arial" panose="020B0604020202090204" pitchFamily="34" charset="0"/>
              </a:rPr>
              <a:t>或者西欧字符</a:t>
            </a:r>
            <a:r>
              <a:rPr lang="en-US" altLang="zh-CN" sz="2400" b="1" dirty="0">
                <a:solidFill>
                  <a:srgbClr val="000000"/>
                </a:solidFill>
                <a:latin typeface="Arial" panose="020B0604020202090204" pitchFamily="34" charset="0"/>
              </a:rPr>
              <a:t>ISO</a:t>
            </a:r>
            <a:r>
              <a:rPr lang="zh-CN" altLang="en-US" sz="2400" b="1" dirty="0">
                <a:solidFill>
                  <a:srgbClr val="000000"/>
                </a:solidFill>
                <a:latin typeface="Arial" panose="020B0604020202090204" pitchFamily="34" charset="0"/>
              </a:rPr>
              <a:t>表达的。模式</a:t>
            </a:r>
            <a:r>
              <a:rPr lang="en-US" altLang="zh-CN" sz="2400" b="1" dirty="0">
                <a:solidFill>
                  <a:srgbClr val="000000"/>
                </a:solidFill>
                <a:latin typeface="Arial" panose="020B0604020202090204" pitchFamily="34" charset="0"/>
              </a:rPr>
              <a:t>E</a:t>
            </a:r>
            <a:r>
              <a:rPr lang="zh-CN" altLang="en-US" sz="2400" b="1" dirty="0">
                <a:solidFill>
                  <a:srgbClr val="000000"/>
                </a:solidFill>
                <a:latin typeface="Arial" panose="020B0604020202090204" pitchFamily="34" charset="0"/>
              </a:rPr>
              <a:t>是一个表达式、一个图或者一个结构，它可以用来描述文档集</a:t>
            </a:r>
            <a:r>
              <a:rPr lang="en-US" altLang="zh-CN" sz="2400" b="1" dirty="0">
                <a:solidFill>
                  <a:srgbClr val="000000"/>
                </a:solidFill>
                <a:latin typeface="Arial" panose="020B0604020202090204" pitchFamily="34" charset="0"/>
              </a:rPr>
              <a:t>W</a:t>
            </a:r>
            <a:r>
              <a:rPr lang="zh-CN" altLang="en-US" sz="2400" b="1" dirty="0">
                <a:solidFill>
                  <a:srgbClr val="000000"/>
                </a:solidFill>
                <a:latin typeface="Arial" panose="020B0604020202090204" pitchFamily="34" charset="0"/>
              </a:rPr>
              <a:t>的某个子集</a:t>
            </a:r>
            <a:r>
              <a:rPr lang="en-US" altLang="zh-CN" sz="2400" b="1" dirty="0">
                <a:solidFill>
                  <a:srgbClr val="000000"/>
                </a:solidFill>
                <a:latin typeface="Arial" panose="020B0604020202090204" pitchFamily="34" charset="0"/>
              </a:rPr>
              <a:t>W</a:t>
            </a:r>
            <a:r>
              <a:rPr lang="en-US" altLang="zh-CN" sz="2400" b="1" baseline="-25000" dirty="0">
                <a:solidFill>
                  <a:srgbClr val="000000"/>
                </a:solidFill>
                <a:latin typeface="Arial" panose="020B0604020202090204" pitchFamily="34" charset="0"/>
              </a:rPr>
              <a:t>E</a:t>
            </a:r>
            <a:r>
              <a:rPr lang="zh-CN" altLang="en-US" sz="2400" b="1" dirty="0">
                <a:solidFill>
                  <a:srgbClr val="000000"/>
                </a:solidFill>
                <a:latin typeface="Arial" panose="020B0604020202090204" pitchFamily="34" charset="0"/>
              </a:rPr>
              <a:t>，</a:t>
            </a:r>
            <a:r>
              <a:rPr lang="en-US" altLang="zh-CN" sz="2400" b="1" dirty="0">
                <a:solidFill>
                  <a:srgbClr val="000000"/>
                </a:solidFill>
                <a:latin typeface="Arial" panose="020B0604020202090204" pitchFamily="34" charset="0"/>
              </a:rPr>
              <a:t>E</a:t>
            </a:r>
            <a:r>
              <a:rPr lang="zh-CN" altLang="en-US" sz="2400" b="1" dirty="0">
                <a:solidFill>
                  <a:srgbClr val="000000"/>
                </a:solidFill>
                <a:latin typeface="Arial" panose="020B0604020202090204" pitchFamily="34" charset="0"/>
              </a:rPr>
              <a:t>作为一个模式要求它比对数据子集</a:t>
            </a:r>
            <a:r>
              <a:rPr lang="en-US" altLang="zh-CN" sz="2400" b="1" dirty="0">
                <a:solidFill>
                  <a:srgbClr val="000000"/>
                </a:solidFill>
                <a:latin typeface="Arial" panose="020B0604020202090204" pitchFamily="34" charset="0"/>
              </a:rPr>
              <a:t>W</a:t>
            </a:r>
            <a:r>
              <a:rPr lang="en-US" altLang="zh-CN" sz="2400" b="1" baseline="-25000" dirty="0">
                <a:solidFill>
                  <a:srgbClr val="000000"/>
                </a:solidFill>
                <a:latin typeface="Arial" panose="020B0604020202090204" pitchFamily="34" charset="0"/>
              </a:rPr>
              <a:t>E</a:t>
            </a:r>
            <a:r>
              <a:rPr lang="zh-CN" altLang="en-US" sz="2400" b="1" dirty="0">
                <a:solidFill>
                  <a:srgbClr val="000000"/>
                </a:solidFill>
                <a:latin typeface="Arial" panose="020B0604020202090204" pitchFamily="34" charset="0"/>
              </a:rPr>
              <a:t>的枚举要简单</a:t>
            </a:r>
            <a:endParaRPr lang="zh-CN" altLang="en-US" sz="2400" b="1" dirty="0">
              <a:solidFill>
                <a:srgbClr val="000000"/>
              </a:solidFill>
              <a:latin typeface="Arial" panose="020B0604020202090204" pitchFamily="34" charset="0"/>
            </a:endParaRPr>
          </a:p>
        </p:txBody>
      </p:sp>
    </p:spTree>
  </p:cSld>
  <p:clrMapOvr>
    <a:masterClrMapping/>
  </p:clrMapOvr>
  <p:transition advClick="0"/>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90204" pitchFamily="34" charset="0"/>
              </a:rPr>
            </a:fld>
            <a:endParaRPr lang="en-US" altLang="zh-CN" sz="1400" dirty="0">
              <a:latin typeface="Arial" panose="020B0604020202090204" pitchFamily="34" charset="0"/>
            </a:endParaRPr>
          </a:p>
        </p:txBody>
      </p:sp>
      <p:sp>
        <p:nvSpPr>
          <p:cNvPr id="111618" name="Text Box 2"/>
          <p:cNvSpPr txBox="1"/>
          <p:nvPr/>
        </p:nvSpPr>
        <p:spPr>
          <a:xfrm>
            <a:off x="381000" y="914400"/>
            <a:ext cx="8077200" cy="4010025"/>
          </a:xfrm>
          <a:prstGeom prst="rect">
            <a:avLst/>
          </a:prstGeom>
          <a:noFill/>
          <a:ln w="9525">
            <a:noFill/>
          </a:ln>
        </p:spPr>
        <p:txBody>
          <a:bodyPr>
            <a:spAutoFit/>
          </a:bodyPr>
          <a:lstStyle/>
          <a:p>
            <a:pPr eaLnBrk="1" hangingPunct="1">
              <a:lnSpc>
                <a:spcPct val="120000"/>
              </a:lnSpc>
              <a:spcBef>
                <a:spcPct val="50000"/>
              </a:spcBef>
              <a:buClrTx/>
              <a:buFontTx/>
            </a:pPr>
            <a:r>
              <a:rPr lang="zh-CN" altLang="en-US" sz="2400" b="1" dirty="0">
                <a:solidFill>
                  <a:srgbClr val="000000"/>
                </a:solidFill>
                <a:latin typeface="Arial" panose="020B0604020202090204" pitchFamily="34" charset="0"/>
              </a:rPr>
              <a:t>（仅仅从某个角度出发，所用的描述信息量要少），</a:t>
            </a:r>
            <a:r>
              <a:rPr lang="zh-CN" altLang="en-US" sz="2400" b="1" dirty="0">
                <a:solidFill>
                  <a:schemeClr val="tx2"/>
                </a:solidFill>
                <a:latin typeface="Arial" panose="020B0604020202090204" pitchFamily="34" charset="0"/>
              </a:rPr>
              <a:t>模式必须是创新性的</a:t>
            </a:r>
            <a:r>
              <a:rPr lang="zh-CN" altLang="en-US" sz="2400" b="1" dirty="0">
                <a:solidFill>
                  <a:srgbClr val="000000"/>
                </a:solidFill>
                <a:latin typeface="Arial" panose="020B0604020202090204" pitchFamily="34" charset="0"/>
              </a:rPr>
              <a:t>，意思是满足</a:t>
            </a:r>
            <a:r>
              <a:rPr lang="zh-CN" altLang="en-US" sz="2400" b="1" dirty="0">
                <a:solidFill>
                  <a:schemeClr val="tx2"/>
                </a:solidFill>
                <a:latin typeface="Arial" panose="020B0604020202090204" pitchFamily="34" charset="0"/>
              </a:rPr>
              <a:t>有效性</a:t>
            </a:r>
            <a:r>
              <a:rPr lang="zh-CN" altLang="en-US" sz="2400" b="1" dirty="0">
                <a:solidFill>
                  <a:srgbClr val="000000"/>
                </a:solidFill>
                <a:latin typeface="Arial" panose="020B0604020202090204" pitchFamily="34" charset="0"/>
              </a:rPr>
              <a:t>（发现的模式对于新数据仍保持一定的可信度）、</a:t>
            </a:r>
            <a:r>
              <a:rPr lang="zh-CN" altLang="en-US" sz="2400" b="1" dirty="0">
                <a:solidFill>
                  <a:schemeClr val="tx2"/>
                </a:solidFill>
                <a:latin typeface="Arial" panose="020B0604020202090204" pitchFamily="34" charset="0"/>
              </a:rPr>
              <a:t>新颖性（</a:t>
            </a:r>
            <a:r>
              <a:rPr lang="zh-CN" altLang="en-US" sz="2400" b="1" dirty="0">
                <a:solidFill>
                  <a:srgbClr val="000000"/>
                </a:solidFill>
                <a:latin typeface="Arial" panose="020B0604020202090204" pitchFamily="34" charset="0"/>
              </a:rPr>
              <a:t>发现的模式是新的，以前不知道的）、</a:t>
            </a:r>
            <a:r>
              <a:rPr lang="zh-CN" altLang="en-US" sz="2400" b="1" dirty="0">
                <a:solidFill>
                  <a:schemeClr val="tx2"/>
                </a:solidFill>
                <a:latin typeface="Arial" panose="020B0604020202090204" pitchFamily="34" charset="0"/>
              </a:rPr>
              <a:t>潜在有用性</a:t>
            </a:r>
            <a:r>
              <a:rPr lang="zh-CN" altLang="en-US" sz="2400" b="1" dirty="0">
                <a:solidFill>
                  <a:srgbClr val="000000"/>
                </a:solidFill>
                <a:latin typeface="Arial" panose="020B0604020202090204" pitchFamily="34" charset="0"/>
              </a:rPr>
              <a:t>（发现的模式将来有实际效用）、</a:t>
            </a:r>
            <a:r>
              <a:rPr lang="zh-CN" altLang="en-US" sz="2400" b="1" dirty="0">
                <a:solidFill>
                  <a:schemeClr val="tx2"/>
                </a:solidFill>
                <a:latin typeface="Arial" panose="020B0604020202090204" pitchFamily="34" charset="0"/>
              </a:rPr>
              <a:t>最终可以理解性</a:t>
            </a:r>
            <a:r>
              <a:rPr lang="zh-CN" altLang="en-US" sz="2400" b="1" dirty="0">
                <a:solidFill>
                  <a:srgbClr val="000000"/>
                </a:solidFill>
                <a:latin typeface="Arial" panose="020B0604020202090204" pitchFamily="34" charset="0"/>
              </a:rPr>
              <a:t>（发现的模式能够被用户理解）。过程包括多阶段的处理，它涉及数据准备、数据开采、模式解释与评价，该过程要求是非平凡的，意思是智能性、自动性。</a:t>
            </a:r>
            <a:r>
              <a:rPr lang="zh-CN" altLang="en-US" sz="1800" dirty="0">
                <a:latin typeface="Arial" panose="020B0604020202090204" pitchFamily="34" charset="0"/>
              </a:rPr>
              <a:t> </a:t>
            </a:r>
            <a:endParaRPr lang="zh-CN" altLang="en-US" sz="1800" dirty="0">
              <a:latin typeface="Arial" panose="020B0604020202090204" pitchFamily="34" charset="0"/>
            </a:endParaRPr>
          </a:p>
          <a:p>
            <a:pPr eaLnBrk="1" hangingPunct="1">
              <a:spcBef>
                <a:spcPct val="50000"/>
              </a:spcBef>
              <a:buClrTx/>
              <a:buFontTx/>
            </a:pPr>
            <a:endParaRPr lang="en-US" altLang="zh-CN" sz="1800" dirty="0">
              <a:latin typeface="Arial" panose="020B0604020202090204" pitchFamily="34" charset="0"/>
            </a:endParaRPr>
          </a:p>
        </p:txBody>
      </p:sp>
    </p:spTree>
  </p:cSld>
  <p:clrMapOvr>
    <a:masterClrMapping/>
  </p:clrMapOvr>
  <p:transition advClick="0"/>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90204" pitchFamily="34" charset="0"/>
              </a:rPr>
            </a:fld>
            <a:endParaRPr lang="en-US" altLang="zh-CN" sz="1400" dirty="0">
              <a:latin typeface="Arial" panose="020B0604020202090204" pitchFamily="34" charset="0"/>
            </a:endParaRPr>
          </a:p>
        </p:txBody>
      </p:sp>
      <p:sp>
        <p:nvSpPr>
          <p:cNvPr id="113666" name="Rectangle 2"/>
          <p:cNvSpPr>
            <a:spLocks noRot="1"/>
          </p:cNvSpPr>
          <p:nvPr/>
        </p:nvSpPr>
        <p:spPr>
          <a:xfrm>
            <a:off x="304800" y="765175"/>
            <a:ext cx="7369175" cy="606425"/>
          </a:xfrm>
          <a:prstGeom prst="rect">
            <a:avLst/>
          </a:prstGeom>
          <a:noFill/>
          <a:ln w="9525">
            <a:noFill/>
          </a:ln>
        </p:spPr>
        <p:txBody>
          <a:bodyPr anchor="ctr"/>
          <a:lstStyle/>
          <a:p>
            <a:pPr eaLnBrk="1" hangingPunct="1">
              <a:spcBef>
                <a:spcPct val="0"/>
              </a:spcBef>
              <a:buClrTx/>
              <a:buFontTx/>
            </a:pPr>
            <a:r>
              <a:rPr lang="en-US" altLang="zh-CN" sz="2400" b="1" dirty="0">
                <a:solidFill>
                  <a:srgbClr val="000000"/>
                </a:solidFill>
                <a:latin typeface="Times New Roman" panose="02020603050405020304" charset="0"/>
                <a:cs typeface="Times New Roman" panose="02020603050405020304" charset="0"/>
              </a:rPr>
              <a:t>Web</a:t>
            </a:r>
            <a:r>
              <a:rPr lang="zh-CN" altLang="en-US" sz="2400" b="1" dirty="0">
                <a:solidFill>
                  <a:srgbClr val="000000"/>
                </a:solidFill>
                <a:latin typeface="宋体" pitchFamily="2" charset="-122"/>
              </a:rPr>
              <a:t>挖掘的任务</a:t>
            </a:r>
            <a:r>
              <a:rPr lang="zh-CN" altLang="en-US" sz="2400" b="1" dirty="0">
                <a:solidFill>
                  <a:srgbClr val="000000"/>
                </a:solidFill>
                <a:latin typeface="Arial" panose="020B0604020202090204" pitchFamily="34" charset="0"/>
              </a:rPr>
              <a:t> ：</a:t>
            </a:r>
            <a:endParaRPr lang="zh-CN" altLang="en-US" sz="2400" b="1" dirty="0">
              <a:solidFill>
                <a:srgbClr val="000000"/>
              </a:solidFill>
              <a:latin typeface="Arial" panose="020B0604020202090204" pitchFamily="34" charset="0"/>
            </a:endParaRPr>
          </a:p>
        </p:txBody>
      </p:sp>
      <p:sp>
        <p:nvSpPr>
          <p:cNvPr id="113667" name="Text Box 4"/>
          <p:cNvSpPr txBox="1"/>
          <p:nvPr/>
        </p:nvSpPr>
        <p:spPr>
          <a:xfrm>
            <a:off x="233045" y="1223645"/>
            <a:ext cx="8534400" cy="5077460"/>
          </a:xfrm>
          <a:prstGeom prst="rect">
            <a:avLst/>
          </a:prstGeom>
          <a:noFill/>
          <a:ln w="9525">
            <a:noFill/>
          </a:ln>
        </p:spPr>
        <p:txBody>
          <a:bodyPr>
            <a:spAutoFit/>
          </a:bodyPr>
          <a:lstStyle/>
          <a:p>
            <a:pPr eaLnBrk="1" hangingPunct="1">
              <a:lnSpc>
                <a:spcPct val="120000"/>
              </a:lnSpc>
              <a:spcBef>
                <a:spcPct val="50000"/>
              </a:spcBef>
              <a:buClrTx/>
              <a:buFontTx/>
            </a:pPr>
            <a:r>
              <a:rPr lang="en-US" altLang="zh-CN" sz="2000" b="1" dirty="0">
                <a:solidFill>
                  <a:srgbClr val="000000"/>
                </a:solidFill>
                <a:latin typeface="Arial" panose="020B0604020202090204" pitchFamily="34" charset="0"/>
              </a:rPr>
              <a:t>  </a:t>
            </a:r>
            <a:r>
              <a:rPr lang="en-US" altLang="zh-CN" sz="2000" b="1" dirty="0">
                <a:solidFill>
                  <a:schemeClr val="tx2"/>
                </a:solidFill>
                <a:latin typeface="Arial" panose="020B0604020202090204" pitchFamily="34" charset="0"/>
              </a:rPr>
              <a:t>Web</a:t>
            </a:r>
            <a:r>
              <a:rPr lang="zh-CN" altLang="en-US" sz="2000" b="1" dirty="0">
                <a:solidFill>
                  <a:schemeClr val="tx2"/>
                </a:solidFill>
                <a:latin typeface="Arial" panose="020B0604020202090204" pitchFamily="34" charset="0"/>
              </a:rPr>
              <a:t>挖掘主要是为了解决以下几方面的问题：</a:t>
            </a:r>
            <a:endParaRPr lang="zh-CN" altLang="en-US" sz="2000" b="1" dirty="0">
              <a:solidFill>
                <a:schemeClr val="tx2"/>
              </a:solidFill>
              <a:latin typeface="Arial" panose="020B0604020202090204" pitchFamily="34" charset="0"/>
            </a:endParaRPr>
          </a:p>
          <a:p>
            <a:pPr marL="742950" lvl="1" indent="-285750" eaLnBrk="1" hangingPunct="1">
              <a:lnSpc>
                <a:spcPct val="120000"/>
              </a:lnSpc>
              <a:spcBef>
                <a:spcPct val="50000"/>
              </a:spcBef>
              <a:buClrTx/>
              <a:buFontTx/>
              <a:buChar char="•"/>
            </a:pPr>
            <a:r>
              <a:rPr lang="zh-CN" altLang="en-US" sz="2000" b="1" dirty="0">
                <a:solidFill>
                  <a:srgbClr val="000000"/>
                </a:solidFill>
                <a:latin typeface="Arial" panose="020B0604020202090204" pitchFamily="34" charset="0"/>
              </a:rPr>
              <a:t>提高传统搜索引擎的查准率、查全率；</a:t>
            </a:r>
            <a:endParaRPr lang="zh-CN" altLang="en-US" sz="2000" b="1" dirty="0">
              <a:solidFill>
                <a:srgbClr val="000000"/>
              </a:solidFill>
              <a:latin typeface="Arial" panose="020B0604020202090204" pitchFamily="34" charset="0"/>
            </a:endParaRPr>
          </a:p>
          <a:p>
            <a:pPr marL="742950" lvl="1" indent="-285750" eaLnBrk="1" hangingPunct="1">
              <a:lnSpc>
                <a:spcPct val="120000"/>
              </a:lnSpc>
              <a:spcBef>
                <a:spcPct val="50000"/>
              </a:spcBef>
              <a:buClrTx/>
              <a:buFontTx/>
              <a:buChar char="•"/>
            </a:pPr>
            <a:r>
              <a:rPr lang="zh-CN" altLang="en-US" sz="2000" b="1" dirty="0">
                <a:solidFill>
                  <a:srgbClr val="000000"/>
                </a:solidFill>
                <a:latin typeface="Arial" panose="020B0604020202090204" pitchFamily="34" charset="0"/>
              </a:rPr>
              <a:t>根据网络上的信息整理出新知识，以指导决策；</a:t>
            </a:r>
            <a:endParaRPr lang="zh-CN" altLang="en-US" sz="2000" b="1" dirty="0">
              <a:solidFill>
                <a:srgbClr val="000000"/>
              </a:solidFill>
              <a:latin typeface="Arial" panose="020B0604020202090204" pitchFamily="34" charset="0"/>
            </a:endParaRPr>
          </a:p>
          <a:p>
            <a:pPr marL="742950" lvl="1" indent="-285750" eaLnBrk="1" hangingPunct="1">
              <a:lnSpc>
                <a:spcPct val="120000"/>
              </a:lnSpc>
              <a:spcBef>
                <a:spcPct val="50000"/>
              </a:spcBef>
              <a:buClrTx/>
              <a:buFontTx/>
              <a:buChar char="•"/>
            </a:pPr>
            <a:r>
              <a:rPr lang="zh-CN" altLang="en-US" sz="2000" b="1" dirty="0">
                <a:solidFill>
                  <a:srgbClr val="000000"/>
                </a:solidFill>
                <a:latin typeface="Arial" panose="020B0604020202090204" pitchFamily="34" charset="0"/>
              </a:rPr>
              <a:t>满足不同用户的不同需求；</a:t>
            </a:r>
            <a:endParaRPr lang="zh-CN" altLang="en-US" sz="2000" b="1" dirty="0">
              <a:solidFill>
                <a:srgbClr val="000000"/>
              </a:solidFill>
              <a:latin typeface="Arial" panose="020B0604020202090204" pitchFamily="34" charset="0"/>
            </a:endParaRPr>
          </a:p>
          <a:p>
            <a:pPr marL="742950" lvl="1" indent="-285750" eaLnBrk="1" hangingPunct="1">
              <a:lnSpc>
                <a:spcPct val="120000"/>
              </a:lnSpc>
              <a:spcBef>
                <a:spcPct val="50000"/>
              </a:spcBef>
              <a:buClrTx/>
              <a:buFontTx/>
              <a:buChar char="•"/>
            </a:pPr>
            <a:r>
              <a:rPr lang="zh-CN" altLang="en-US" sz="2000" b="1" dirty="0">
                <a:solidFill>
                  <a:srgbClr val="000000"/>
                </a:solidFill>
                <a:latin typeface="Arial" panose="020B0604020202090204" pitchFamily="34" charset="0"/>
              </a:rPr>
              <a:t>获取用户需求的反馈信息。</a:t>
            </a:r>
            <a:endParaRPr lang="zh-CN" altLang="en-US" sz="2000" b="1" dirty="0">
              <a:solidFill>
                <a:srgbClr val="000000"/>
              </a:solidFill>
              <a:latin typeface="Arial" panose="020B0604020202090204" pitchFamily="34" charset="0"/>
            </a:endParaRPr>
          </a:p>
          <a:p>
            <a:pPr eaLnBrk="1" hangingPunct="1">
              <a:lnSpc>
                <a:spcPct val="120000"/>
              </a:lnSpc>
              <a:spcBef>
                <a:spcPct val="50000"/>
              </a:spcBef>
              <a:buClrTx/>
              <a:buFontTx/>
            </a:pPr>
            <a:r>
              <a:rPr lang="zh-CN" altLang="en-US" sz="2000" b="1" dirty="0">
                <a:solidFill>
                  <a:schemeClr val="tx2"/>
                </a:solidFill>
                <a:latin typeface="Arial" panose="020B0604020202090204" pitchFamily="34" charset="0"/>
              </a:rPr>
              <a:t>根据</a:t>
            </a:r>
            <a:r>
              <a:rPr lang="en-US" altLang="zh-CN" sz="2000" b="1" dirty="0">
                <a:solidFill>
                  <a:schemeClr val="tx2"/>
                </a:solidFill>
                <a:latin typeface="Arial" panose="020B0604020202090204" pitchFamily="34" charset="0"/>
              </a:rPr>
              <a:t>Web</a:t>
            </a:r>
            <a:r>
              <a:rPr lang="zh-CN" altLang="en-US" sz="2000" b="1" dirty="0">
                <a:solidFill>
                  <a:schemeClr val="tx2"/>
                </a:solidFill>
                <a:latin typeface="Arial" panose="020B0604020202090204" pitchFamily="34" charset="0"/>
              </a:rPr>
              <a:t>网页的特点，</a:t>
            </a:r>
            <a:r>
              <a:rPr lang="en-US" altLang="zh-CN" sz="2000" b="1" dirty="0">
                <a:solidFill>
                  <a:schemeClr val="tx2"/>
                </a:solidFill>
                <a:latin typeface="Arial" panose="020B0604020202090204" pitchFamily="34" charset="0"/>
              </a:rPr>
              <a:t>Web</a:t>
            </a:r>
            <a:r>
              <a:rPr lang="zh-CN" altLang="en-US" sz="2000" b="1" dirty="0">
                <a:solidFill>
                  <a:schemeClr val="tx2"/>
                </a:solidFill>
                <a:latin typeface="Arial" panose="020B0604020202090204" pitchFamily="34" charset="0"/>
              </a:rPr>
              <a:t>挖掘的任务主要包括：</a:t>
            </a:r>
            <a:endParaRPr lang="zh-CN" altLang="en-US" sz="2000" b="1" dirty="0">
              <a:solidFill>
                <a:schemeClr val="tx2"/>
              </a:solidFill>
              <a:latin typeface="Arial" panose="020B0604020202090204" pitchFamily="34" charset="0"/>
            </a:endParaRPr>
          </a:p>
          <a:p>
            <a:pPr eaLnBrk="1" hangingPunct="1">
              <a:lnSpc>
                <a:spcPct val="120000"/>
              </a:lnSpc>
              <a:spcBef>
                <a:spcPct val="50000"/>
              </a:spcBef>
              <a:buClrTx/>
              <a:buFontTx/>
            </a:pPr>
            <a:r>
              <a:rPr lang="zh-CN" altLang="en-US" sz="2000" b="1" dirty="0">
                <a:solidFill>
                  <a:srgbClr val="C00000"/>
                </a:solidFill>
                <a:latin typeface="Times New Roman" panose="02020603050405020304" charset="0"/>
                <a:ea typeface="黑体" panose="02010609060101010101" charset="-122"/>
              </a:rPr>
              <a:t>网页分类</a:t>
            </a:r>
            <a:r>
              <a:rPr lang="zh-CN" altLang="en-US" sz="2000" b="1" dirty="0">
                <a:solidFill>
                  <a:srgbClr val="C00000"/>
                </a:solidFill>
                <a:latin typeface="宋体" pitchFamily="2" charset="-122"/>
              </a:rPr>
              <a:t>：</a:t>
            </a:r>
            <a:r>
              <a:rPr lang="zh-CN" altLang="en-US" sz="2000" b="1" dirty="0">
                <a:solidFill>
                  <a:srgbClr val="000000"/>
                </a:solidFill>
                <a:latin typeface="宋体" pitchFamily="2" charset="-122"/>
              </a:rPr>
              <a:t>网页分类就是应用分类工具将</a:t>
            </a:r>
            <a:r>
              <a:rPr lang="en-US" altLang="zh-CN" sz="2000" b="1" dirty="0">
                <a:solidFill>
                  <a:srgbClr val="000000"/>
                </a:solidFill>
                <a:latin typeface="Times New Roman" panose="02020603050405020304" charset="0"/>
                <a:cs typeface="Times New Roman" panose="02020603050405020304" charset="0"/>
              </a:rPr>
              <a:t>Web</a:t>
            </a:r>
            <a:r>
              <a:rPr lang="zh-CN" altLang="en-US" sz="2000" b="1" dirty="0">
                <a:solidFill>
                  <a:srgbClr val="000000"/>
                </a:solidFill>
                <a:latin typeface="宋体" pitchFamily="2" charset="-122"/>
              </a:rPr>
              <a:t>网页分配到已经存在的类别中，类别是用来匹配文档集的可能使用的。智能文本挖掘器可以通过将文档分配到相应类别中来整理它们。但是分类并不能完全代替一个管理员，它只是提供一个花费较少的可选择方法。在智能文本挖掘器中，类别是由文本样本来定义的。</a:t>
            </a:r>
            <a:endParaRPr lang="zh-CN" altLang="en-US" sz="2000" b="1" dirty="0">
              <a:solidFill>
                <a:srgbClr val="000000"/>
              </a:solidFill>
              <a:latin typeface="宋体" pitchFamily="2" charset="-122"/>
            </a:endParaRPr>
          </a:p>
        </p:txBody>
      </p:sp>
    </p:spTree>
  </p:cSld>
  <p:clrMapOvr>
    <a:masterClrMapping/>
  </p:clrMapOvr>
  <p:transition advClick="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90204" pitchFamily="34" charset="0"/>
              </a:rPr>
            </a:fld>
            <a:endParaRPr lang="en-US" altLang="zh-CN" sz="1400" dirty="0">
              <a:latin typeface="Arial" panose="020B0604020202090204" pitchFamily="34" charset="0"/>
            </a:endParaRPr>
          </a:p>
        </p:txBody>
      </p:sp>
      <p:sp>
        <p:nvSpPr>
          <p:cNvPr id="115714" name="Text Box 2"/>
          <p:cNvSpPr txBox="1"/>
          <p:nvPr/>
        </p:nvSpPr>
        <p:spPr>
          <a:xfrm>
            <a:off x="228600" y="838200"/>
            <a:ext cx="8153400" cy="366713"/>
          </a:xfrm>
          <a:prstGeom prst="rect">
            <a:avLst/>
          </a:prstGeom>
          <a:noFill/>
          <a:ln w="9525">
            <a:noFill/>
          </a:ln>
        </p:spPr>
        <p:txBody>
          <a:bodyPr>
            <a:spAutoFit/>
          </a:bodyPr>
          <a:lstStyle/>
          <a:p>
            <a:pPr eaLnBrk="1" hangingPunct="1">
              <a:spcBef>
                <a:spcPct val="50000"/>
              </a:spcBef>
              <a:buClrTx/>
              <a:buFontTx/>
            </a:pPr>
            <a:endParaRPr lang="zh-CN" altLang="en-US" sz="1800" dirty="0">
              <a:latin typeface="Arial" panose="020B0604020202090204" pitchFamily="34" charset="0"/>
            </a:endParaRPr>
          </a:p>
        </p:txBody>
      </p:sp>
      <p:sp>
        <p:nvSpPr>
          <p:cNvPr id="115715" name="Text Box 3"/>
          <p:cNvSpPr txBox="1"/>
          <p:nvPr/>
        </p:nvSpPr>
        <p:spPr>
          <a:xfrm>
            <a:off x="446405" y="981710"/>
            <a:ext cx="8229600" cy="5446395"/>
          </a:xfrm>
          <a:prstGeom prst="rect">
            <a:avLst/>
          </a:prstGeom>
          <a:noFill/>
          <a:ln w="9525">
            <a:noFill/>
          </a:ln>
        </p:spPr>
        <p:txBody>
          <a:bodyPr>
            <a:spAutoFit/>
          </a:bodyPr>
          <a:lstStyle/>
          <a:p>
            <a:pPr algn="just" eaLnBrk="1" hangingPunct="1">
              <a:spcBef>
                <a:spcPct val="50000"/>
              </a:spcBef>
              <a:buClrTx/>
              <a:buFontTx/>
            </a:pPr>
            <a:r>
              <a:rPr lang="zh-CN" altLang="en-US" sz="2400" b="1" dirty="0">
                <a:solidFill>
                  <a:srgbClr val="000000"/>
                </a:solidFill>
                <a:latin typeface="宋体" pitchFamily="2" charset="-122"/>
              </a:rPr>
              <a:t>这个训练阶段产生一个随后被用于分类新文本的特殊模型。分类器给每个分类的文本返回类别名称，如果找不到类别，就要由管理员进行配置和调整。</a:t>
            </a:r>
            <a:endParaRPr lang="zh-CN" altLang="en-US" sz="2400" b="1" dirty="0">
              <a:solidFill>
                <a:srgbClr val="000000"/>
              </a:solidFill>
              <a:latin typeface="宋体" pitchFamily="2" charset="-122"/>
            </a:endParaRPr>
          </a:p>
          <a:p>
            <a:pPr algn="just" eaLnBrk="1" hangingPunct="1">
              <a:spcBef>
                <a:spcPct val="50000"/>
              </a:spcBef>
              <a:buClrTx/>
              <a:buFontTx/>
            </a:pPr>
            <a:r>
              <a:rPr lang="zh-CN" altLang="en-US" sz="2400" b="1" dirty="0">
                <a:solidFill>
                  <a:srgbClr val="C00000"/>
                </a:solidFill>
                <a:latin typeface="宋体" pitchFamily="2" charset="-122"/>
              </a:rPr>
              <a:t>网页聚类：</a:t>
            </a:r>
            <a:r>
              <a:rPr lang="zh-CN" altLang="en-US" sz="2400" b="1" dirty="0">
                <a:solidFill>
                  <a:srgbClr val="000000"/>
                </a:solidFill>
                <a:latin typeface="宋体" pitchFamily="2" charset="-122"/>
              </a:rPr>
              <a:t>这是一个将网页集合分组的全自动处理过程。每个组里的网页在一定方面互相接近。如果把网页内容作为聚类的基础，那么不同组对应文本集合中不同主题。因此聚类是一个发现网页集包含内容的办法。</a:t>
            </a:r>
            <a:endParaRPr lang="zh-CN" altLang="en-US" sz="2400" b="1" dirty="0">
              <a:solidFill>
                <a:srgbClr val="000000"/>
              </a:solidFill>
              <a:latin typeface="宋体" pitchFamily="2" charset="-122"/>
            </a:endParaRPr>
          </a:p>
          <a:p>
            <a:pPr algn="just" eaLnBrk="1" hangingPunct="1">
              <a:spcBef>
                <a:spcPct val="50000"/>
              </a:spcBef>
              <a:buClrTx/>
              <a:buFontTx/>
            </a:pPr>
            <a:r>
              <a:rPr lang="zh-CN" altLang="en-US" sz="2400" b="1" dirty="0">
                <a:solidFill>
                  <a:srgbClr val="C00000"/>
                </a:solidFill>
                <a:latin typeface="宋体" pitchFamily="2" charset="-122"/>
              </a:rPr>
              <a:t>网页摘要：</a:t>
            </a:r>
            <a:r>
              <a:rPr lang="zh-CN" altLang="en-US" sz="2400" b="1" dirty="0">
                <a:solidFill>
                  <a:srgbClr val="000000"/>
                </a:solidFill>
                <a:latin typeface="宋体" pitchFamily="2" charset="-122"/>
              </a:rPr>
              <a:t>网页摘要是为了用户对网页的内容有一个比较全面的认识，以决定是否深入了解该网页。</a:t>
            </a:r>
            <a:endParaRPr lang="zh-CN" altLang="en-US" sz="2400" b="1" dirty="0">
              <a:solidFill>
                <a:srgbClr val="000000"/>
              </a:solidFill>
              <a:latin typeface="宋体" pitchFamily="2" charset="-122"/>
            </a:endParaRPr>
          </a:p>
          <a:p>
            <a:pPr eaLnBrk="1" hangingPunct="1">
              <a:spcBef>
                <a:spcPct val="50000"/>
              </a:spcBef>
              <a:buClrTx/>
              <a:buFontTx/>
            </a:pPr>
            <a:r>
              <a:rPr lang="zh-CN" altLang="en-US" sz="2400" b="1" dirty="0">
                <a:solidFill>
                  <a:srgbClr val="C00000"/>
                </a:solidFill>
                <a:latin typeface="宋体" pitchFamily="2" charset="-122"/>
              </a:rPr>
              <a:t>用户兴趣挖掘：</a:t>
            </a:r>
            <a:r>
              <a:rPr lang="zh-CN" altLang="en-US" sz="2400" b="1" dirty="0">
                <a:solidFill>
                  <a:srgbClr val="000000"/>
                </a:solidFill>
                <a:latin typeface="宋体" pitchFamily="2" charset="-122"/>
              </a:rPr>
              <a:t>由于用户兴趣的广泛性与易变性，靠静态表达来描述的结果不佳。所以，准确动态地描述用户兴趣就成为关键，它既可以协助计算机准确定位用户的需要，而且也成为实现主动信息服务的先决条件。</a:t>
            </a:r>
            <a:r>
              <a:rPr lang="zh-CN" altLang="en-US" sz="1800" dirty="0">
                <a:latin typeface="Arial" panose="020B0604020202090204" pitchFamily="34" charset="0"/>
              </a:rPr>
              <a:t> </a:t>
            </a:r>
            <a:endParaRPr lang="zh-CN" altLang="en-US" sz="1800" dirty="0">
              <a:latin typeface="Arial" panose="020B0604020202090204" pitchFamily="34" charset="0"/>
            </a:endParaRPr>
          </a:p>
        </p:txBody>
      </p:sp>
    </p:spTree>
  </p:cSld>
  <p:clrMapOvr>
    <a:masterClrMapping/>
  </p:clrMapOvr>
  <p:transition advClick="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90204" pitchFamily="34" charset="0"/>
              </a:rPr>
            </a:fld>
            <a:endParaRPr lang="en-US" altLang="zh-CN" sz="1400" dirty="0">
              <a:latin typeface="Arial" panose="020B0604020202090204" pitchFamily="34" charset="0"/>
            </a:endParaRPr>
          </a:p>
        </p:txBody>
      </p:sp>
      <p:sp>
        <p:nvSpPr>
          <p:cNvPr id="117762" name="Rectangle 2"/>
          <p:cNvSpPr>
            <a:spLocks noRot="1"/>
          </p:cNvSpPr>
          <p:nvPr/>
        </p:nvSpPr>
        <p:spPr>
          <a:xfrm>
            <a:off x="304800" y="765175"/>
            <a:ext cx="7369175" cy="606425"/>
          </a:xfrm>
          <a:prstGeom prst="rect">
            <a:avLst/>
          </a:prstGeom>
          <a:noFill/>
          <a:ln w="9525">
            <a:noFill/>
          </a:ln>
        </p:spPr>
        <p:txBody>
          <a:bodyPr anchor="ctr"/>
          <a:lstStyle/>
          <a:p>
            <a:pPr eaLnBrk="1" hangingPunct="1">
              <a:spcBef>
                <a:spcPct val="0"/>
              </a:spcBef>
              <a:buClrTx/>
              <a:buFontTx/>
            </a:pPr>
            <a:r>
              <a:rPr lang="en-US" altLang="zh-CN" sz="2400" b="1" dirty="0">
                <a:solidFill>
                  <a:srgbClr val="000000"/>
                </a:solidFill>
                <a:latin typeface="Times New Roman" panose="02020603050405020304" charset="0"/>
                <a:cs typeface="Times New Roman" panose="02020603050405020304" charset="0"/>
              </a:rPr>
              <a:t>Web</a:t>
            </a:r>
            <a:r>
              <a:rPr lang="zh-CN" altLang="en-US" sz="2400" b="1" dirty="0">
                <a:solidFill>
                  <a:srgbClr val="000000"/>
                </a:solidFill>
                <a:latin typeface="宋体" pitchFamily="2" charset="-122"/>
              </a:rPr>
              <a:t>挖掘的一般过程</a:t>
            </a:r>
            <a:r>
              <a:rPr lang="zh-CN" altLang="en-US" sz="2400" b="1" dirty="0">
                <a:solidFill>
                  <a:srgbClr val="000000"/>
                </a:solidFill>
                <a:latin typeface="Arial" panose="020B0604020202090204" pitchFamily="34" charset="0"/>
              </a:rPr>
              <a:t> ：</a:t>
            </a:r>
            <a:endParaRPr lang="zh-CN" altLang="en-US" sz="2400" b="1" dirty="0">
              <a:solidFill>
                <a:srgbClr val="000000"/>
              </a:solidFill>
              <a:latin typeface="Arial" panose="020B0604020202090204" pitchFamily="34" charset="0"/>
            </a:endParaRPr>
          </a:p>
        </p:txBody>
      </p:sp>
      <p:sp>
        <p:nvSpPr>
          <p:cNvPr id="117763" name="Rectangle 4"/>
          <p:cNvSpPr/>
          <p:nvPr/>
        </p:nvSpPr>
        <p:spPr>
          <a:xfrm>
            <a:off x="1905000" y="2557463"/>
            <a:ext cx="9144000" cy="0"/>
          </a:xfrm>
          <a:prstGeom prst="rect">
            <a:avLst/>
          </a:prstGeom>
          <a:noFill/>
          <a:ln w="9525">
            <a:noFill/>
          </a:ln>
        </p:spPr>
        <p:txBody>
          <a:bodyPr>
            <a:spAutoFit/>
          </a:bodyPr>
          <a:lstStyle/>
          <a:p>
            <a:pPr eaLnBrk="1" hangingPunct="1">
              <a:spcBef>
                <a:spcPct val="0"/>
              </a:spcBef>
              <a:buClrTx/>
              <a:buFontTx/>
            </a:pPr>
            <a:endParaRPr lang="zh-CN" altLang="en-US" sz="1800" dirty="0">
              <a:latin typeface="Arial" panose="020B0604020202090204" pitchFamily="34" charset="0"/>
            </a:endParaRPr>
          </a:p>
        </p:txBody>
      </p:sp>
      <p:sp>
        <p:nvSpPr>
          <p:cNvPr id="117764" name="Rectangle 6"/>
          <p:cNvSpPr/>
          <p:nvPr/>
        </p:nvSpPr>
        <p:spPr>
          <a:xfrm>
            <a:off x="34925" y="1616075"/>
            <a:ext cx="120650" cy="315913"/>
          </a:xfrm>
          <a:prstGeom prst="rect">
            <a:avLst/>
          </a:prstGeom>
          <a:noFill/>
          <a:ln w="9525">
            <a:noFill/>
          </a:ln>
        </p:spPr>
        <p:txBody>
          <a:bodyPr wrap="none" lIns="0" tIns="0" rIns="0" bIns="0">
            <a:spAutoFit/>
          </a:bodyPr>
          <a:lstStyle/>
          <a:p>
            <a:pPr eaLnBrk="1" hangingPunct="1">
              <a:spcBef>
                <a:spcPct val="0"/>
              </a:spcBef>
              <a:buClrTx/>
              <a:buFontTx/>
            </a:pPr>
            <a:r>
              <a:rPr lang="en-US" altLang="zh-CN" sz="1800" dirty="0">
                <a:solidFill>
                  <a:srgbClr val="000000"/>
                </a:solidFill>
                <a:latin typeface="Times New Roman" panose="02020603050405020304" charset="0"/>
              </a:rPr>
              <a:t> </a:t>
            </a:r>
            <a:endParaRPr lang="en-US" altLang="zh-CN" sz="1800" dirty="0">
              <a:latin typeface="Arial" panose="020B0604020202090204" pitchFamily="34" charset="0"/>
            </a:endParaRPr>
          </a:p>
        </p:txBody>
      </p:sp>
      <p:grpSp>
        <p:nvGrpSpPr>
          <p:cNvPr id="117765" name="Group 192"/>
          <p:cNvGrpSpPr/>
          <p:nvPr/>
        </p:nvGrpSpPr>
        <p:grpSpPr>
          <a:xfrm>
            <a:off x="0" y="1776413"/>
            <a:ext cx="8991600" cy="3024187"/>
            <a:chOff x="66" y="1028"/>
            <a:chExt cx="5598" cy="1905"/>
          </a:xfrm>
        </p:grpSpPr>
        <p:sp>
          <p:nvSpPr>
            <p:cNvPr id="117767" name="Freeform 7"/>
            <p:cNvSpPr/>
            <p:nvPr/>
          </p:nvSpPr>
          <p:spPr>
            <a:xfrm>
              <a:off x="137" y="1111"/>
              <a:ext cx="1061" cy="966"/>
            </a:xfrm>
            <a:custGeom>
              <a:avLst/>
              <a:gdLst>
                <a:gd name="txL" fmla="*/ 0 w 2121"/>
                <a:gd name="txT" fmla="*/ 0 h 966"/>
                <a:gd name="txR" fmla="*/ 2121 w 2121"/>
                <a:gd name="txB" fmla="*/ 966 h 966"/>
              </a:gdLst>
              <a:ahLst/>
              <a:cxnLst>
                <a:cxn ang="0">
                  <a:pos x="2" y="335"/>
                </a:cxn>
                <a:cxn ang="0">
                  <a:pos x="1" y="397"/>
                </a:cxn>
                <a:cxn ang="0">
                  <a:pos x="0" y="447"/>
                </a:cxn>
                <a:cxn ang="0">
                  <a:pos x="1" y="505"/>
                </a:cxn>
                <a:cxn ang="0">
                  <a:pos x="2" y="552"/>
                </a:cxn>
                <a:cxn ang="0">
                  <a:pos x="2" y="600"/>
                </a:cxn>
                <a:cxn ang="0">
                  <a:pos x="1" y="671"/>
                </a:cxn>
                <a:cxn ang="0">
                  <a:pos x="2" y="721"/>
                </a:cxn>
                <a:cxn ang="0">
                  <a:pos x="3" y="778"/>
                </a:cxn>
                <a:cxn ang="0">
                  <a:pos x="4" y="791"/>
                </a:cxn>
                <a:cxn ang="0">
                  <a:pos x="5" y="791"/>
                </a:cxn>
                <a:cxn ang="0">
                  <a:pos x="6" y="829"/>
                </a:cxn>
                <a:cxn ang="0">
                  <a:pos x="8" y="888"/>
                </a:cxn>
                <a:cxn ang="0">
                  <a:pos x="11" y="905"/>
                </a:cxn>
                <a:cxn ang="0">
                  <a:pos x="13" y="874"/>
                </a:cxn>
                <a:cxn ang="0">
                  <a:pos x="14" y="931"/>
                </a:cxn>
                <a:cxn ang="0">
                  <a:pos x="17" y="963"/>
                </a:cxn>
                <a:cxn ang="0">
                  <a:pos x="18" y="964"/>
                </a:cxn>
                <a:cxn ang="0">
                  <a:pos x="20" y="946"/>
                </a:cxn>
                <a:cxn ang="0">
                  <a:pos x="22" y="880"/>
                </a:cxn>
                <a:cxn ang="0">
                  <a:pos x="22" y="823"/>
                </a:cxn>
                <a:cxn ang="0">
                  <a:pos x="23" y="839"/>
                </a:cxn>
                <a:cxn ang="0">
                  <a:pos x="25" y="843"/>
                </a:cxn>
                <a:cxn ang="0">
                  <a:pos x="27" y="831"/>
                </a:cxn>
                <a:cxn ang="0">
                  <a:pos x="28" y="801"/>
                </a:cxn>
                <a:cxn ang="0">
                  <a:pos x="29" y="758"/>
                </a:cxn>
                <a:cxn ang="0">
                  <a:pos x="29" y="704"/>
                </a:cxn>
                <a:cxn ang="0">
                  <a:pos x="30" y="664"/>
                </a:cxn>
                <a:cxn ang="0">
                  <a:pos x="31" y="640"/>
                </a:cxn>
                <a:cxn ang="0">
                  <a:pos x="33" y="599"/>
                </a:cxn>
                <a:cxn ang="0">
                  <a:pos x="33" y="545"/>
                </a:cxn>
                <a:cxn ang="0">
                  <a:pos x="34" y="482"/>
                </a:cxn>
                <a:cxn ang="0">
                  <a:pos x="33" y="420"/>
                </a:cxn>
                <a:cxn ang="0">
                  <a:pos x="33" y="368"/>
                </a:cxn>
                <a:cxn ang="0">
                  <a:pos x="33" y="323"/>
                </a:cxn>
                <a:cxn ang="0">
                  <a:pos x="33" y="251"/>
                </a:cxn>
                <a:cxn ang="0">
                  <a:pos x="32" y="171"/>
                </a:cxn>
                <a:cxn ang="0">
                  <a:pos x="30" y="124"/>
                </a:cxn>
                <a:cxn ang="0">
                  <a:pos x="29" y="52"/>
                </a:cxn>
                <a:cxn ang="0">
                  <a:pos x="27" y="5"/>
                </a:cxn>
                <a:cxn ang="0">
                  <a:pos x="26" y="0"/>
                </a:cxn>
                <a:cxn ang="0">
                  <a:pos x="25" y="14"/>
                </a:cxn>
                <a:cxn ang="0">
                  <a:pos x="23" y="51"/>
                </a:cxn>
                <a:cxn ang="0">
                  <a:pos x="23" y="22"/>
                </a:cxn>
                <a:cxn ang="0">
                  <a:pos x="21" y="2"/>
                </a:cxn>
                <a:cxn ang="0">
                  <a:pos x="20" y="5"/>
                </a:cxn>
                <a:cxn ang="0">
                  <a:pos x="19" y="37"/>
                </a:cxn>
                <a:cxn ang="0">
                  <a:pos x="18" y="71"/>
                </a:cxn>
                <a:cxn ang="0">
                  <a:pos x="16" y="41"/>
                </a:cxn>
                <a:cxn ang="0">
                  <a:pos x="15" y="30"/>
                </a:cxn>
                <a:cxn ang="0">
                  <a:pos x="13" y="48"/>
                </a:cxn>
                <a:cxn ang="0">
                  <a:pos x="12" y="102"/>
                </a:cxn>
                <a:cxn ang="0">
                  <a:pos x="10" y="100"/>
                </a:cxn>
                <a:cxn ang="0">
                  <a:pos x="8" y="95"/>
                </a:cxn>
                <a:cxn ang="0">
                  <a:pos x="6" y="117"/>
                </a:cxn>
                <a:cxn ang="0">
                  <a:pos x="5" y="160"/>
                </a:cxn>
                <a:cxn ang="0">
                  <a:pos x="4" y="218"/>
                </a:cxn>
                <a:cxn ang="0">
                  <a:pos x="4" y="288"/>
                </a:cxn>
                <a:cxn ang="0">
                  <a:pos x="4" y="319"/>
                </a:cxn>
              </a:cxnLst>
              <a:rect l="txL" t="txT" r="txR" b="txB"/>
              <a:pathLst>
                <a:path w="2121" h="966">
                  <a:moveTo>
                    <a:pt x="194" y="319"/>
                  </a:moveTo>
                  <a:lnTo>
                    <a:pt x="184" y="320"/>
                  </a:lnTo>
                  <a:lnTo>
                    <a:pt x="175" y="322"/>
                  </a:lnTo>
                  <a:lnTo>
                    <a:pt x="164" y="323"/>
                  </a:lnTo>
                  <a:lnTo>
                    <a:pt x="156" y="325"/>
                  </a:lnTo>
                  <a:lnTo>
                    <a:pt x="138" y="330"/>
                  </a:lnTo>
                  <a:lnTo>
                    <a:pt x="118" y="335"/>
                  </a:lnTo>
                  <a:lnTo>
                    <a:pt x="103" y="342"/>
                  </a:lnTo>
                  <a:lnTo>
                    <a:pt x="87" y="349"/>
                  </a:lnTo>
                  <a:lnTo>
                    <a:pt x="71" y="357"/>
                  </a:lnTo>
                  <a:lnTo>
                    <a:pt x="57" y="366"/>
                  </a:lnTo>
                  <a:lnTo>
                    <a:pt x="44" y="376"/>
                  </a:lnTo>
                  <a:lnTo>
                    <a:pt x="34" y="386"/>
                  </a:lnTo>
                  <a:lnTo>
                    <a:pt x="23" y="397"/>
                  </a:lnTo>
                  <a:lnTo>
                    <a:pt x="16" y="406"/>
                  </a:lnTo>
                  <a:lnTo>
                    <a:pt x="9" y="419"/>
                  </a:lnTo>
                  <a:lnTo>
                    <a:pt x="5" y="424"/>
                  </a:lnTo>
                  <a:lnTo>
                    <a:pt x="4" y="430"/>
                  </a:lnTo>
                  <a:lnTo>
                    <a:pt x="2" y="435"/>
                  </a:lnTo>
                  <a:lnTo>
                    <a:pt x="2" y="441"/>
                  </a:lnTo>
                  <a:lnTo>
                    <a:pt x="0" y="447"/>
                  </a:lnTo>
                  <a:lnTo>
                    <a:pt x="0" y="453"/>
                  </a:lnTo>
                  <a:lnTo>
                    <a:pt x="0" y="461"/>
                  </a:lnTo>
                  <a:lnTo>
                    <a:pt x="2" y="471"/>
                  </a:lnTo>
                  <a:lnTo>
                    <a:pt x="4" y="480"/>
                  </a:lnTo>
                  <a:lnTo>
                    <a:pt x="7" y="489"/>
                  </a:lnTo>
                  <a:lnTo>
                    <a:pt x="11" y="498"/>
                  </a:lnTo>
                  <a:lnTo>
                    <a:pt x="14" y="505"/>
                  </a:lnTo>
                  <a:lnTo>
                    <a:pt x="19" y="513"/>
                  </a:lnTo>
                  <a:lnTo>
                    <a:pt x="27" y="521"/>
                  </a:lnTo>
                  <a:lnTo>
                    <a:pt x="34" y="527"/>
                  </a:lnTo>
                  <a:lnTo>
                    <a:pt x="41" y="534"/>
                  </a:lnTo>
                  <a:lnTo>
                    <a:pt x="49" y="541"/>
                  </a:lnTo>
                  <a:lnTo>
                    <a:pt x="60" y="546"/>
                  </a:lnTo>
                  <a:lnTo>
                    <a:pt x="71" y="552"/>
                  </a:lnTo>
                  <a:lnTo>
                    <a:pt x="81" y="557"/>
                  </a:lnTo>
                  <a:lnTo>
                    <a:pt x="94" y="562"/>
                  </a:lnTo>
                  <a:lnTo>
                    <a:pt x="106" y="566"/>
                  </a:lnTo>
                  <a:lnTo>
                    <a:pt x="94" y="577"/>
                  </a:lnTo>
                  <a:lnTo>
                    <a:pt x="83" y="589"/>
                  </a:lnTo>
                  <a:lnTo>
                    <a:pt x="74" y="600"/>
                  </a:lnTo>
                  <a:lnTo>
                    <a:pt x="65" y="612"/>
                  </a:lnTo>
                  <a:lnTo>
                    <a:pt x="60" y="623"/>
                  </a:lnTo>
                  <a:lnTo>
                    <a:pt x="57" y="635"/>
                  </a:lnTo>
                  <a:lnTo>
                    <a:pt x="53" y="646"/>
                  </a:lnTo>
                  <a:lnTo>
                    <a:pt x="53" y="658"/>
                  </a:lnTo>
                  <a:lnTo>
                    <a:pt x="53" y="665"/>
                  </a:lnTo>
                  <a:lnTo>
                    <a:pt x="55" y="671"/>
                  </a:lnTo>
                  <a:lnTo>
                    <a:pt x="55" y="678"/>
                  </a:lnTo>
                  <a:lnTo>
                    <a:pt x="57" y="685"/>
                  </a:lnTo>
                  <a:lnTo>
                    <a:pt x="60" y="691"/>
                  </a:lnTo>
                  <a:lnTo>
                    <a:pt x="62" y="697"/>
                  </a:lnTo>
                  <a:lnTo>
                    <a:pt x="65" y="703"/>
                  </a:lnTo>
                  <a:lnTo>
                    <a:pt x="69" y="709"/>
                  </a:lnTo>
                  <a:lnTo>
                    <a:pt x="78" y="721"/>
                  </a:lnTo>
                  <a:lnTo>
                    <a:pt x="87" y="732"/>
                  </a:lnTo>
                  <a:lnTo>
                    <a:pt x="99" y="743"/>
                  </a:lnTo>
                  <a:lnTo>
                    <a:pt x="113" y="752"/>
                  </a:lnTo>
                  <a:lnTo>
                    <a:pt x="127" y="761"/>
                  </a:lnTo>
                  <a:lnTo>
                    <a:pt x="143" y="768"/>
                  </a:lnTo>
                  <a:lnTo>
                    <a:pt x="161" y="775"/>
                  </a:lnTo>
                  <a:lnTo>
                    <a:pt x="170" y="778"/>
                  </a:lnTo>
                  <a:lnTo>
                    <a:pt x="180" y="781"/>
                  </a:lnTo>
                  <a:lnTo>
                    <a:pt x="189" y="784"/>
                  </a:lnTo>
                  <a:lnTo>
                    <a:pt x="200" y="786"/>
                  </a:lnTo>
                  <a:lnTo>
                    <a:pt x="210" y="788"/>
                  </a:lnTo>
                  <a:lnTo>
                    <a:pt x="221" y="789"/>
                  </a:lnTo>
                  <a:lnTo>
                    <a:pt x="232" y="790"/>
                  </a:lnTo>
                  <a:lnTo>
                    <a:pt x="242" y="791"/>
                  </a:lnTo>
                  <a:lnTo>
                    <a:pt x="253" y="791"/>
                  </a:lnTo>
                  <a:lnTo>
                    <a:pt x="265" y="791"/>
                  </a:lnTo>
                  <a:lnTo>
                    <a:pt x="269" y="791"/>
                  </a:lnTo>
                  <a:lnTo>
                    <a:pt x="270" y="791"/>
                  </a:lnTo>
                  <a:lnTo>
                    <a:pt x="274" y="791"/>
                  </a:lnTo>
                  <a:lnTo>
                    <a:pt x="278" y="791"/>
                  </a:lnTo>
                  <a:lnTo>
                    <a:pt x="279" y="791"/>
                  </a:lnTo>
                  <a:lnTo>
                    <a:pt x="283" y="791"/>
                  </a:lnTo>
                  <a:lnTo>
                    <a:pt x="297" y="805"/>
                  </a:lnTo>
                  <a:lnTo>
                    <a:pt x="311" y="818"/>
                  </a:lnTo>
                  <a:lnTo>
                    <a:pt x="327" y="829"/>
                  </a:lnTo>
                  <a:lnTo>
                    <a:pt x="345" y="840"/>
                  </a:lnTo>
                  <a:lnTo>
                    <a:pt x="364" y="850"/>
                  </a:lnTo>
                  <a:lnTo>
                    <a:pt x="384" y="860"/>
                  </a:lnTo>
                  <a:lnTo>
                    <a:pt x="403" y="867"/>
                  </a:lnTo>
                  <a:lnTo>
                    <a:pt x="424" y="875"/>
                  </a:lnTo>
                  <a:lnTo>
                    <a:pt x="445" y="883"/>
                  </a:lnTo>
                  <a:lnTo>
                    <a:pt x="468" y="888"/>
                  </a:lnTo>
                  <a:lnTo>
                    <a:pt x="491" y="894"/>
                  </a:lnTo>
                  <a:lnTo>
                    <a:pt x="516" y="897"/>
                  </a:lnTo>
                  <a:lnTo>
                    <a:pt x="541" y="900"/>
                  </a:lnTo>
                  <a:lnTo>
                    <a:pt x="566" y="903"/>
                  </a:lnTo>
                  <a:lnTo>
                    <a:pt x="592" y="905"/>
                  </a:lnTo>
                  <a:lnTo>
                    <a:pt x="619" y="905"/>
                  </a:lnTo>
                  <a:lnTo>
                    <a:pt x="645" y="905"/>
                  </a:lnTo>
                  <a:lnTo>
                    <a:pt x="672" y="903"/>
                  </a:lnTo>
                  <a:lnTo>
                    <a:pt x="696" y="900"/>
                  </a:lnTo>
                  <a:lnTo>
                    <a:pt x="723" y="897"/>
                  </a:lnTo>
                  <a:lnTo>
                    <a:pt x="746" y="893"/>
                  </a:lnTo>
                  <a:lnTo>
                    <a:pt x="771" y="888"/>
                  </a:lnTo>
                  <a:lnTo>
                    <a:pt x="792" y="882"/>
                  </a:lnTo>
                  <a:lnTo>
                    <a:pt x="813" y="874"/>
                  </a:lnTo>
                  <a:lnTo>
                    <a:pt x="824" y="885"/>
                  </a:lnTo>
                  <a:lnTo>
                    <a:pt x="834" y="896"/>
                  </a:lnTo>
                  <a:lnTo>
                    <a:pt x="848" y="906"/>
                  </a:lnTo>
                  <a:lnTo>
                    <a:pt x="863" y="914"/>
                  </a:lnTo>
                  <a:lnTo>
                    <a:pt x="877" y="923"/>
                  </a:lnTo>
                  <a:lnTo>
                    <a:pt x="893" y="931"/>
                  </a:lnTo>
                  <a:lnTo>
                    <a:pt x="910" y="938"/>
                  </a:lnTo>
                  <a:lnTo>
                    <a:pt x="928" y="943"/>
                  </a:lnTo>
                  <a:lnTo>
                    <a:pt x="946" y="949"/>
                  </a:lnTo>
                  <a:lnTo>
                    <a:pt x="965" y="954"/>
                  </a:lnTo>
                  <a:lnTo>
                    <a:pt x="986" y="957"/>
                  </a:lnTo>
                  <a:lnTo>
                    <a:pt x="1006" y="961"/>
                  </a:lnTo>
                  <a:lnTo>
                    <a:pt x="1029" y="963"/>
                  </a:lnTo>
                  <a:lnTo>
                    <a:pt x="1050" y="965"/>
                  </a:lnTo>
                  <a:lnTo>
                    <a:pt x="1073" y="966"/>
                  </a:lnTo>
                  <a:lnTo>
                    <a:pt x="1096" y="966"/>
                  </a:lnTo>
                  <a:lnTo>
                    <a:pt x="1108" y="966"/>
                  </a:lnTo>
                  <a:lnTo>
                    <a:pt x="1122" y="966"/>
                  </a:lnTo>
                  <a:lnTo>
                    <a:pt x="1135" y="965"/>
                  </a:lnTo>
                  <a:lnTo>
                    <a:pt x="1147" y="964"/>
                  </a:lnTo>
                  <a:lnTo>
                    <a:pt x="1160" y="962"/>
                  </a:lnTo>
                  <a:lnTo>
                    <a:pt x="1172" y="961"/>
                  </a:lnTo>
                  <a:lnTo>
                    <a:pt x="1184" y="958"/>
                  </a:lnTo>
                  <a:lnTo>
                    <a:pt x="1197" y="956"/>
                  </a:lnTo>
                  <a:lnTo>
                    <a:pt x="1209" y="953"/>
                  </a:lnTo>
                  <a:lnTo>
                    <a:pt x="1221" y="950"/>
                  </a:lnTo>
                  <a:lnTo>
                    <a:pt x="1232" y="946"/>
                  </a:lnTo>
                  <a:lnTo>
                    <a:pt x="1243" y="943"/>
                  </a:lnTo>
                  <a:lnTo>
                    <a:pt x="1266" y="934"/>
                  </a:lnTo>
                  <a:lnTo>
                    <a:pt x="1285" y="925"/>
                  </a:lnTo>
                  <a:lnTo>
                    <a:pt x="1305" y="916"/>
                  </a:lnTo>
                  <a:lnTo>
                    <a:pt x="1322" y="905"/>
                  </a:lnTo>
                  <a:lnTo>
                    <a:pt x="1340" y="893"/>
                  </a:lnTo>
                  <a:lnTo>
                    <a:pt x="1354" y="880"/>
                  </a:lnTo>
                  <a:lnTo>
                    <a:pt x="1366" y="866"/>
                  </a:lnTo>
                  <a:lnTo>
                    <a:pt x="1373" y="860"/>
                  </a:lnTo>
                  <a:lnTo>
                    <a:pt x="1379" y="853"/>
                  </a:lnTo>
                  <a:lnTo>
                    <a:pt x="1384" y="845"/>
                  </a:lnTo>
                  <a:lnTo>
                    <a:pt x="1388" y="838"/>
                  </a:lnTo>
                  <a:lnTo>
                    <a:pt x="1393" y="830"/>
                  </a:lnTo>
                  <a:lnTo>
                    <a:pt x="1396" y="823"/>
                  </a:lnTo>
                  <a:lnTo>
                    <a:pt x="1405" y="827"/>
                  </a:lnTo>
                  <a:lnTo>
                    <a:pt x="1416" y="830"/>
                  </a:lnTo>
                  <a:lnTo>
                    <a:pt x="1427" y="832"/>
                  </a:lnTo>
                  <a:lnTo>
                    <a:pt x="1435" y="834"/>
                  </a:lnTo>
                  <a:lnTo>
                    <a:pt x="1446" y="836"/>
                  </a:lnTo>
                  <a:lnTo>
                    <a:pt x="1455" y="839"/>
                  </a:lnTo>
                  <a:lnTo>
                    <a:pt x="1465" y="840"/>
                  </a:lnTo>
                  <a:lnTo>
                    <a:pt x="1476" y="841"/>
                  </a:lnTo>
                  <a:lnTo>
                    <a:pt x="1495" y="842"/>
                  </a:lnTo>
                  <a:lnTo>
                    <a:pt x="1515" y="843"/>
                  </a:lnTo>
                  <a:lnTo>
                    <a:pt x="1534" y="843"/>
                  </a:lnTo>
                  <a:lnTo>
                    <a:pt x="1556" y="843"/>
                  </a:lnTo>
                  <a:lnTo>
                    <a:pt x="1570" y="843"/>
                  </a:lnTo>
                  <a:lnTo>
                    <a:pt x="1584" y="842"/>
                  </a:lnTo>
                  <a:lnTo>
                    <a:pt x="1598" y="842"/>
                  </a:lnTo>
                  <a:lnTo>
                    <a:pt x="1612" y="840"/>
                  </a:lnTo>
                  <a:lnTo>
                    <a:pt x="1626" y="839"/>
                  </a:lnTo>
                  <a:lnTo>
                    <a:pt x="1640" y="836"/>
                  </a:lnTo>
                  <a:lnTo>
                    <a:pt x="1653" y="833"/>
                  </a:lnTo>
                  <a:lnTo>
                    <a:pt x="1667" y="831"/>
                  </a:lnTo>
                  <a:lnTo>
                    <a:pt x="1679" y="828"/>
                  </a:lnTo>
                  <a:lnTo>
                    <a:pt x="1692" y="823"/>
                  </a:lnTo>
                  <a:lnTo>
                    <a:pt x="1702" y="820"/>
                  </a:lnTo>
                  <a:lnTo>
                    <a:pt x="1715" y="816"/>
                  </a:lnTo>
                  <a:lnTo>
                    <a:pt x="1725" y="811"/>
                  </a:lnTo>
                  <a:lnTo>
                    <a:pt x="1736" y="807"/>
                  </a:lnTo>
                  <a:lnTo>
                    <a:pt x="1746" y="801"/>
                  </a:lnTo>
                  <a:lnTo>
                    <a:pt x="1755" y="796"/>
                  </a:lnTo>
                  <a:lnTo>
                    <a:pt x="1766" y="790"/>
                  </a:lnTo>
                  <a:lnTo>
                    <a:pt x="1775" y="784"/>
                  </a:lnTo>
                  <a:lnTo>
                    <a:pt x="1782" y="778"/>
                  </a:lnTo>
                  <a:lnTo>
                    <a:pt x="1791" y="772"/>
                  </a:lnTo>
                  <a:lnTo>
                    <a:pt x="1798" y="765"/>
                  </a:lnTo>
                  <a:lnTo>
                    <a:pt x="1805" y="758"/>
                  </a:lnTo>
                  <a:lnTo>
                    <a:pt x="1810" y="751"/>
                  </a:lnTo>
                  <a:lnTo>
                    <a:pt x="1815" y="743"/>
                  </a:lnTo>
                  <a:lnTo>
                    <a:pt x="1821" y="736"/>
                  </a:lnTo>
                  <a:lnTo>
                    <a:pt x="1826" y="729"/>
                  </a:lnTo>
                  <a:lnTo>
                    <a:pt x="1830" y="720"/>
                  </a:lnTo>
                  <a:lnTo>
                    <a:pt x="1831" y="712"/>
                  </a:lnTo>
                  <a:lnTo>
                    <a:pt x="1835" y="704"/>
                  </a:lnTo>
                  <a:lnTo>
                    <a:pt x="1837" y="696"/>
                  </a:lnTo>
                  <a:lnTo>
                    <a:pt x="1837" y="687"/>
                  </a:lnTo>
                  <a:lnTo>
                    <a:pt x="1838" y="679"/>
                  </a:lnTo>
                  <a:lnTo>
                    <a:pt x="1838" y="668"/>
                  </a:lnTo>
                  <a:lnTo>
                    <a:pt x="1853" y="667"/>
                  </a:lnTo>
                  <a:lnTo>
                    <a:pt x="1867" y="666"/>
                  </a:lnTo>
                  <a:lnTo>
                    <a:pt x="1881" y="664"/>
                  </a:lnTo>
                  <a:lnTo>
                    <a:pt x="1895" y="662"/>
                  </a:lnTo>
                  <a:lnTo>
                    <a:pt x="1909" y="658"/>
                  </a:lnTo>
                  <a:lnTo>
                    <a:pt x="1923" y="655"/>
                  </a:lnTo>
                  <a:lnTo>
                    <a:pt x="1936" y="652"/>
                  </a:lnTo>
                  <a:lnTo>
                    <a:pt x="1950" y="648"/>
                  </a:lnTo>
                  <a:lnTo>
                    <a:pt x="1962" y="644"/>
                  </a:lnTo>
                  <a:lnTo>
                    <a:pt x="1974" y="640"/>
                  </a:lnTo>
                  <a:lnTo>
                    <a:pt x="1985" y="634"/>
                  </a:lnTo>
                  <a:lnTo>
                    <a:pt x="1997" y="630"/>
                  </a:lnTo>
                  <a:lnTo>
                    <a:pt x="2008" y="624"/>
                  </a:lnTo>
                  <a:lnTo>
                    <a:pt x="2019" y="618"/>
                  </a:lnTo>
                  <a:lnTo>
                    <a:pt x="2029" y="612"/>
                  </a:lnTo>
                  <a:lnTo>
                    <a:pt x="2038" y="606"/>
                  </a:lnTo>
                  <a:lnTo>
                    <a:pt x="2049" y="599"/>
                  </a:lnTo>
                  <a:lnTo>
                    <a:pt x="2058" y="592"/>
                  </a:lnTo>
                  <a:lnTo>
                    <a:pt x="2065" y="585"/>
                  </a:lnTo>
                  <a:lnTo>
                    <a:pt x="2073" y="577"/>
                  </a:lnTo>
                  <a:lnTo>
                    <a:pt x="2081" y="569"/>
                  </a:lnTo>
                  <a:lnTo>
                    <a:pt x="2088" y="562"/>
                  </a:lnTo>
                  <a:lnTo>
                    <a:pt x="2093" y="554"/>
                  </a:lnTo>
                  <a:lnTo>
                    <a:pt x="2098" y="545"/>
                  </a:lnTo>
                  <a:lnTo>
                    <a:pt x="2104" y="537"/>
                  </a:lnTo>
                  <a:lnTo>
                    <a:pt x="2109" y="529"/>
                  </a:lnTo>
                  <a:lnTo>
                    <a:pt x="2112" y="520"/>
                  </a:lnTo>
                  <a:lnTo>
                    <a:pt x="2114" y="511"/>
                  </a:lnTo>
                  <a:lnTo>
                    <a:pt x="2118" y="501"/>
                  </a:lnTo>
                  <a:lnTo>
                    <a:pt x="2119" y="492"/>
                  </a:lnTo>
                  <a:lnTo>
                    <a:pt x="2119" y="482"/>
                  </a:lnTo>
                  <a:lnTo>
                    <a:pt x="2121" y="474"/>
                  </a:lnTo>
                  <a:lnTo>
                    <a:pt x="2119" y="464"/>
                  </a:lnTo>
                  <a:lnTo>
                    <a:pt x="2119" y="454"/>
                  </a:lnTo>
                  <a:lnTo>
                    <a:pt x="2118" y="445"/>
                  </a:lnTo>
                  <a:lnTo>
                    <a:pt x="2118" y="436"/>
                  </a:lnTo>
                  <a:lnTo>
                    <a:pt x="2114" y="427"/>
                  </a:lnTo>
                  <a:lnTo>
                    <a:pt x="2112" y="420"/>
                  </a:lnTo>
                  <a:lnTo>
                    <a:pt x="2109" y="412"/>
                  </a:lnTo>
                  <a:lnTo>
                    <a:pt x="2105" y="403"/>
                  </a:lnTo>
                  <a:lnTo>
                    <a:pt x="2100" y="395"/>
                  </a:lnTo>
                  <a:lnTo>
                    <a:pt x="2095" y="389"/>
                  </a:lnTo>
                  <a:lnTo>
                    <a:pt x="2089" y="381"/>
                  </a:lnTo>
                  <a:lnTo>
                    <a:pt x="2084" y="375"/>
                  </a:lnTo>
                  <a:lnTo>
                    <a:pt x="2075" y="368"/>
                  </a:lnTo>
                  <a:lnTo>
                    <a:pt x="2068" y="361"/>
                  </a:lnTo>
                  <a:lnTo>
                    <a:pt x="2059" y="356"/>
                  </a:lnTo>
                  <a:lnTo>
                    <a:pt x="2051" y="349"/>
                  </a:lnTo>
                  <a:lnTo>
                    <a:pt x="2056" y="342"/>
                  </a:lnTo>
                  <a:lnTo>
                    <a:pt x="2059" y="333"/>
                  </a:lnTo>
                  <a:lnTo>
                    <a:pt x="2063" y="323"/>
                  </a:lnTo>
                  <a:lnTo>
                    <a:pt x="2065" y="314"/>
                  </a:lnTo>
                  <a:lnTo>
                    <a:pt x="2066" y="304"/>
                  </a:lnTo>
                  <a:lnTo>
                    <a:pt x="2066" y="294"/>
                  </a:lnTo>
                  <a:lnTo>
                    <a:pt x="2068" y="286"/>
                  </a:lnTo>
                  <a:lnTo>
                    <a:pt x="2068" y="278"/>
                  </a:lnTo>
                  <a:lnTo>
                    <a:pt x="2066" y="265"/>
                  </a:lnTo>
                  <a:lnTo>
                    <a:pt x="2065" y="251"/>
                  </a:lnTo>
                  <a:lnTo>
                    <a:pt x="2061" y="238"/>
                  </a:lnTo>
                  <a:lnTo>
                    <a:pt x="2054" y="226"/>
                  </a:lnTo>
                  <a:lnTo>
                    <a:pt x="2047" y="214"/>
                  </a:lnTo>
                  <a:lnTo>
                    <a:pt x="2040" y="203"/>
                  </a:lnTo>
                  <a:lnTo>
                    <a:pt x="2029" y="192"/>
                  </a:lnTo>
                  <a:lnTo>
                    <a:pt x="2019" y="181"/>
                  </a:lnTo>
                  <a:lnTo>
                    <a:pt x="2006" y="171"/>
                  </a:lnTo>
                  <a:lnTo>
                    <a:pt x="1994" y="162"/>
                  </a:lnTo>
                  <a:lnTo>
                    <a:pt x="1978" y="154"/>
                  </a:lnTo>
                  <a:lnTo>
                    <a:pt x="1964" y="146"/>
                  </a:lnTo>
                  <a:lnTo>
                    <a:pt x="1946" y="139"/>
                  </a:lnTo>
                  <a:lnTo>
                    <a:pt x="1929" y="133"/>
                  </a:lnTo>
                  <a:lnTo>
                    <a:pt x="1911" y="127"/>
                  </a:lnTo>
                  <a:lnTo>
                    <a:pt x="1891" y="124"/>
                  </a:lnTo>
                  <a:lnTo>
                    <a:pt x="1884" y="110"/>
                  </a:lnTo>
                  <a:lnTo>
                    <a:pt x="1876" y="98"/>
                  </a:lnTo>
                  <a:lnTo>
                    <a:pt x="1865" y="85"/>
                  </a:lnTo>
                  <a:lnTo>
                    <a:pt x="1854" y="73"/>
                  </a:lnTo>
                  <a:lnTo>
                    <a:pt x="1842" y="62"/>
                  </a:lnTo>
                  <a:lnTo>
                    <a:pt x="1830" y="52"/>
                  </a:lnTo>
                  <a:lnTo>
                    <a:pt x="1815" y="44"/>
                  </a:lnTo>
                  <a:lnTo>
                    <a:pt x="1799" y="35"/>
                  </a:lnTo>
                  <a:lnTo>
                    <a:pt x="1784" y="27"/>
                  </a:lnTo>
                  <a:lnTo>
                    <a:pt x="1766" y="21"/>
                  </a:lnTo>
                  <a:lnTo>
                    <a:pt x="1748" y="14"/>
                  </a:lnTo>
                  <a:lnTo>
                    <a:pt x="1729" y="10"/>
                  </a:lnTo>
                  <a:lnTo>
                    <a:pt x="1709" y="5"/>
                  </a:lnTo>
                  <a:lnTo>
                    <a:pt x="1699" y="4"/>
                  </a:lnTo>
                  <a:lnTo>
                    <a:pt x="1688" y="2"/>
                  </a:lnTo>
                  <a:lnTo>
                    <a:pt x="1678" y="1"/>
                  </a:lnTo>
                  <a:lnTo>
                    <a:pt x="1667" y="1"/>
                  </a:lnTo>
                  <a:lnTo>
                    <a:pt x="1655" y="0"/>
                  </a:lnTo>
                  <a:lnTo>
                    <a:pt x="1644" y="0"/>
                  </a:lnTo>
                  <a:lnTo>
                    <a:pt x="1630" y="0"/>
                  </a:lnTo>
                  <a:lnTo>
                    <a:pt x="1617" y="1"/>
                  </a:lnTo>
                  <a:lnTo>
                    <a:pt x="1605" y="2"/>
                  </a:lnTo>
                  <a:lnTo>
                    <a:pt x="1593" y="4"/>
                  </a:lnTo>
                  <a:lnTo>
                    <a:pt x="1582" y="5"/>
                  </a:lnTo>
                  <a:lnTo>
                    <a:pt x="1570" y="8"/>
                  </a:lnTo>
                  <a:lnTo>
                    <a:pt x="1559" y="11"/>
                  </a:lnTo>
                  <a:lnTo>
                    <a:pt x="1548" y="14"/>
                  </a:lnTo>
                  <a:lnTo>
                    <a:pt x="1538" y="17"/>
                  </a:lnTo>
                  <a:lnTo>
                    <a:pt x="1527" y="22"/>
                  </a:lnTo>
                  <a:lnTo>
                    <a:pt x="1517" y="26"/>
                  </a:lnTo>
                  <a:lnTo>
                    <a:pt x="1506" y="30"/>
                  </a:lnTo>
                  <a:lnTo>
                    <a:pt x="1497" y="35"/>
                  </a:lnTo>
                  <a:lnTo>
                    <a:pt x="1487" y="40"/>
                  </a:lnTo>
                  <a:lnTo>
                    <a:pt x="1467" y="51"/>
                  </a:lnTo>
                  <a:lnTo>
                    <a:pt x="1460" y="46"/>
                  </a:lnTo>
                  <a:lnTo>
                    <a:pt x="1451" y="40"/>
                  </a:lnTo>
                  <a:lnTo>
                    <a:pt x="1444" y="35"/>
                  </a:lnTo>
                  <a:lnTo>
                    <a:pt x="1434" y="30"/>
                  </a:lnTo>
                  <a:lnTo>
                    <a:pt x="1425" y="26"/>
                  </a:lnTo>
                  <a:lnTo>
                    <a:pt x="1414" y="22"/>
                  </a:lnTo>
                  <a:lnTo>
                    <a:pt x="1404" y="17"/>
                  </a:lnTo>
                  <a:lnTo>
                    <a:pt x="1391" y="14"/>
                  </a:lnTo>
                  <a:lnTo>
                    <a:pt x="1381" y="11"/>
                  </a:lnTo>
                  <a:lnTo>
                    <a:pt x="1368" y="8"/>
                  </a:lnTo>
                  <a:lnTo>
                    <a:pt x="1356" y="5"/>
                  </a:lnTo>
                  <a:lnTo>
                    <a:pt x="1342" y="4"/>
                  </a:lnTo>
                  <a:lnTo>
                    <a:pt x="1329" y="2"/>
                  </a:lnTo>
                  <a:lnTo>
                    <a:pt x="1317" y="1"/>
                  </a:lnTo>
                  <a:lnTo>
                    <a:pt x="1303" y="0"/>
                  </a:lnTo>
                  <a:lnTo>
                    <a:pt x="1290" y="0"/>
                  </a:lnTo>
                  <a:lnTo>
                    <a:pt x="1276" y="1"/>
                  </a:lnTo>
                  <a:lnTo>
                    <a:pt x="1264" y="2"/>
                  </a:lnTo>
                  <a:lnTo>
                    <a:pt x="1250" y="3"/>
                  </a:lnTo>
                  <a:lnTo>
                    <a:pt x="1237" y="5"/>
                  </a:lnTo>
                  <a:lnTo>
                    <a:pt x="1225" y="8"/>
                  </a:lnTo>
                  <a:lnTo>
                    <a:pt x="1213" y="12"/>
                  </a:lnTo>
                  <a:lnTo>
                    <a:pt x="1200" y="16"/>
                  </a:lnTo>
                  <a:lnTo>
                    <a:pt x="1188" y="21"/>
                  </a:lnTo>
                  <a:lnTo>
                    <a:pt x="1177" y="26"/>
                  </a:lnTo>
                  <a:lnTo>
                    <a:pt x="1167" y="32"/>
                  </a:lnTo>
                  <a:lnTo>
                    <a:pt x="1156" y="37"/>
                  </a:lnTo>
                  <a:lnTo>
                    <a:pt x="1145" y="44"/>
                  </a:lnTo>
                  <a:lnTo>
                    <a:pt x="1137" y="50"/>
                  </a:lnTo>
                  <a:lnTo>
                    <a:pt x="1128" y="57"/>
                  </a:lnTo>
                  <a:lnTo>
                    <a:pt x="1121" y="65"/>
                  </a:lnTo>
                  <a:lnTo>
                    <a:pt x="1114" y="72"/>
                  </a:lnTo>
                  <a:lnTo>
                    <a:pt x="1114" y="82"/>
                  </a:lnTo>
                  <a:lnTo>
                    <a:pt x="1092" y="71"/>
                  </a:lnTo>
                  <a:lnTo>
                    <a:pt x="1082" y="66"/>
                  </a:lnTo>
                  <a:lnTo>
                    <a:pt x="1071" y="61"/>
                  </a:lnTo>
                  <a:lnTo>
                    <a:pt x="1059" y="57"/>
                  </a:lnTo>
                  <a:lnTo>
                    <a:pt x="1046" y="52"/>
                  </a:lnTo>
                  <a:lnTo>
                    <a:pt x="1036" y="48"/>
                  </a:lnTo>
                  <a:lnTo>
                    <a:pt x="1023" y="45"/>
                  </a:lnTo>
                  <a:lnTo>
                    <a:pt x="1009" y="41"/>
                  </a:lnTo>
                  <a:lnTo>
                    <a:pt x="997" y="39"/>
                  </a:lnTo>
                  <a:lnTo>
                    <a:pt x="985" y="37"/>
                  </a:lnTo>
                  <a:lnTo>
                    <a:pt x="972" y="35"/>
                  </a:lnTo>
                  <a:lnTo>
                    <a:pt x="958" y="33"/>
                  </a:lnTo>
                  <a:lnTo>
                    <a:pt x="946" y="32"/>
                  </a:lnTo>
                  <a:lnTo>
                    <a:pt x="932" y="32"/>
                  </a:lnTo>
                  <a:lnTo>
                    <a:pt x="919" y="30"/>
                  </a:lnTo>
                  <a:lnTo>
                    <a:pt x="902" y="32"/>
                  </a:lnTo>
                  <a:lnTo>
                    <a:pt x="886" y="33"/>
                  </a:lnTo>
                  <a:lnTo>
                    <a:pt x="870" y="34"/>
                  </a:lnTo>
                  <a:lnTo>
                    <a:pt x="854" y="37"/>
                  </a:lnTo>
                  <a:lnTo>
                    <a:pt x="838" y="40"/>
                  </a:lnTo>
                  <a:lnTo>
                    <a:pt x="822" y="44"/>
                  </a:lnTo>
                  <a:lnTo>
                    <a:pt x="806" y="48"/>
                  </a:lnTo>
                  <a:lnTo>
                    <a:pt x="790" y="54"/>
                  </a:lnTo>
                  <a:lnTo>
                    <a:pt x="776" y="60"/>
                  </a:lnTo>
                  <a:lnTo>
                    <a:pt x="762" y="67"/>
                  </a:lnTo>
                  <a:lnTo>
                    <a:pt x="748" y="74"/>
                  </a:lnTo>
                  <a:lnTo>
                    <a:pt x="735" y="83"/>
                  </a:lnTo>
                  <a:lnTo>
                    <a:pt x="723" y="92"/>
                  </a:lnTo>
                  <a:lnTo>
                    <a:pt x="711" y="102"/>
                  </a:lnTo>
                  <a:lnTo>
                    <a:pt x="700" y="112"/>
                  </a:lnTo>
                  <a:lnTo>
                    <a:pt x="689" y="124"/>
                  </a:lnTo>
                  <a:lnTo>
                    <a:pt x="670" y="116"/>
                  </a:lnTo>
                  <a:lnTo>
                    <a:pt x="649" y="110"/>
                  </a:lnTo>
                  <a:lnTo>
                    <a:pt x="629" y="104"/>
                  </a:lnTo>
                  <a:lnTo>
                    <a:pt x="610" y="100"/>
                  </a:lnTo>
                  <a:lnTo>
                    <a:pt x="590" y="96"/>
                  </a:lnTo>
                  <a:lnTo>
                    <a:pt x="569" y="94"/>
                  </a:lnTo>
                  <a:lnTo>
                    <a:pt x="550" y="93"/>
                  </a:lnTo>
                  <a:lnTo>
                    <a:pt x="530" y="92"/>
                  </a:lnTo>
                  <a:lnTo>
                    <a:pt x="513" y="93"/>
                  </a:lnTo>
                  <a:lnTo>
                    <a:pt x="495" y="93"/>
                  </a:lnTo>
                  <a:lnTo>
                    <a:pt x="477" y="95"/>
                  </a:lnTo>
                  <a:lnTo>
                    <a:pt x="460" y="96"/>
                  </a:lnTo>
                  <a:lnTo>
                    <a:pt x="444" y="99"/>
                  </a:lnTo>
                  <a:lnTo>
                    <a:pt x="428" y="102"/>
                  </a:lnTo>
                  <a:lnTo>
                    <a:pt x="412" y="105"/>
                  </a:lnTo>
                  <a:lnTo>
                    <a:pt x="396" y="109"/>
                  </a:lnTo>
                  <a:lnTo>
                    <a:pt x="380" y="113"/>
                  </a:lnTo>
                  <a:lnTo>
                    <a:pt x="366" y="117"/>
                  </a:lnTo>
                  <a:lnTo>
                    <a:pt x="352" y="123"/>
                  </a:lnTo>
                  <a:lnTo>
                    <a:pt x="338" y="128"/>
                  </a:lnTo>
                  <a:lnTo>
                    <a:pt x="325" y="134"/>
                  </a:lnTo>
                  <a:lnTo>
                    <a:pt x="313" y="139"/>
                  </a:lnTo>
                  <a:lnTo>
                    <a:pt x="300" y="146"/>
                  </a:lnTo>
                  <a:lnTo>
                    <a:pt x="290" y="152"/>
                  </a:lnTo>
                  <a:lnTo>
                    <a:pt x="279" y="160"/>
                  </a:lnTo>
                  <a:lnTo>
                    <a:pt x="269" y="168"/>
                  </a:lnTo>
                  <a:lnTo>
                    <a:pt x="258" y="176"/>
                  </a:lnTo>
                  <a:lnTo>
                    <a:pt x="249" y="183"/>
                  </a:lnTo>
                  <a:lnTo>
                    <a:pt x="240" y="192"/>
                  </a:lnTo>
                  <a:lnTo>
                    <a:pt x="233" y="201"/>
                  </a:lnTo>
                  <a:lnTo>
                    <a:pt x="226" y="210"/>
                  </a:lnTo>
                  <a:lnTo>
                    <a:pt x="219" y="218"/>
                  </a:lnTo>
                  <a:lnTo>
                    <a:pt x="214" y="227"/>
                  </a:lnTo>
                  <a:lnTo>
                    <a:pt x="209" y="237"/>
                  </a:lnTo>
                  <a:lnTo>
                    <a:pt x="205" y="247"/>
                  </a:lnTo>
                  <a:lnTo>
                    <a:pt x="202" y="257"/>
                  </a:lnTo>
                  <a:lnTo>
                    <a:pt x="198" y="267"/>
                  </a:lnTo>
                  <a:lnTo>
                    <a:pt x="196" y="277"/>
                  </a:lnTo>
                  <a:lnTo>
                    <a:pt x="194" y="288"/>
                  </a:lnTo>
                  <a:lnTo>
                    <a:pt x="194" y="299"/>
                  </a:lnTo>
                  <a:lnTo>
                    <a:pt x="194" y="305"/>
                  </a:lnTo>
                  <a:lnTo>
                    <a:pt x="194" y="310"/>
                  </a:lnTo>
                  <a:lnTo>
                    <a:pt x="194" y="312"/>
                  </a:lnTo>
                  <a:lnTo>
                    <a:pt x="194" y="315"/>
                  </a:lnTo>
                  <a:lnTo>
                    <a:pt x="194" y="317"/>
                  </a:lnTo>
                  <a:lnTo>
                    <a:pt x="194" y="319"/>
                  </a:lnTo>
                  <a:close/>
                </a:path>
              </a:pathLst>
            </a:custGeom>
            <a:solidFill>
              <a:srgbClr val="808080">
                <a:alpha val="100000"/>
              </a:srgbClr>
            </a:solidFill>
            <a:ln w="9525">
              <a:noFill/>
            </a:ln>
          </p:spPr>
          <p:txBody>
            <a:bodyPr/>
            <a:lstStyle/>
            <a:p>
              <a:endParaRPr lang="zh-CN" altLang="en-US"/>
            </a:p>
          </p:txBody>
        </p:sp>
        <p:sp>
          <p:nvSpPr>
            <p:cNvPr id="117768" name="Freeform 8"/>
            <p:cNvSpPr/>
            <p:nvPr/>
          </p:nvSpPr>
          <p:spPr>
            <a:xfrm>
              <a:off x="66" y="1028"/>
              <a:ext cx="1061" cy="968"/>
            </a:xfrm>
            <a:custGeom>
              <a:avLst/>
              <a:gdLst>
                <a:gd name="txL" fmla="*/ 0 w 2121"/>
                <a:gd name="txT" fmla="*/ 0 h 968"/>
                <a:gd name="txR" fmla="*/ 2121 w 2121"/>
                <a:gd name="txB" fmla="*/ 968 h 968"/>
              </a:gdLst>
              <a:ahLst/>
              <a:cxnLst>
                <a:cxn ang="0">
                  <a:pos x="2" y="336"/>
                </a:cxn>
                <a:cxn ang="0">
                  <a:pos x="1" y="397"/>
                </a:cxn>
                <a:cxn ang="0">
                  <a:pos x="0" y="448"/>
                </a:cxn>
                <a:cxn ang="0">
                  <a:pos x="1" y="506"/>
                </a:cxn>
                <a:cxn ang="0">
                  <a:pos x="2" y="552"/>
                </a:cxn>
                <a:cxn ang="0">
                  <a:pos x="2" y="601"/>
                </a:cxn>
                <a:cxn ang="0">
                  <a:pos x="1" y="672"/>
                </a:cxn>
                <a:cxn ang="0">
                  <a:pos x="2" y="721"/>
                </a:cxn>
                <a:cxn ang="0">
                  <a:pos x="3" y="779"/>
                </a:cxn>
                <a:cxn ang="0">
                  <a:pos x="4" y="792"/>
                </a:cxn>
                <a:cxn ang="0">
                  <a:pos x="5" y="793"/>
                </a:cxn>
                <a:cxn ang="0">
                  <a:pos x="6" y="829"/>
                </a:cxn>
                <a:cxn ang="0">
                  <a:pos x="8" y="889"/>
                </a:cxn>
                <a:cxn ang="0">
                  <a:pos x="11" y="905"/>
                </a:cxn>
                <a:cxn ang="0">
                  <a:pos x="13" y="874"/>
                </a:cxn>
                <a:cxn ang="0">
                  <a:pos x="14" y="932"/>
                </a:cxn>
                <a:cxn ang="0">
                  <a:pos x="17" y="965"/>
                </a:cxn>
                <a:cxn ang="0">
                  <a:pos x="18" y="965"/>
                </a:cxn>
                <a:cxn ang="0">
                  <a:pos x="20" y="947"/>
                </a:cxn>
                <a:cxn ang="0">
                  <a:pos x="22" y="881"/>
                </a:cxn>
                <a:cxn ang="0">
                  <a:pos x="22" y="824"/>
                </a:cxn>
                <a:cxn ang="0">
                  <a:pos x="23" y="839"/>
                </a:cxn>
                <a:cxn ang="0">
                  <a:pos x="25" y="844"/>
                </a:cxn>
                <a:cxn ang="0">
                  <a:pos x="27" y="831"/>
                </a:cxn>
                <a:cxn ang="0">
                  <a:pos x="28" y="802"/>
                </a:cxn>
                <a:cxn ang="0">
                  <a:pos x="29" y="759"/>
                </a:cxn>
                <a:cxn ang="0">
                  <a:pos x="29" y="705"/>
                </a:cxn>
                <a:cxn ang="0">
                  <a:pos x="30" y="664"/>
                </a:cxn>
                <a:cxn ang="0">
                  <a:pos x="31" y="640"/>
                </a:cxn>
                <a:cxn ang="0">
                  <a:pos x="32" y="599"/>
                </a:cxn>
                <a:cxn ang="0">
                  <a:pos x="33" y="547"/>
                </a:cxn>
                <a:cxn ang="0">
                  <a:pos x="34" y="483"/>
                </a:cxn>
                <a:cxn ang="0">
                  <a:pos x="33" y="420"/>
                </a:cxn>
                <a:cxn ang="0">
                  <a:pos x="33" y="369"/>
                </a:cxn>
                <a:cxn ang="0">
                  <a:pos x="33" y="323"/>
                </a:cxn>
                <a:cxn ang="0">
                  <a:pos x="33" y="252"/>
                </a:cxn>
                <a:cxn ang="0">
                  <a:pos x="32" y="172"/>
                </a:cxn>
                <a:cxn ang="0">
                  <a:pos x="30" y="124"/>
                </a:cxn>
                <a:cxn ang="0">
                  <a:pos x="29" y="53"/>
                </a:cxn>
                <a:cxn ang="0">
                  <a:pos x="27" y="6"/>
                </a:cxn>
                <a:cxn ang="0">
                  <a:pos x="26" y="1"/>
                </a:cxn>
                <a:cxn ang="0">
                  <a:pos x="25" y="14"/>
                </a:cxn>
                <a:cxn ang="0">
                  <a:pos x="23" y="52"/>
                </a:cxn>
                <a:cxn ang="0">
                  <a:pos x="23" y="22"/>
                </a:cxn>
                <a:cxn ang="0">
                  <a:pos x="21" y="2"/>
                </a:cxn>
                <a:cxn ang="0">
                  <a:pos x="20" y="6"/>
                </a:cxn>
                <a:cxn ang="0">
                  <a:pos x="19" y="38"/>
                </a:cxn>
                <a:cxn ang="0">
                  <a:pos x="18" y="72"/>
                </a:cxn>
                <a:cxn ang="0">
                  <a:pos x="16" y="42"/>
                </a:cxn>
                <a:cxn ang="0">
                  <a:pos x="15" y="32"/>
                </a:cxn>
                <a:cxn ang="0">
                  <a:pos x="13" y="50"/>
                </a:cxn>
                <a:cxn ang="0">
                  <a:pos x="12" y="102"/>
                </a:cxn>
                <a:cxn ang="0">
                  <a:pos x="10" y="101"/>
                </a:cxn>
                <a:cxn ang="0">
                  <a:pos x="8" y="96"/>
                </a:cxn>
                <a:cxn ang="0">
                  <a:pos x="6" y="118"/>
                </a:cxn>
                <a:cxn ang="0">
                  <a:pos x="5" y="161"/>
                </a:cxn>
                <a:cxn ang="0">
                  <a:pos x="4" y="219"/>
                </a:cxn>
                <a:cxn ang="0">
                  <a:pos x="4" y="288"/>
                </a:cxn>
                <a:cxn ang="0">
                  <a:pos x="4" y="319"/>
                </a:cxn>
              </a:cxnLst>
              <a:rect l="txL" t="txT" r="txR" b="txB"/>
              <a:pathLst>
                <a:path w="2121" h="968">
                  <a:moveTo>
                    <a:pt x="194" y="319"/>
                  </a:moveTo>
                  <a:lnTo>
                    <a:pt x="183" y="320"/>
                  </a:lnTo>
                  <a:lnTo>
                    <a:pt x="175" y="322"/>
                  </a:lnTo>
                  <a:lnTo>
                    <a:pt x="164" y="323"/>
                  </a:lnTo>
                  <a:lnTo>
                    <a:pt x="155" y="326"/>
                  </a:lnTo>
                  <a:lnTo>
                    <a:pt x="137" y="330"/>
                  </a:lnTo>
                  <a:lnTo>
                    <a:pt x="120" y="336"/>
                  </a:lnTo>
                  <a:lnTo>
                    <a:pt x="102" y="342"/>
                  </a:lnTo>
                  <a:lnTo>
                    <a:pt x="86" y="350"/>
                  </a:lnTo>
                  <a:lnTo>
                    <a:pt x="70" y="359"/>
                  </a:lnTo>
                  <a:lnTo>
                    <a:pt x="58" y="367"/>
                  </a:lnTo>
                  <a:lnTo>
                    <a:pt x="44" y="376"/>
                  </a:lnTo>
                  <a:lnTo>
                    <a:pt x="33" y="386"/>
                  </a:lnTo>
                  <a:lnTo>
                    <a:pt x="23" y="397"/>
                  </a:lnTo>
                  <a:lnTo>
                    <a:pt x="15" y="408"/>
                  </a:lnTo>
                  <a:lnTo>
                    <a:pt x="8" y="419"/>
                  </a:lnTo>
                  <a:lnTo>
                    <a:pt x="7" y="425"/>
                  </a:lnTo>
                  <a:lnTo>
                    <a:pt x="3" y="430"/>
                  </a:lnTo>
                  <a:lnTo>
                    <a:pt x="1" y="436"/>
                  </a:lnTo>
                  <a:lnTo>
                    <a:pt x="1" y="441"/>
                  </a:lnTo>
                  <a:lnTo>
                    <a:pt x="0" y="448"/>
                  </a:lnTo>
                  <a:lnTo>
                    <a:pt x="0" y="453"/>
                  </a:lnTo>
                  <a:lnTo>
                    <a:pt x="0" y="463"/>
                  </a:lnTo>
                  <a:lnTo>
                    <a:pt x="1" y="472"/>
                  </a:lnTo>
                  <a:lnTo>
                    <a:pt x="3" y="481"/>
                  </a:lnTo>
                  <a:lnTo>
                    <a:pt x="7" y="489"/>
                  </a:lnTo>
                  <a:lnTo>
                    <a:pt x="10" y="498"/>
                  </a:lnTo>
                  <a:lnTo>
                    <a:pt x="14" y="506"/>
                  </a:lnTo>
                  <a:lnTo>
                    <a:pt x="21" y="514"/>
                  </a:lnTo>
                  <a:lnTo>
                    <a:pt x="26" y="521"/>
                  </a:lnTo>
                  <a:lnTo>
                    <a:pt x="33" y="528"/>
                  </a:lnTo>
                  <a:lnTo>
                    <a:pt x="40" y="535"/>
                  </a:lnTo>
                  <a:lnTo>
                    <a:pt x="49" y="541"/>
                  </a:lnTo>
                  <a:lnTo>
                    <a:pt x="60" y="547"/>
                  </a:lnTo>
                  <a:lnTo>
                    <a:pt x="70" y="552"/>
                  </a:lnTo>
                  <a:lnTo>
                    <a:pt x="81" y="558"/>
                  </a:lnTo>
                  <a:lnTo>
                    <a:pt x="93" y="562"/>
                  </a:lnTo>
                  <a:lnTo>
                    <a:pt x="106" y="566"/>
                  </a:lnTo>
                  <a:lnTo>
                    <a:pt x="93" y="577"/>
                  </a:lnTo>
                  <a:lnTo>
                    <a:pt x="83" y="590"/>
                  </a:lnTo>
                  <a:lnTo>
                    <a:pt x="74" y="601"/>
                  </a:lnTo>
                  <a:lnTo>
                    <a:pt x="67" y="613"/>
                  </a:lnTo>
                  <a:lnTo>
                    <a:pt x="60" y="624"/>
                  </a:lnTo>
                  <a:lnTo>
                    <a:pt x="56" y="636"/>
                  </a:lnTo>
                  <a:lnTo>
                    <a:pt x="53" y="648"/>
                  </a:lnTo>
                  <a:lnTo>
                    <a:pt x="53" y="659"/>
                  </a:lnTo>
                  <a:lnTo>
                    <a:pt x="53" y="665"/>
                  </a:lnTo>
                  <a:lnTo>
                    <a:pt x="54" y="672"/>
                  </a:lnTo>
                  <a:lnTo>
                    <a:pt x="54" y="679"/>
                  </a:lnTo>
                  <a:lnTo>
                    <a:pt x="56" y="685"/>
                  </a:lnTo>
                  <a:lnTo>
                    <a:pt x="60" y="692"/>
                  </a:lnTo>
                  <a:lnTo>
                    <a:pt x="61" y="698"/>
                  </a:lnTo>
                  <a:lnTo>
                    <a:pt x="65" y="704"/>
                  </a:lnTo>
                  <a:lnTo>
                    <a:pt x="69" y="711"/>
                  </a:lnTo>
                  <a:lnTo>
                    <a:pt x="77" y="721"/>
                  </a:lnTo>
                  <a:lnTo>
                    <a:pt x="88" y="732"/>
                  </a:lnTo>
                  <a:lnTo>
                    <a:pt x="99" y="743"/>
                  </a:lnTo>
                  <a:lnTo>
                    <a:pt x="113" y="752"/>
                  </a:lnTo>
                  <a:lnTo>
                    <a:pt x="127" y="761"/>
                  </a:lnTo>
                  <a:lnTo>
                    <a:pt x="143" y="769"/>
                  </a:lnTo>
                  <a:lnTo>
                    <a:pt x="160" y="776"/>
                  </a:lnTo>
                  <a:lnTo>
                    <a:pt x="169" y="779"/>
                  </a:lnTo>
                  <a:lnTo>
                    <a:pt x="180" y="782"/>
                  </a:lnTo>
                  <a:lnTo>
                    <a:pt x="189" y="784"/>
                  </a:lnTo>
                  <a:lnTo>
                    <a:pt x="199" y="786"/>
                  </a:lnTo>
                  <a:lnTo>
                    <a:pt x="210" y="789"/>
                  </a:lnTo>
                  <a:lnTo>
                    <a:pt x="221" y="790"/>
                  </a:lnTo>
                  <a:lnTo>
                    <a:pt x="231" y="791"/>
                  </a:lnTo>
                  <a:lnTo>
                    <a:pt x="242" y="792"/>
                  </a:lnTo>
                  <a:lnTo>
                    <a:pt x="252" y="792"/>
                  </a:lnTo>
                  <a:lnTo>
                    <a:pt x="265" y="793"/>
                  </a:lnTo>
                  <a:lnTo>
                    <a:pt x="268" y="793"/>
                  </a:lnTo>
                  <a:lnTo>
                    <a:pt x="270" y="793"/>
                  </a:lnTo>
                  <a:lnTo>
                    <a:pt x="274" y="793"/>
                  </a:lnTo>
                  <a:lnTo>
                    <a:pt x="277" y="793"/>
                  </a:lnTo>
                  <a:lnTo>
                    <a:pt x="279" y="793"/>
                  </a:lnTo>
                  <a:lnTo>
                    <a:pt x="282" y="793"/>
                  </a:lnTo>
                  <a:lnTo>
                    <a:pt x="297" y="806"/>
                  </a:lnTo>
                  <a:lnTo>
                    <a:pt x="311" y="818"/>
                  </a:lnTo>
                  <a:lnTo>
                    <a:pt x="327" y="829"/>
                  </a:lnTo>
                  <a:lnTo>
                    <a:pt x="344" y="840"/>
                  </a:lnTo>
                  <a:lnTo>
                    <a:pt x="364" y="851"/>
                  </a:lnTo>
                  <a:lnTo>
                    <a:pt x="383" y="860"/>
                  </a:lnTo>
                  <a:lnTo>
                    <a:pt x="403" y="869"/>
                  </a:lnTo>
                  <a:lnTo>
                    <a:pt x="424" y="877"/>
                  </a:lnTo>
                  <a:lnTo>
                    <a:pt x="445" y="883"/>
                  </a:lnTo>
                  <a:lnTo>
                    <a:pt x="468" y="889"/>
                  </a:lnTo>
                  <a:lnTo>
                    <a:pt x="491" y="894"/>
                  </a:lnTo>
                  <a:lnTo>
                    <a:pt x="516" y="899"/>
                  </a:lnTo>
                  <a:lnTo>
                    <a:pt x="540" y="902"/>
                  </a:lnTo>
                  <a:lnTo>
                    <a:pt x="565" y="904"/>
                  </a:lnTo>
                  <a:lnTo>
                    <a:pt x="592" y="905"/>
                  </a:lnTo>
                  <a:lnTo>
                    <a:pt x="618" y="906"/>
                  </a:lnTo>
                  <a:lnTo>
                    <a:pt x="645" y="905"/>
                  </a:lnTo>
                  <a:lnTo>
                    <a:pt x="671" y="904"/>
                  </a:lnTo>
                  <a:lnTo>
                    <a:pt x="696" y="902"/>
                  </a:lnTo>
                  <a:lnTo>
                    <a:pt x="723" y="897"/>
                  </a:lnTo>
                  <a:lnTo>
                    <a:pt x="746" y="894"/>
                  </a:lnTo>
                  <a:lnTo>
                    <a:pt x="770" y="889"/>
                  </a:lnTo>
                  <a:lnTo>
                    <a:pt x="791" y="882"/>
                  </a:lnTo>
                  <a:lnTo>
                    <a:pt x="813" y="874"/>
                  </a:lnTo>
                  <a:lnTo>
                    <a:pt x="823" y="886"/>
                  </a:lnTo>
                  <a:lnTo>
                    <a:pt x="834" y="896"/>
                  </a:lnTo>
                  <a:lnTo>
                    <a:pt x="848" y="906"/>
                  </a:lnTo>
                  <a:lnTo>
                    <a:pt x="862" y="915"/>
                  </a:lnTo>
                  <a:lnTo>
                    <a:pt x="876" y="924"/>
                  </a:lnTo>
                  <a:lnTo>
                    <a:pt x="892" y="932"/>
                  </a:lnTo>
                  <a:lnTo>
                    <a:pt x="910" y="938"/>
                  </a:lnTo>
                  <a:lnTo>
                    <a:pt x="928" y="945"/>
                  </a:lnTo>
                  <a:lnTo>
                    <a:pt x="945" y="950"/>
                  </a:lnTo>
                  <a:lnTo>
                    <a:pt x="965" y="955"/>
                  </a:lnTo>
                  <a:lnTo>
                    <a:pt x="986" y="958"/>
                  </a:lnTo>
                  <a:lnTo>
                    <a:pt x="1007" y="961"/>
                  </a:lnTo>
                  <a:lnTo>
                    <a:pt x="1028" y="965"/>
                  </a:lnTo>
                  <a:lnTo>
                    <a:pt x="1050" y="966"/>
                  </a:lnTo>
                  <a:lnTo>
                    <a:pt x="1073" y="967"/>
                  </a:lnTo>
                  <a:lnTo>
                    <a:pt x="1096" y="968"/>
                  </a:lnTo>
                  <a:lnTo>
                    <a:pt x="1108" y="967"/>
                  </a:lnTo>
                  <a:lnTo>
                    <a:pt x="1122" y="967"/>
                  </a:lnTo>
                  <a:lnTo>
                    <a:pt x="1134" y="966"/>
                  </a:lnTo>
                  <a:lnTo>
                    <a:pt x="1147" y="965"/>
                  </a:lnTo>
                  <a:lnTo>
                    <a:pt x="1159" y="963"/>
                  </a:lnTo>
                  <a:lnTo>
                    <a:pt x="1172" y="961"/>
                  </a:lnTo>
                  <a:lnTo>
                    <a:pt x="1184" y="959"/>
                  </a:lnTo>
                  <a:lnTo>
                    <a:pt x="1196" y="957"/>
                  </a:lnTo>
                  <a:lnTo>
                    <a:pt x="1209" y="954"/>
                  </a:lnTo>
                  <a:lnTo>
                    <a:pt x="1221" y="950"/>
                  </a:lnTo>
                  <a:lnTo>
                    <a:pt x="1232" y="947"/>
                  </a:lnTo>
                  <a:lnTo>
                    <a:pt x="1242" y="944"/>
                  </a:lnTo>
                  <a:lnTo>
                    <a:pt x="1265" y="936"/>
                  </a:lnTo>
                  <a:lnTo>
                    <a:pt x="1285" y="926"/>
                  </a:lnTo>
                  <a:lnTo>
                    <a:pt x="1304" y="916"/>
                  </a:lnTo>
                  <a:lnTo>
                    <a:pt x="1322" y="905"/>
                  </a:lnTo>
                  <a:lnTo>
                    <a:pt x="1339" y="893"/>
                  </a:lnTo>
                  <a:lnTo>
                    <a:pt x="1354" y="881"/>
                  </a:lnTo>
                  <a:lnTo>
                    <a:pt x="1368" y="868"/>
                  </a:lnTo>
                  <a:lnTo>
                    <a:pt x="1373" y="860"/>
                  </a:lnTo>
                  <a:lnTo>
                    <a:pt x="1378" y="853"/>
                  </a:lnTo>
                  <a:lnTo>
                    <a:pt x="1384" y="846"/>
                  </a:lnTo>
                  <a:lnTo>
                    <a:pt x="1387" y="838"/>
                  </a:lnTo>
                  <a:lnTo>
                    <a:pt x="1393" y="831"/>
                  </a:lnTo>
                  <a:lnTo>
                    <a:pt x="1396" y="824"/>
                  </a:lnTo>
                  <a:lnTo>
                    <a:pt x="1405" y="827"/>
                  </a:lnTo>
                  <a:lnTo>
                    <a:pt x="1415" y="830"/>
                  </a:lnTo>
                  <a:lnTo>
                    <a:pt x="1426" y="833"/>
                  </a:lnTo>
                  <a:lnTo>
                    <a:pt x="1435" y="836"/>
                  </a:lnTo>
                  <a:lnTo>
                    <a:pt x="1446" y="837"/>
                  </a:lnTo>
                  <a:lnTo>
                    <a:pt x="1456" y="839"/>
                  </a:lnTo>
                  <a:lnTo>
                    <a:pt x="1465" y="840"/>
                  </a:lnTo>
                  <a:lnTo>
                    <a:pt x="1476" y="841"/>
                  </a:lnTo>
                  <a:lnTo>
                    <a:pt x="1495" y="842"/>
                  </a:lnTo>
                  <a:lnTo>
                    <a:pt x="1514" y="844"/>
                  </a:lnTo>
                  <a:lnTo>
                    <a:pt x="1534" y="844"/>
                  </a:lnTo>
                  <a:lnTo>
                    <a:pt x="1555" y="844"/>
                  </a:lnTo>
                  <a:lnTo>
                    <a:pt x="1569" y="844"/>
                  </a:lnTo>
                  <a:lnTo>
                    <a:pt x="1583" y="844"/>
                  </a:lnTo>
                  <a:lnTo>
                    <a:pt x="1598" y="842"/>
                  </a:lnTo>
                  <a:lnTo>
                    <a:pt x="1612" y="840"/>
                  </a:lnTo>
                  <a:lnTo>
                    <a:pt x="1626" y="839"/>
                  </a:lnTo>
                  <a:lnTo>
                    <a:pt x="1640" y="837"/>
                  </a:lnTo>
                  <a:lnTo>
                    <a:pt x="1652" y="834"/>
                  </a:lnTo>
                  <a:lnTo>
                    <a:pt x="1667" y="831"/>
                  </a:lnTo>
                  <a:lnTo>
                    <a:pt x="1679" y="828"/>
                  </a:lnTo>
                  <a:lnTo>
                    <a:pt x="1691" y="825"/>
                  </a:lnTo>
                  <a:lnTo>
                    <a:pt x="1702" y="820"/>
                  </a:lnTo>
                  <a:lnTo>
                    <a:pt x="1714" y="816"/>
                  </a:lnTo>
                  <a:lnTo>
                    <a:pt x="1725" y="812"/>
                  </a:lnTo>
                  <a:lnTo>
                    <a:pt x="1735" y="807"/>
                  </a:lnTo>
                  <a:lnTo>
                    <a:pt x="1746" y="802"/>
                  </a:lnTo>
                  <a:lnTo>
                    <a:pt x="1755" y="796"/>
                  </a:lnTo>
                  <a:lnTo>
                    <a:pt x="1765" y="791"/>
                  </a:lnTo>
                  <a:lnTo>
                    <a:pt x="1774" y="785"/>
                  </a:lnTo>
                  <a:lnTo>
                    <a:pt x="1781" y="779"/>
                  </a:lnTo>
                  <a:lnTo>
                    <a:pt x="1790" y="772"/>
                  </a:lnTo>
                  <a:lnTo>
                    <a:pt x="1797" y="765"/>
                  </a:lnTo>
                  <a:lnTo>
                    <a:pt x="1804" y="759"/>
                  </a:lnTo>
                  <a:lnTo>
                    <a:pt x="1810" y="751"/>
                  </a:lnTo>
                  <a:lnTo>
                    <a:pt x="1815" y="745"/>
                  </a:lnTo>
                  <a:lnTo>
                    <a:pt x="1820" y="737"/>
                  </a:lnTo>
                  <a:lnTo>
                    <a:pt x="1826" y="729"/>
                  </a:lnTo>
                  <a:lnTo>
                    <a:pt x="1829" y="721"/>
                  </a:lnTo>
                  <a:lnTo>
                    <a:pt x="1831" y="713"/>
                  </a:lnTo>
                  <a:lnTo>
                    <a:pt x="1834" y="705"/>
                  </a:lnTo>
                  <a:lnTo>
                    <a:pt x="1836" y="696"/>
                  </a:lnTo>
                  <a:lnTo>
                    <a:pt x="1836" y="689"/>
                  </a:lnTo>
                  <a:lnTo>
                    <a:pt x="1838" y="680"/>
                  </a:lnTo>
                  <a:lnTo>
                    <a:pt x="1838" y="669"/>
                  </a:lnTo>
                  <a:lnTo>
                    <a:pt x="1852" y="668"/>
                  </a:lnTo>
                  <a:lnTo>
                    <a:pt x="1866" y="667"/>
                  </a:lnTo>
                  <a:lnTo>
                    <a:pt x="1880" y="664"/>
                  </a:lnTo>
                  <a:lnTo>
                    <a:pt x="1895" y="662"/>
                  </a:lnTo>
                  <a:lnTo>
                    <a:pt x="1909" y="659"/>
                  </a:lnTo>
                  <a:lnTo>
                    <a:pt x="1923" y="657"/>
                  </a:lnTo>
                  <a:lnTo>
                    <a:pt x="1935" y="652"/>
                  </a:lnTo>
                  <a:lnTo>
                    <a:pt x="1949" y="649"/>
                  </a:lnTo>
                  <a:lnTo>
                    <a:pt x="1962" y="645"/>
                  </a:lnTo>
                  <a:lnTo>
                    <a:pt x="1974" y="640"/>
                  </a:lnTo>
                  <a:lnTo>
                    <a:pt x="1985" y="635"/>
                  </a:lnTo>
                  <a:lnTo>
                    <a:pt x="1997" y="630"/>
                  </a:lnTo>
                  <a:lnTo>
                    <a:pt x="2008" y="625"/>
                  </a:lnTo>
                  <a:lnTo>
                    <a:pt x="2018" y="618"/>
                  </a:lnTo>
                  <a:lnTo>
                    <a:pt x="2029" y="613"/>
                  </a:lnTo>
                  <a:lnTo>
                    <a:pt x="2038" y="606"/>
                  </a:lnTo>
                  <a:lnTo>
                    <a:pt x="2048" y="599"/>
                  </a:lnTo>
                  <a:lnTo>
                    <a:pt x="2057" y="593"/>
                  </a:lnTo>
                  <a:lnTo>
                    <a:pt x="2064" y="585"/>
                  </a:lnTo>
                  <a:lnTo>
                    <a:pt x="2073" y="579"/>
                  </a:lnTo>
                  <a:lnTo>
                    <a:pt x="2080" y="571"/>
                  </a:lnTo>
                  <a:lnTo>
                    <a:pt x="2087" y="562"/>
                  </a:lnTo>
                  <a:lnTo>
                    <a:pt x="2093" y="554"/>
                  </a:lnTo>
                  <a:lnTo>
                    <a:pt x="2098" y="547"/>
                  </a:lnTo>
                  <a:lnTo>
                    <a:pt x="2103" y="538"/>
                  </a:lnTo>
                  <a:lnTo>
                    <a:pt x="2108" y="529"/>
                  </a:lnTo>
                  <a:lnTo>
                    <a:pt x="2112" y="520"/>
                  </a:lnTo>
                  <a:lnTo>
                    <a:pt x="2114" y="511"/>
                  </a:lnTo>
                  <a:lnTo>
                    <a:pt x="2117" y="502"/>
                  </a:lnTo>
                  <a:lnTo>
                    <a:pt x="2119" y="493"/>
                  </a:lnTo>
                  <a:lnTo>
                    <a:pt x="2119" y="483"/>
                  </a:lnTo>
                  <a:lnTo>
                    <a:pt x="2121" y="474"/>
                  </a:lnTo>
                  <a:lnTo>
                    <a:pt x="2121" y="464"/>
                  </a:lnTo>
                  <a:lnTo>
                    <a:pt x="2119" y="455"/>
                  </a:lnTo>
                  <a:lnTo>
                    <a:pt x="2119" y="446"/>
                  </a:lnTo>
                  <a:lnTo>
                    <a:pt x="2117" y="437"/>
                  </a:lnTo>
                  <a:lnTo>
                    <a:pt x="2114" y="429"/>
                  </a:lnTo>
                  <a:lnTo>
                    <a:pt x="2112" y="420"/>
                  </a:lnTo>
                  <a:lnTo>
                    <a:pt x="2108" y="413"/>
                  </a:lnTo>
                  <a:lnTo>
                    <a:pt x="2105" y="405"/>
                  </a:lnTo>
                  <a:lnTo>
                    <a:pt x="2100" y="397"/>
                  </a:lnTo>
                  <a:lnTo>
                    <a:pt x="2094" y="389"/>
                  </a:lnTo>
                  <a:lnTo>
                    <a:pt x="2089" y="383"/>
                  </a:lnTo>
                  <a:lnTo>
                    <a:pt x="2084" y="375"/>
                  </a:lnTo>
                  <a:lnTo>
                    <a:pt x="2075" y="369"/>
                  </a:lnTo>
                  <a:lnTo>
                    <a:pt x="2068" y="362"/>
                  </a:lnTo>
                  <a:lnTo>
                    <a:pt x="2059" y="356"/>
                  </a:lnTo>
                  <a:lnTo>
                    <a:pt x="2050" y="350"/>
                  </a:lnTo>
                  <a:lnTo>
                    <a:pt x="2055" y="342"/>
                  </a:lnTo>
                  <a:lnTo>
                    <a:pt x="2059" y="333"/>
                  </a:lnTo>
                  <a:lnTo>
                    <a:pt x="2062" y="323"/>
                  </a:lnTo>
                  <a:lnTo>
                    <a:pt x="2064" y="315"/>
                  </a:lnTo>
                  <a:lnTo>
                    <a:pt x="2066" y="305"/>
                  </a:lnTo>
                  <a:lnTo>
                    <a:pt x="2066" y="295"/>
                  </a:lnTo>
                  <a:lnTo>
                    <a:pt x="2068" y="286"/>
                  </a:lnTo>
                  <a:lnTo>
                    <a:pt x="2068" y="278"/>
                  </a:lnTo>
                  <a:lnTo>
                    <a:pt x="2066" y="265"/>
                  </a:lnTo>
                  <a:lnTo>
                    <a:pt x="2064" y="252"/>
                  </a:lnTo>
                  <a:lnTo>
                    <a:pt x="2061" y="239"/>
                  </a:lnTo>
                  <a:lnTo>
                    <a:pt x="2054" y="227"/>
                  </a:lnTo>
                  <a:lnTo>
                    <a:pt x="2048" y="215"/>
                  </a:lnTo>
                  <a:lnTo>
                    <a:pt x="2039" y="204"/>
                  </a:lnTo>
                  <a:lnTo>
                    <a:pt x="2029" y="193"/>
                  </a:lnTo>
                  <a:lnTo>
                    <a:pt x="2018" y="182"/>
                  </a:lnTo>
                  <a:lnTo>
                    <a:pt x="2006" y="172"/>
                  </a:lnTo>
                  <a:lnTo>
                    <a:pt x="1994" y="163"/>
                  </a:lnTo>
                  <a:lnTo>
                    <a:pt x="1978" y="154"/>
                  </a:lnTo>
                  <a:lnTo>
                    <a:pt x="1963" y="146"/>
                  </a:lnTo>
                  <a:lnTo>
                    <a:pt x="1946" y="140"/>
                  </a:lnTo>
                  <a:lnTo>
                    <a:pt x="1928" y="133"/>
                  </a:lnTo>
                  <a:lnTo>
                    <a:pt x="1910" y="129"/>
                  </a:lnTo>
                  <a:lnTo>
                    <a:pt x="1891" y="124"/>
                  </a:lnTo>
                  <a:lnTo>
                    <a:pt x="1884" y="111"/>
                  </a:lnTo>
                  <a:lnTo>
                    <a:pt x="1875" y="98"/>
                  </a:lnTo>
                  <a:lnTo>
                    <a:pt x="1864" y="86"/>
                  </a:lnTo>
                  <a:lnTo>
                    <a:pt x="1854" y="75"/>
                  </a:lnTo>
                  <a:lnTo>
                    <a:pt x="1842" y="64"/>
                  </a:lnTo>
                  <a:lnTo>
                    <a:pt x="1829" y="53"/>
                  </a:lnTo>
                  <a:lnTo>
                    <a:pt x="1815" y="44"/>
                  </a:lnTo>
                  <a:lnTo>
                    <a:pt x="1799" y="35"/>
                  </a:lnTo>
                  <a:lnTo>
                    <a:pt x="1783" y="28"/>
                  </a:lnTo>
                  <a:lnTo>
                    <a:pt x="1765" y="21"/>
                  </a:lnTo>
                  <a:lnTo>
                    <a:pt x="1748" y="14"/>
                  </a:lnTo>
                  <a:lnTo>
                    <a:pt x="1728" y="10"/>
                  </a:lnTo>
                  <a:lnTo>
                    <a:pt x="1709" y="6"/>
                  </a:lnTo>
                  <a:lnTo>
                    <a:pt x="1698" y="5"/>
                  </a:lnTo>
                  <a:lnTo>
                    <a:pt x="1688" y="3"/>
                  </a:lnTo>
                  <a:lnTo>
                    <a:pt x="1677" y="2"/>
                  </a:lnTo>
                  <a:lnTo>
                    <a:pt x="1667" y="1"/>
                  </a:lnTo>
                  <a:lnTo>
                    <a:pt x="1654" y="1"/>
                  </a:lnTo>
                  <a:lnTo>
                    <a:pt x="1644" y="0"/>
                  </a:lnTo>
                  <a:lnTo>
                    <a:pt x="1629" y="1"/>
                  </a:lnTo>
                  <a:lnTo>
                    <a:pt x="1617" y="1"/>
                  </a:lnTo>
                  <a:lnTo>
                    <a:pt x="1605" y="2"/>
                  </a:lnTo>
                  <a:lnTo>
                    <a:pt x="1592" y="5"/>
                  </a:lnTo>
                  <a:lnTo>
                    <a:pt x="1582" y="7"/>
                  </a:lnTo>
                  <a:lnTo>
                    <a:pt x="1569" y="9"/>
                  </a:lnTo>
                  <a:lnTo>
                    <a:pt x="1559" y="11"/>
                  </a:lnTo>
                  <a:lnTo>
                    <a:pt x="1548" y="14"/>
                  </a:lnTo>
                  <a:lnTo>
                    <a:pt x="1537" y="19"/>
                  </a:lnTo>
                  <a:lnTo>
                    <a:pt x="1527" y="22"/>
                  </a:lnTo>
                  <a:lnTo>
                    <a:pt x="1516" y="27"/>
                  </a:lnTo>
                  <a:lnTo>
                    <a:pt x="1506" y="31"/>
                  </a:lnTo>
                  <a:lnTo>
                    <a:pt x="1497" y="35"/>
                  </a:lnTo>
                  <a:lnTo>
                    <a:pt x="1486" y="41"/>
                  </a:lnTo>
                  <a:lnTo>
                    <a:pt x="1467" y="52"/>
                  </a:lnTo>
                  <a:lnTo>
                    <a:pt x="1460" y="46"/>
                  </a:lnTo>
                  <a:lnTo>
                    <a:pt x="1451" y="41"/>
                  </a:lnTo>
                  <a:lnTo>
                    <a:pt x="1444" y="35"/>
                  </a:lnTo>
                  <a:lnTo>
                    <a:pt x="1433" y="31"/>
                  </a:lnTo>
                  <a:lnTo>
                    <a:pt x="1424" y="27"/>
                  </a:lnTo>
                  <a:lnTo>
                    <a:pt x="1414" y="22"/>
                  </a:lnTo>
                  <a:lnTo>
                    <a:pt x="1403" y="19"/>
                  </a:lnTo>
                  <a:lnTo>
                    <a:pt x="1391" y="14"/>
                  </a:lnTo>
                  <a:lnTo>
                    <a:pt x="1380" y="11"/>
                  </a:lnTo>
                  <a:lnTo>
                    <a:pt x="1368" y="9"/>
                  </a:lnTo>
                  <a:lnTo>
                    <a:pt x="1355" y="7"/>
                  </a:lnTo>
                  <a:lnTo>
                    <a:pt x="1341" y="5"/>
                  </a:lnTo>
                  <a:lnTo>
                    <a:pt x="1329" y="2"/>
                  </a:lnTo>
                  <a:lnTo>
                    <a:pt x="1317" y="1"/>
                  </a:lnTo>
                  <a:lnTo>
                    <a:pt x="1302" y="1"/>
                  </a:lnTo>
                  <a:lnTo>
                    <a:pt x="1290" y="0"/>
                  </a:lnTo>
                  <a:lnTo>
                    <a:pt x="1276" y="1"/>
                  </a:lnTo>
                  <a:lnTo>
                    <a:pt x="1263" y="2"/>
                  </a:lnTo>
                  <a:lnTo>
                    <a:pt x="1249" y="3"/>
                  </a:lnTo>
                  <a:lnTo>
                    <a:pt x="1237" y="6"/>
                  </a:lnTo>
                  <a:lnTo>
                    <a:pt x="1225" y="9"/>
                  </a:lnTo>
                  <a:lnTo>
                    <a:pt x="1212" y="12"/>
                  </a:lnTo>
                  <a:lnTo>
                    <a:pt x="1200" y="17"/>
                  </a:lnTo>
                  <a:lnTo>
                    <a:pt x="1187" y="21"/>
                  </a:lnTo>
                  <a:lnTo>
                    <a:pt x="1177" y="27"/>
                  </a:lnTo>
                  <a:lnTo>
                    <a:pt x="1166" y="32"/>
                  </a:lnTo>
                  <a:lnTo>
                    <a:pt x="1156" y="38"/>
                  </a:lnTo>
                  <a:lnTo>
                    <a:pt x="1145" y="44"/>
                  </a:lnTo>
                  <a:lnTo>
                    <a:pt x="1136" y="51"/>
                  </a:lnTo>
                  <a:lnTo>
                    <a:pt x="1127" y="57"/>
                  </a:lnTo>
                  <a:lnTo>
                    <a:pt x="1120" y="65"/>
                  </a:lnTo>
                  <a:lnTo>
                    <a:pt x="1113" y="73"/>
                  </a:lnTo>
                  <a:lnTo>
                    <a:pt x="1113" y="83"/>
                  </a:lnTo>
                  <a:lnTo>
                    <a:pt x="1092" y="72"/>
                  </a:lnTo>
                  <a:lnTo>
                    <a:pt x="1081" y="67"/>
                  </a:lnTo>
                  <a:lnTo>
                    <a:pt x="1071" y="62"/>
                  </a:lnTo>
                  <a:lnTo>
                    <a:pt x="1058" y="57"/>
                  </a:lnTo>
                  <a:lnTo>
                    <a:pt x="1046" y="53"/>
                  </a:lnTo>
                  <a:lnTo>
                    <a:pt x="1035" y="50"/>
                  </a:lnTo>
                  <a:lnTo>
                    <a:pt x="1023" y="45"/>
                  </a:lnTo>
                  <a:lnTo>
                    <a:pt x="1009" y="42"/>
                  </a:lnTo>
                  <a:lnTo>
                    <a:pt x="997" y="40"/>
                  </a:lnTo>
                  <a:lnTo>
                    <a:pt x="984" y="38"/>
                  </a:lnTo>
                  <a:lnTo>
                    <a:pt x="972" y="35"/>
                  </a:lnTo>
                  <a:lnTo>
                    <a:pt x="958" y="33"/>
                  </a:lnTo>
                  <a:lnTo>
                    <a:pt x="945" y="32"/>
                  </a:lnTo>
                  <a:lnTo>
                    <a:pt x="931" y="32"/>
                  </a:lnTo>
                  <a:lnTo>
                    <a:pt x="919" y="32"/>
                  </a:lnTo>
                  <a:lnTo>
                    <a:pt x="901" y="32"/>
                  </a:lnTo>
                  <a:lnTo>
                    <a:pt x="885" y="33"/>
                  </a:lnTo>
                  <a:lnTo>
                    <a:pt x="869" y="34"/>
                  </a:lnTo>
                  <a:lnTo>
                    <a:pt x="853" y="38"/>
                  </a:lnTo>
                  <a:lnTo>
                    <a:pt x="837" y="41"/>
                  </a:lnTo>
                  <a:lnTo>
                    <a:pt x="822" y="44"/>
                  </a:lnTo>
                  <a:lnTo>
                    <a:pt x="806" y="50"/>
                  </a:lnTo>
                  <a:lnTo>
                    <a:pt x="790" y="55"/>
                  </a:lnTo>
                  <a:lnTo>
                    <a:pt x="776" y="61"/>
                  </a:lnTo>
                  <a:lnTo>
                    <a:pt x="761" y="67"/>
                  </a:lnTo>
                  <a:lnTo>
                    <a:pt x="747" y="75"/>
                  </a:lnTo>
                  <a:lnTo>
                    <a:pt x="735" y="84"/>
                  </a:lnTo>
                  <a:lnTo>
                    <a:pt x="723" y="93"/>
                  </a:lnTo>
                  <a:lnTo>
                    <a:pt x="710" y="102"/>
                  </a:lnTo>
                  <a:lnTo>
                    <a:pt x="700" y="112"/>
                  </a:lnTo>
                  <a:lnTo>
                    <a:pt x="689" y="124"/>
                  </a:lnTo>
                  <a:lnTo>
                    <a:pt x="670" y="117"/>
                  </a:lnTo>
                  <a:lnTo>
                    <a:pt x="648" y="110"/>
                  </a:lnTo>
                  <a:lnTo>
                    <a:pt x="629" y="106"/>
                  </a:lnTo>
                  <a:lnTo>
                    <a:pt x="609" y="101"/>
                  </a:lnTo>
                  <a:lnTo>
                    <a:pt x="590" y="98"/>
                  </a:lnTo>
                  <a:lnTo>
                    <a:pt x="569" y="95"/>
                  </a:lnTo>
                  <a:lnTo>
                    <a:pt x="549" y="94"/>
                  </a:lnTo>
                  <a:lnTo>
                    <a:pt x="530" y="94"/>
                  </a:lnTo>
                  <a:lnTo>
                    <a:pt x="512" y="94"/>
                  </a:lnTo>
                  <a:lnTo>
                    <a:pt x="495" y="95"/>
                  </a:lnTo>
                  <a:lnTo>
                    <a:pt x="477" y="96"/>
                  </a:lnTo>
                  <a:lnTo>
                    <a:pt x="459" y="97"/>
                  </a:lnTo>
                  <a:lnTo>
                    <a:pt x="443" y="100"/>
                  </a:lnTo>
                  <a:lnTo>
                    <a:pt x="427" y="102"/>
                  </a:lnTo>
                  <a:lnTo>
                    <a:pt x="411" y="106"/>
                  </a:lnTo>
                  <a:lnTo>
                    <a:pt x="396" y="109"/>
                  </a:lnTo>
                  <a:lnTo>
                    <a:pt x="380" y="113"/>
                  </a:lnTo>
                  <a:lnTo>
                    <a:pt x="365" y="118"/>
                  </a:lnTo>
                  <a:lnTo>
                    <a:pt x="351" y="123"/>
                  </a:lnTo>
                  <a:lnTo>
                    <a:pt x="339" y="129"/>
                  </a:lnTo>
                  <a:lnTo>
                    <a:pt x="325" y="134"/>
                  </a:lnTo>
                  <a:lnTo>
                    <a:pt x="312" y="140"/>
                  </a:lnTo>
                  <a:lnTo>
                    <a:pt x="300" y="146"/>
                  </a:lnTo>
                  <a:lnTo>
                    <a:pt x="289" y="154"/>
                  </a:lnTo>
                  <a:lnTo>
                    <a:pt x="279" y="161"/>
                  </a:lnTo>
                  <a:lnTo>
                    <a:pt x="268" y="168"/>
                  </a:lnTo>
                  <a:lnTo>
                    <a:pt x="258" y="176"/>
                  </a:lnTo>
                  <a:lnTo>
                    <a:pt x="249" y="184"/>
                  </a:lnTo>
                  <a:lnTo>
                    <a:pt x="240" y="193"/>
                  </a:lnTo>
                  <a:lnTo>
                    <a:pt x="233" y="201"/>
                  </a:lnTo>
                  <a:lnTo>
                    <a:pt x="226" y="210"/>
                  </a:lnTo>
                  <a:lnTo>
                    <a:pt x="219" y="219"/>
                  </a:lnTo>
                  <a:lnTo>
                    <a:pt x="213" y="229"/>
                  </a:lnTo>
                  <a:lnTo>
                    <a:pt x="208" y="238"/>
                  </a:lnTo>
                  <a:lnTo>
                    <a:pt x="205" y="248"/>
                  </a:lnTo>
                  <a:lnTo>
                    <a:pt x="201" y="257"/>
                  </a:lnTo>
                  <a:lnTo>
                    <a:pt x="198" y="267"/>
                  </a:lnTo>
                  <a:lnTo>
                    <a:pt x="196" y="278"/>
                  </a:lnTo>
                  <a:lnTo>
                    <a:pt x="194" y="288"/>
                  </a:lnTo>
                  <a:lnTo>
                    <a:pt x="194" y="299"/>
                  </a:lnTo>
                  <a:lnTo>
                    <a:pt x="194" y="307"/>
                  </a:lnTo>
                  <a:lnTo>
                    <a:pt x="194" y="310"/>
                  </a:lnTo>
                  <a:lnTo>
                    <a:pt x="194" y="314"/>
                  </a:lnTo>
                  <a:lnTo>
                    <a:pt x="194" y="316"/>
                  </a:lnTo>
                  <a:lnTo>
                    <a:pt x="194" y="318"/>
                  </a:lnTo>
                  <a:lnTo>
                    <a:pt x="194" y="319"/>
                  </a:lnTo>
                  <a:close/>
                </a:path>
              </a:pathLst>
            </a:custGeom>
            <a:solidFill>
              <a:srgbClr val="FFBE7D">
                <a:alpha val="100000"/>
              </a:srgbClr>
            </a:solidFill>
            <a:ln w="9525">
              <a:noFill/>
            </a:ln>
          </p:spPr>
          <p:txBody>
            <a:bodyPr/>
            <a:lstStyle/>
            <a:p>
              <a:endParaRPr lang="zh-CN" altLang="en-US"/>
            </a:p>
          </p:txBody>
        </p:sp>
        <p:sp>
          <p:nvSpPr>
            <p:cNvPr id="117769" name="Freeform 9"/>
            <p:cNvSpPr/>
            <p:nvPr/>
          </p:nvSpPr>
          <p:spPr>
            <a:xfrm>
              <a:off x="66" y="1028"/>
              <a:ext cx="1061" cy="968"/>
            </a:xfrm>
            <a:custGeom>
              <a:avLst/>
              <a:gdLst>
                <a:gd name="txL" fmla="*/ 0 w 2121"/>
                <a:gd name="txT" fmla="*/ 0 h 968"/>
                <a:gd name="txR" fmla="*/ 2121 w 2121"/>
                <a:gd name="txB" fmla="*/ 968 h 968"/>
              </a:gdLst>
              <a:ahLst/>
              <a:cxnLst>
                <a:cxn ang="0">
                  <a:pos x="2" y="336"/>
                </a:cxn>
                <a:cxn ang="0">
                  <a:pos x="1" y="397"/>
                </a:cxn>
                <a:cxn ang="0">
                  <a:pos x="0" y="448"/>
                </a:cxn>
                <a:cxn ang="0">
                  <a:pos x="1" y="506"/>
                </a:cxn>
                <a:cxn ang="0">
                  <a:pos x="2" y="552"/>
                </a:cxn>
                <a:cxn ang="0">
                  <a:pos x="2" y="601"/>
                </a:cxn>
                <a:cxn ang="0">
                  <a:pos x="1" y="672"/>
                </a:cxn>
                <a:cxn ang="0">
                  <a:pos x="2" y="721"/>
                </a:cxn>
                <a:cxn ang="0">
                  <a:pos x="3" y="779"/>
                </a:cxn>
                <a:cxn ang="0">
                  <a:pos x="4" y="792"/>
                </a:cxn>
                <a:cxn ang="0">
                  <a:pos x="5" y="793"/>
                </a:cxn>
                <a:cxn ang="0">
                  <a:pos x="6" y="829"/>
                </a:cxn>
                <a:cxn ang="0">
                  <a:pos x="8" y="889"/>
                </a:cxn>
                <a:cxn ang="0">
                  <a:pos x="11" y="905"/>
                </a:cxn>
                <a:cxn ang="0">
                  <a:pos x="13" y="874"/>
                </a:cxn>
                <a:cxn ang="0">
                  <a:pos x="14" y="932"/>
                </a:cxn>
                <a:cxn ang="0">
                  <a:pos x="17" y="965"/>
                </a:cxn>
                <a:cxn ang="0">
                  <a:pos x="18" y="965"/>
                </a:cxn>
                <a:cxn ang="0">
                  <a:pos x="20" y="947"/>
                </a:cxn>
                <a:cxn ang="0">
                  <a:pos x="22" y="881"/>
                </a:cxn>
                <a:cxn ang="0">
                  <a:pos x="22" y="824"/>
                </a:cxn>
                <a:cxn ang="0">
                  <a:pos x="23" y="839"/>
                </a:cxn>
                <a:cxn ang="0">
                  <a:pos x="25" y="844"/>
                </a:cxn>
                <a:cxn ang="0">
                  <a:pos x="27" y="831"/>
                </a:cxn>
                <a:cxn ang="0">
                  <a:pos x="28" y="802"/>
                </a:cxn>
                <a:cxn ang="0">
                  <a:pos x="29" y="759"/>
                </a:cxn>
                <a:cxn ang="0">
                  <a:pos x="29" y="705"/>
                </a:cxn>
                <a:cxn ang="0">
                  <a:pos x="30" y="664"/>
                </a:cxn>
                <a:cxn ang="0">
                  <a:pos x="31" y="640"/>
                </a:cxn>
                <a:cxn ang="0">
                  <a:pos x="32" y="599"/>
                </a:cxn>
                <a:cxn ang="0">
                  <a:pos x="33" y="547"/>
                </a:cxn>
                <a:cxn ang="0">
                  <a:pos x="34" y="483"/>
                </a:cxn>
                <a:cxn ang="0">
                  <a:pos x="33" y="420"/>
                </a:cxn>
                <a:cxn ang="0">
                  <a:pos x="33" y="369"/>
                </a:cxn>
                <a:cxn ang="0">
                  <a:pos x="33" y="323"/>
                </a:cxn>
                <a:cxn ang="0">
                  <a:pos x="33" y="252"/>
                </a:cxn>
                <a:cxn ang="0">
                  <a:pos x="32" y="172"/>
                </a:cxn>
                <a:cxn ang="0">
                  <a:pos x="30" y="124"/>
                </a:cxn>
                <a:cxn ang="0">
                  <a:pos x="29" y="53"/>
                </a:cxn>
                <a:cxn ang="0">
                  <a:pos x="27" y="6"/>
                </a:cxn>
                <a:cxn ang="0">
                  <a:pos x="26" y="1"/>
                </a:cxn>
                <a:cxn ang="0">
                  <a:pos x="25" y="14"/>
                </a:cxn>
                <a:cxn ang="0">
                  <a:pos x="23" y="52"/>
                </a:cxn>
                <a:cxn ang="0">
                  <a:pos x="23" y="22"/>
                </a:cxn>
                <a:cxn ang="0">
                  <a:pos x="21" y="2"/>
                </a:cxn>
                <a:cxn ang="0">
                  <a:pos x="20" y="6"/>
                </a:cxn>
                <a:cxn ang="0">
                  <a:pos x="19" y="38"/>
                </a:cxn>
                <a:cxn ang="0">
                  <a:pos x="18" y="72"/>
                </a:cxn>
                <a:cxn ang="0">
                  <a:pos x="16" y="42"/>
                </a:cxn>
                <a:cxn ang="0">
                  <a:pos x="15" y="32"/>
                </a:cxn>
                <a:cxn ang="0">
                  <a:pos x="13" y="50"/>
                </a:cxn>
                <a:cxn ang="0">
                  <a:pos x="12" y="102"/>
                </a:cxn>
                <a:cxn ang="0">
                  <a:pos x="10" y="101"/>
                </a:cxn>
                <a:cxn ang="0">
                  <a:pos x="8" y="96"/>
                </a:cxn>
                <a:cxn ang="0">
                  <a:pos x="6" y="118"/>
                </a:cxn>
                <a:cxn ang="0">
                  <a:pos x="5" y="161"/>
                </a:cxn>
                <a:cxn ang="0">
                  <a:pos x="4" y="219"/>
                </a:cxn>
                <a:cxn ang="0">
                  <a:pos x="4" y="288"/>
                </a:cxn>
                <a:cxn ang="0">
                  <a:pos x="4" y="319"/>
                </a:cxn>
              </a:cxnLst>
              <a:rect l="txL" t="txT" r="txR" b="txB"/>
              <a:pathLst>
                <a:path w="2121" h="968">
                  <a:moveTo>
                    <a:pt x="194" y="319"/>
                  </a:moveTo>
                  <a:lnTo>
                    <a:pt x="183" y="320"/>
                  </a:lnTo>
                  <a:lnTo>
                    <a:pt x="175" y="322"/>
                  </a:lnTo>
                  <a:lnTo>
                    <a:pt x="164" y="323"/>
                  </a:lnTo>
                  <a:lnTo>
                    <a:pt x="155" y="326"/>
                  </a:lnTo>
                  <a:lnTo>
                    <a:pt x="137" y="330"/>
                  </a:lnTo>
                  <a:lnTo>
                    <a:pt x="120" y="336"/>
                  </a:lnTo>
                  <a:lnTo>
                    <a:pt x="102" y="342"/>
                  </a:lnTo>
                  <a:lnTo>
                    <a:pt x="86" y="350"/>
                  </a:lnTo>
                  <a:lnTo>
                    <a:pt x="70" y="359"/>
                  </a:lnTo>
                  <a:lnTo>
                    <a:pt x="58" y="367"/>
                  </a:lnTo>
                  <a:lnTo>
                    <a:pt x="44" y="376"/>
                  </a:lnTo>
                  <a:lnTo>
                    <a:pt x="33" y="386"/>
                  </a:lnTo>
                  <a:lnTo>
                    <a:pt x="23" y="397"/>
                  </a:lnTo>
                  <a:lnTo>
                    <a:pt x="15" y="408"/>
                  </a:lnTo>
                  <a:lnTo>
                    <a:pt x="8" y="419"/>
                  </a:lnTo>
                  <a:lnTo>
                    <a:pt x="7" y="425"/>
                  </a:lnTo>
                  <a:lnTo>
                    <a:pt x="3" y="430"/>
                  </a:lnTo>
                  <a:lnTo>
                    <a:pt x="1" y="436"/>
                  </a:lnTo>
                  <a:lnTo>
                    <a:pt x="1" y="441"/>
                  </a:lnTo>
                  <a:lnTo>
                    <a:pt x="0" y="448"/>
                  </a:lnTo>
                  <a:lnTo>
                    <a:pt x="0" y="453"/>
                  </a:lnTo>
                  <a:lnTo>
                    <a:pt x="0" y="463"/>
                  </a:lnTo>
                  <a:lnTo>
                    <a:pt x="1" y="472"/>
                  </a:lnTo>
                  <a:lnTo>
                    <a:pt x="3" y="481"/>
                  </a:lnTo>
                  <a:lnTo>
                    <a:pt x="7" y="489"/>
                  </a:lnTo>
                  <a:lnTo>
                    <a:pt x="10" y="498"/>
                  </a:lnTo>
                  <a:lnTo>
                    <a:pt x="14" y="506"/>
                  </a:lnTo>
                  <a:lnTo>
                    <a:pt x="21" y="514"/>
                  </a:lnTo>
                  <a:lnTo>
                    <a:pt x="26" y="521"/>
                  </a:lnTo>
                  <a:lnTo>
                    <a:pt x="33" y="528"/>
                  </a:lnTo>
                  <a:lnTo>
                    <a:pt x="40" y="535"/>
                  </a:lnTo>
                  <a:lnTo>
                    <a:pt x="49" y="541"/>
                  </a:lnTo>
                  <a:lnTo>
                    <a:pt x="60" y="547"/>
                  </a:lnTo>
                  <a:lnTo>
                    <a:pt x="70" y="552"/>
                  </a:lnTo>
                  <a:lnTo>
                    <a:pt x="81" y="558"/>
                  </a:lnTo>
                  <a:lnTo>
                    <a:pt x="93" y="562"/>
                  </a:lnTo>
                  <a:lnTo>
                    <a:pt x="106" y="566"/>
                  </a:lnTo>
                  <a:lnTo>
                    <a:pt x="93" y="577"/>
                  </a:lnTo>
                  <a:lnTo>
                    <a:pt x="83" y="590"/>
                  </a:lnTo>
                  <a:lnTo>
                    <a:pt x="74" y="601"/>
                  </a:lnTo>
                  <a:lnTo>
                    <a:pt x="67" y="613"/>
                  </a:lnTo>
                  <a:lnTo>
                    <a:pt x="60" y="624"/>
                  </a:lnTo>
                  <a:lnTo>
                    <a:pt x="56" y="636"/>
                  </a:lnTo>
                  <a:lnTo>
                    <a:pt x="53" y="648"/>
                  </a:lnTo>
                  <a:lnTo>
                    <a:pt x="53" y="659"/>
                  </a:lnTo>
                  <a:lnTo>
                    <a:pt x="53" y="665"/>
                  </a:lnTo>
                  <a:lnTo>
                    <a:pt x="54" y="672"/>
                  </a:lnTo>
                  <a:lnTo>
                    <a:pt x="54" y="679"/>
                  </a:lnTo>
                  <a:lnTo>
                    <a:pt x="56" y="685"/>
                  </a:lnTo>
                  <a:lnTo>
                    <a:pt x="60" y="692"/>
                  </a:lnTo>
                  <a:lnTo>
                    <a:pt x="61" y="698"/>
                  </a:lnTo>
                  <a:lnTo>
                    <a:pt x="65" y="704"/>
                  </a:lnTo>
                  <a:lnTo>
                    <a:pt x="69" y="711"/>
                  </a:lnTo>
                  <a:lnTo>
                    <a:pt x="77" y="721"/>
                  </a:lnTo>
                  <a:lnTo>
                    <a:pt x="88" y="732"/>
                  </a:lnTo>
                  <a:lnTo>
                    <a:pt x="99" y="743"/>
                  </a:lnTo>
                  <a:lnTo>
                    <a:pt x="113" y="752"/>
                  </a:lnTo>
                  <a:lnTo>
                    <a:pt x="127" y="761"/>
                  </a:lnTo>
                  <a:lnTo>
                    <a:pt x="143" y="769"/>
                  </a:lnTo>
                  <a:lnTo>
                    <a:pt x="160" y="776"/>
                  </a:lnTo>
                  <a:lnTo>
                    <a:pt x="169" y="779"/>
                  </a:lnTo>
                  <a:lnTo>
                    <a:pt x="180" y="782"/>
                  </a:lnTo>
                  <a:lnTo>
                    <a:pt x="189" y="784"/>
                  </a:lnTo>
                  <a:lnTo>
                    <a:pt x="199" y="786"/>
                  </a:lnTo>
                  <a:lnTo>
                    <a:pt x="210" y="789"/>
                  </a:lnTo>
                  <a:lnTo>
                    <a:pt x="221" y="790"/>
                  </a:lnTo>
                  <a:lnTo>
                    <a:pt x="231" y="791"/>
                  </a:lnTo>
                  <a:lnTo>
                    <a:pt x="242" y="792"/>
                  </a:lnTo>
                  <a:lnTo>
                    <a:pt x="252" y="792"/>
                  </a:lnTo>
                  <a:lnTo>
                    <a:pt x="265" y="793"/>
                  </a:lnTo>
                  <a:lnTo>
                    <a:pt x="268" y="793"/>
                  </a:lnTo>
                  <a:lnTo>
                    <a:pt x="270" y="793"/>
                  </a:lnTo>
                  <a:lnTo>
                    <a:pt x="274" y="793"/>
                  </a:lnTo>
                  <a:lnTo>
                    <a:pt x="277" y="793"/>
                  </a:lnTo>
                  <a:lnTo>
                    <a:pt x="279" y="793"/>
                  </a:lnTo>
                  <a:lnTo>
                    <a:pt x="282" y="793"/>
                  </a:lnTo>
                  <a:lnTo>
                    <a:pt x="297" y="806"/>
                  </a:lnTo>
                  <a:lnTo>
                    <a:pt x="311" y="818"/>
                  </a:lnTo>
                  <a:lnTo>
                    <a:pt x="327" y="829"/>
                  </a:lnTo>
                  <a:lnTo>
                    <a:pt x="344" y="840"/>
                  </a:lnTo>
                  <a:lnTo>
                    <a:pt x="364" y="851"/>
                  </a:lnTo>
                  <a:lnTo>
                    <a:pt x="383" y="860"/>
                  </a:lnTo>
                  <a:lnTo>
                    <a:pt x="403" y="869"/>
                  </a:lnTo>
                  <a:lnTo>
                    <a:pt x="424" y="877"/>
                  </a:lnTo>
                  <a:lnTo>
                    <a:pt x="445" y="883"/>
                  </a:lnTo>
                  <a:lnTo>
                    <a:pt x="468" y="889"/>
                  </a:lnTo>
                  <a:lnTo>
                    <a:pt x="491" y="894"/>
                  </a:lnTo>
                  <a:lnTo>
                    <a:pt x="516" y="899"/>
                  </a:lnTo>
                  <a:lnTo>
                    <a:pt x="540" y="902"/>
                  </a:lnTo>
                  <a:lnTo>
                    <a:pt x="565" y="904"/>
                  </a:lnTo>
                  <a:lnTo>
                    <a:pt x="592" y="905"/>
                  </a:lnTo>
                  <a:lnTo>
                    <a:pt x="618" y="906"/>
                  </a:lnTo>
                  <a:lnTo>
                    <a:pt x="645" y="905"/>
                  </a:lnTo>
                  <a:lnTo>
                    <a:pt x="671" y="904"/>
                  </a:lnTo>
                  <a:lnTo>
                    <a:pt x="696" y="902"/>
                  </a:lnTo>
                  <a:lnTo>
                    <a:pt x="723" y="897"/>
                  </a:lnTo>
                  <a:lnTo>
                    <a:pt x="746" y="894"/>
                  </a:lnTo>
                  <a:lnTo>
                    <a:pt x="770" y="889"/>
                  </a:lnTo>
                  <a:lnTo>
                    <a:pt x="791" y="882"/>
                  </a:lnTo>
                  <a:lnTo>
                    <a:pt x="813" y="874"/>
                  </a:lnTo>
                  <a:lnTo>
                    <a:pt x="823" y="886"/>
                  </a:lnTo>
                  <a:lnTo>
                    <a:pt x="834" y="896"/>
                  </a:lnTo>
                  <a:lnTo>
                    <a:pt x="848" y="906"/>
                  </a:lnTo>
                  <a:lnTo>
                    <a:pt x="862" y="915"/>
                  </a:lnTo>
                  <a:lnTo>
                    <a:pt x="876" y="924"/>
                  </a:lnTo>
                  <a:lnTo>
                    <a:pt x="892" y="932"/>
                  </a:lnTo>
                  <a:lnTo>
                    <a:pt x="910" y="938"/>
                  </a:lnTo>
                  <a:lnTo>
                    <a:pt x="928" y="945"/>
                  </a:lnTo>
                  <a:lnTo>
                    <a:pt x="945" y="950"/>
                  </a:lnTo>
                  <a:lnTo>
                    <a:pt x="965" y="955"/>
                  </a:lnTo>
                  <a:lnTo>
                    <a:pt x="986" y="958"/>
                  </a:lnTo>
                  <a:lnTo>
                    <a:pt x="1007" y="961"/>
                  </a:lnTo>
                  <a:lnTo>
                    <a:pt x="1028" y="965"/>
                  </a:lnTo>
                  <a:lnTo>
                    <a:pt x="1050" y="966"/>
                  </a:lnTo>
                  <a:lnTo>
                    <a:pt x="1073" y="967"/>
                  </a:lnTo>
                  <a:lnTo>
                    <a:pt x="1096" y="968"/>
                  </a:lnTo>
                  <a:lnTo>
                    <a:pt x="1108" y="967"/>
                  </a:lnTo>
                  <a:lnTo>
                    <a:pt x="1122" y="967"/>
                  </a:lnTo>
                  <a:lnTo>
                    <a:pt x="1134" y="966"/>
                  </a:lnTo>
                  <a:lnTo>
                    <a:pt x="1147" y="965"/>
                  </a:lnTo>
                  <a:lnTo>
                    <a:pt x="1159" y="963"/>
                  </a:lnTo>
                  <a:lnTo>
                    <a:pt x="1172" y="961"/>
                  </a:lnTo>
                  <a:lnTo>
                    <a:pt x="1184" y="959"/>
                  </a:lnTo>
                  <a:lnTo>
                    <a:pt x="1196" y="957"/>
                  </a:lnTo>
                  <a:lnTo>
                    <a:pt x="1209" y="954"/>
                  </a:lnTo>
                  <a:lnTo>
                    <a:pt x="1221" y="950"/>
                  </a:lnTo>
                  <a:lnTo>
                    <a:pt x="1232" y="947"/>
                  </a:lnTo>
                  <a:lnTo>
                    <a:pt x="1242" y="944"/>
                  </a:lnTo>
                  <a:lnTo>
                    <a:pt x="1265" y="936"/>
                  </a:lnTo>
                  <a:lnTo>
                    <a:pt x="1285" y="926"/>
                  </a:lnTo>
                  <a:lnTo>
                    <a:pt x="1304" y="916"/>
                  </a:lnTo>
                  <a:lnTo>
                    <a:pt x="1322" y="905"/>
                  </a:lnTo>
                  <a:lnTo>
                    <a:pt x="1339" y="893"/>
                  </a:lnTo>
                  <a:lnTo>
                    <a:pt x="1354" y="881"/>
                  </a:lnTo>
                  <a:lnTo>
                    <a:pt x="1368" y="868"/>
                  </a:lnTo>
                  <a:lnTo>
                    <a:pt x="1373" y="860"/>
                  </a:lnTo>
                  <a:lnTo>
                    <a:pt x="1378" y="853"/>
                  </a:lnTo>
                  <a:lnTo>
                    <a:pt x="1384" y="846"/>
                  </a:lnTo>
                  <a:lnTo>
                    <a:pt x="1387" y="838"/>
                  </a:lnTo>
                  <a:lnTo>
                    <a:pt x="1393" y="831"/>
                  </a:lnTo>
                  <a:lnTo>
                    <a:pt x="1396" y="824"/>
                  </a:lnTo>
                  <a:lnTo>
                    <a:pt x="1405" y="827"/>
                  </a:lnTo>
                  <a:lnTo>
                    <a:pt x="1415" y="830"/>
                  </a:lnTo>
                  <a:lnTo>
                    <a:pt x="1426" y="833"/>
                  </a:lnTo>
                  <a:lnTo>
                    <a:pt x="1435" y="836"/>
                  </a:lnTo>
                  <a:lnTo>
                    <a:pt x="1446" y="837"/>
                  </a:lnTo>
                  <a:lnTo>
                    <a:pt x="1456" y="839"/>
                  </a:lnTo>
                  <a:lnTo>
                    <a:pt x="1465" y="840"/>
                  </a:lnTo>
                  <a:lnTo>
                    <a:pt x="1476" y="841"/>
                  </a:lnTo>
                  <a:lnTo>
                    <a:pt x="1495" y="842"/>
                  </a:lnTo>
                  <a:lnTo>
                    <a:pt x="1514" y="844"/>
                  </a:lnTo>
                  <a:lnTo>
                    <a:pt x="1534" y="844"/>
                  </a:lnTo>
                  <a:lnTo>
                    <a:pt x="1555" y="844"/>
                  </a:lnTo>
                  <a:lnTo>
                    <a:pt x="1569" y="844"/>
                  </a:lnTo>
                  <a:lnTo>
                    <a:pt x="1583" y="844"/>
                  </a:lnTo>
                  <a:lnTo>
                    <a:pt x="1598" y="842"/>
                  </a:lnTo>
                  <a:lnTo>
                    <a:pt x="1612" y="840"/>
                  </a:lnTo>
                  <a:lnTo>
                    <a:pt x="1626" y="839"/>
                  </a:lnTo>
                  <a:lnTo>
                    <a:pt x="1640" y="837"/>
                  </a:lnTo>
                  <a:lnTo>
                    <a:pt x="1652" y="834"/>
                  </a:lnTo>
                  <a:lnTo>
                    <a:pt x="1667" y="831"/>
                  </a:lnTo>
                  <a:lnTo>
                    <a:pt x="1679" y="828"/>
                  </a:lnTo>
                  <a:lnTo>
                    <a:pt x="1691" y="825"/>
                  </a:lnTo>
                  <a:lnTo>
                    <a:pt x="1702" y="820"/>
                  </a:lnTo>
                  <a:lnTo>
                    <a:pt x="1714" y="816"/>
                  </a:lnTo>
                  <a:lnTo>
                    <a:pt x="1725" y="812"/>
                  </a:lnTo>
                  <a:lnTo>
                    <a:pt x="1735" y="807"/>
                  </a:lnTo>
                  <a:lnTo>
                    <a:pt x="1746" y="802"/>
                  </a:lnTo>
                  <a:lnTo>
                    <a:pt x="1755" y="796"/>
                  </a:lnTo>
                  <a:lnTo>
                    <a:pt x="1765" y="791"/>
                  </a:lnTo>
                  <a:lnTo>
                    <a:pt x="1774" y="785"/>
                  </a:lnTo>
                  <a:lnTo>
                    <a:pt x="1781" y="779"/>
                  </a:lnTo>
                  <a:lnTo>
                    <a:pt x="1790" y="772"/>
                  </a:lnTo>
                  <a:lnTo>
                    <a:pt x="1797" y="765"/>
                  </a:lnTo>
                  <a:lnTo>
                    <a:pt x="1804" y="759"/>
                  </a:lnTo>
                  <a:lnTo>
                    <a:pt x="1810" y="751"/>
                  </a:lnTo>
                  <a:lnTo>
                    <a:pt x="1815" y="745"/>
                  </a:lnTo>
                  <a:lnTo>
                    <a:pt x="1820" y="737"/>
                  </a:lnTo>
                  <a:lnTo>
                    <a:pt x="1826" y="729"/>
                  </a:lnTo>
                  <a:lnTo>
                    <a:pt x="1829" y="721"/>
                  </a:lnTo>
                  <a:lnTo>
                    <a:pt x="1831" y="713"/>
                  </a:lnTo>
                  <a:lnTo>
                    <a:pt x="1834" y="705"/>
                  </a:lnTo>
                  <a:lnTo>
                    <a:pt x="1836" y="696"/>
                  </a:lnTo>
                  <a:lnTo>
                    <a:pt x="1836" y="689"/>
                  </a:lnTo>
                  <a:lnTo>
                    <a:pt x="1838" y="680"/>
                  </a:lnTo>
                  <a:lnTo>
                    <a:pt x="1838" y="669"/>
                  </a:lnTo>
                  <a:lnTo>
                    <a:pt x="1852" y="668"/>
                  </a:lnTo>
                  <a:lnTo>
                    <a:pt x="1866" y="667"/>
                  </a:lnTo>
                  <a:lnTo>
                    <a:pt x="1880" y="664"/>
                  </a:lnTo>
                  <a:lnTo>
                    <a:pt x="1895" y="662"/>
                  </a:lnTo>
                  <a:lnTo>
                    <a:pt x="1909" y="659"/>
                  </a:lnTo>
                  <a:lnTo>
                    <a:pt x="1923" y="657"/>
                  </a:lnTo>
                  <a:lnTo>
                    <a:pt x="1935" y="652"/>
                  </a:lnTo>
                  <a:lnTo>
                    <a:pt x="1949" y="649"/>
                  </a:lnTo>
                  <a:lnTo>
                    <a:pt x="1962" y="645"/>
                  </a:lnTo>
                  <a:lnTo>
                    <a:pt x="1974" y="640"/>
                  </a:lnTo>
                  <a:lnTo>
                    <a:pt x="1985" y="635"/>
                  </a:lnTo>
                  <a:lnTo>
                    <a:pt x="1997" y="630"/>
                  </a:lnTo>
                  <a:lnTo>
                    <a:pt x="2008" y="625"/>
                  </a:lnTo>
                  <a:lnTo>
                    <a:pt x="2018" y="618"/>
                  </a:lnTo>
                  <a:lnTo>
                    <a:pt x="2029" y="613"/>
                  </a:lnTo>
                  <a:lnTo>
                    <a:pt x="2038" y="606"/>
                  </a:lnTo>
                  <a:lnTo>
                    <a:pt x="2048" y="599"/>
                  </a:lnTo>
                  <a:lnTo>
                    <a:pt x="2057" y="593"/>
                  </a:lnTo>
                  <a:lnTo>
                    <a:pt x="2064" y="585"/>
                  </a:lnTo>
                  <a:lnTo>
                    <a:pt x="2073" y="579"/>
                  </a:lnTo>
                  <a:lnTo>
                    <a:pt x="2080" y="571"/>
                  </a:lnTo>
                  <a:lnTo>
                    <a:pt x="2087" y="562"/>
                  </a:lnTo>
                  <a:lnTo>
                    <a:pt x="2093" y="554"/>
                  </a:lnTo>
                  <a:lnTo>
                    <a:pt x="2098" y="547"/>
                  </a:lnTo>
                  <a:lnTo>
                    <a:pt x="2103" y="538"/>
                  </a:lnTo>
                  <a:lnTo>
                    <a:pt x="2108" y="529"/>
                  </a:lnTo>
                  <a:lnTo>
                    <a:pt x="2112" y="520"/>
                  </a:lnTo>
                  <a:lnTo>
                    <a:pt x="2114" y="511"/>
                  </a:lnTo>
                  <a:lnTo>
                    <a:pt x="2117" y="502"/>
                  </a:lnTo>
                  <a:lnTo>
                    <a:pt x="2119" y="493"/>
                  </a:lnTo>
                  <a:lnTo>
                    <a:pt x="2119" y="483"/>
                  </a:lnTo>
                  <a:lnTo>
                    <a:pt x="2121" y="474"/>
                  </a:lnTo>
                  <a:lnTo>
                    <a:pt x="2121" y="464"/>
                  </a:lnTo>
                  <a:lnTo>
                    <a:pt x="2119" y="455"/>
                  </a:lnTo>
                  <a:lnTo>
                    <a:pt x="2119" y="446"/>
                  </a:lnTo>
                  <a:lnTo>
                    <a:pt x="2117" y="437"/>
                  </a:lnTo>
                  <a:lnTo>
                    <a:pt x="2114" y="429"/>
                  </a:lnTo>
                  <a:lnTo>
                    <a:pt x="2112" y="420"/>
                  </a:lnTo>
                  <a:lnTo>
                    <a:pt x="2108" y="413"/>
                  </a:lnTo>
                  <a:lnTo>
                    <a:pt x="2105" y="405"/>
                  </a:lnTo>
                  <a:lnTo>
                    <a:pt x="2100" y="397"/>
                  </a:lnTo>
                  <a:lnTo>
                    <a:pt x="2094" y="389"/>
                  </a:lnTo>
                  <a:lnTo>
                    <a:pt x="2089" y="383"/>
                  </a:lnTo>
                  <a:lnTo>
                    <a:pt x="2084" y="375"/>
                  </a:lnTo>
                  <a:lnTo>
                    <a:pt x="2075" y="369"/>
                  </a:lnTo>
                  <a:lnTo>
                    <a:pt x="2068" y="362"/>
                  </a:lnTo>
                  <a:lnTo>
                    <a:pt x="2059" y="356"/>
                  </a:lnTo>
                  <a:lnTo>
                    <a:pt x="2050" y="350"/>
                  </a:lnTo>
                  <a:lnTo>
                    <a:pt x="2055" y="342"/>
                  </a:lnTo>
                  <a:lnTo>
                    <a:pt x="2059" y="333"/>
                  </a:lnTo>
                  <a:lnTo>
                    <a:pt x="2062" y="323"/>
                  </a:lnTo>
                  <a:lnTo>
                    <a:pt x="2064" y="315"/>
                  </a:lnTo>
                  <a:lnTo>
                    <a:pt x="2066" y="305"/>
                  </a:lnTo>
                  <a:lnTo>
                    <a:pt x="2066" y="295"/>
                  </a:lnTo>
                  <a:lnTo>
                    <a:pt x="2068" y="286"/>
                  </a:lnTo>
                  <a:lnTo>
                    <a:pt x="2068" y="278"/>
                  </a:lnTo>
                  <a:lnTo>
                    <a:pt x="2066" y="265"/>
                  </a:lnTo>
                  <a:lnTo>
                    <a:pt x="2064" y="252"/>
                  </a:lnTo>
                  <a:lnTo>
                    <a:pt x="2061" y="239"/>
                  </a:lnTo>
                  <a:lnTo>
                    <a:pt x="2054" y="227"/>
                  </a:lnTo>
                  <a:lnTo>
                    <a:pt x="2048" y="215"/>
                  </a:lnTo>
                  <a:lnTo>
                    <a:pt x="2039" y="204"/>
                  </a:lnTo>
                  <a:lnTo>
                    <a:pt x="2029" y="193"/>
                  </a:lnTo>
                  <a:lnTo>
                    <a:pt x="2018" y="182"/>
                  </a:lnTo>
                  <a:lnTo>
                    <a:pt x="2006" y="172"/>
                  </a:lnTo>
                  <a:lnTo>
                    <a:pt x="1994" y="163"/>
                  </a:lnTo>
                  <a:lnTo>
                    <a:pt x="1978" y="154"/>
                  </a:lnTo>
                  <a:lnTo>
                    <a:pt x="1963" y="146"/>
                  </a:lnTo>
                  <a:lnTo>
                    <a:pt x="1946" y="140"/>
                  </a:lnTo>
                  <a:lnTo>
                    <a:pt x="1928" y="133"/>
                  </a:lnTo>
                  <a:lnTo>
                    <a:pt x="1910" y="129"/>
                  </a:lnTo>
                  <a:lnTo>
                    <a:pt x="1891" y="124"/>
                  </a:lnTo>
                  <a:lnTo>
                    <a:pt x="1884" y="111"/>
                  </a:lnTo>
                  <a:lnTo>
                    <a:pt x="1875" y="98"/>
                  </a:lnTo>
                  <a:lnTo>
                    <a:pt x="1864" y="86"/>
                  </a:lnTo>
                  <a:lnTo>
                    <a:pt x="1854" y="75"/>
                  </a:lnTo>
                  <a:lnTo>
                    <a:pt x="1842" y="64"/>
                  </a:lnTo>
                  <a:lnTo>
                    <a:pt x="1829" y="53"/>
                  </a:lnTo>
                  <a:lnTo>
                    <a:pt x="1815" y="44"/>
                  </a:lnTo>
                  <a:lnTo>
                    <a:pt x="1799" y="35"/>
                  </a:lnTo>
                  <a:lnTo>
                    <a:pt x="1783" y="28"/>
                  </a:lnTo>
                  <a:lnTo>
                    <a:pt x="1765" y="21"/>
                  </a:lnTo>
                  <a:lnTo>
                    <a:pt x="1748" y="14"/>
                  </a:lnTo>
                  <a:lnTo>
                    <a:pt x="1728" y="10"/>
                  </a:lnTo>
                  <a:lnTo>
                    <a:pt x="1709" y="6"/>
                  </a:lnTo>
                  <a:lnTo>
                    <a:pt x="1698" y="5"/>
                  </a:lnTo>
                  <a:lnTo>
                    <a:pt x="1688" y="3"/>
                  </a:lnTo>
                  <a:lnTo>
                    <a:pt x="1677" y="2"/>
                  </a:lnTo>
                  <a:lnTo>
                    <a:pt x="1667" y="1"/>
                  </a:lnTo>
                  <a:lnTo>
                    <a:pt x="1654" y="1"/>
                  </a:lnTo>
                  <a:lnTo>
                    <a:pt x="1644" y="0"/>
                  </a:lnTo>
                  <a:lnTo>
                    <a:pt x="1629" y="1"/>
                  </a:lnTo>
                  <a:lnTo>
                    <a:pt x="1617" y="1"/>
                  </a:lnTo>
                  <a:lnTo>
                    <a:pt x="1605" y="2"/>
                  </a:lnTo>
                  <a:lnTo>
                    <a:pt x="1592" y="5"/>
                  </a:lnTo>
                  <a:lnTo>
                    <a:pt x="1582" y="7"/>
                  </a:lnTo>
                  <a:lnTo>
                    <a:pt x="1569" y="9"/>
                  </a:lnTo>
                  <a:lnTo>
                    <a:pt x="1559" y="11"/>
                  </a:lnTo>
                  <a:lnTo>
                    <a:pt x="1548" y="14"/>
                  </a:lnTo>
                  <a:lnTo>
                    <a:pt x="1537" y="19"/>
                  </a:lnTo>
                  <a:lnTo>
                    <a:pt x="1527" y="22"/>
                  </a:lnTo>
                  <a:lnTo>
                    <a:pt x="1516" y="27"/>
                  </a:lnTo>
                  <a:lnTo>
                    <a:pt x="1506" y="31"/>
                  </a:lnTo>
                  <a:lnTo>
                    <a:pt x="1497" y="35"/>
                  </a:lnTo>
                  <a:lnTo>
                    <a:pt x="1486" y="41"/>
                  </a:lnTo>
                  <a:lnTo>
                    <a:pt x="1467" y="52"/>
                  </a:lnTo>
                  <a:lnTo>
                    <a:pt x="1460" y="46"/>
                  </a:lnTo>
                  <a:lnTo>
                    <a:pt x="1451" y="41"/>
                  </a:lnTo>
                  <a:lnTo>
                    <a:pt x="1444" y="35"/>
                  </a:lnTo>
                  <a:lnTo>
                    <a:pt x="1433" y="31"/>
                  </a:lnTo>
                  <a:lnTo>
                    <a:pt x="1424" y="27"/>
                  </a:lnTo>
                  <a:lnTo>
                    <a:pt x="1414" y="22"/>
                  </a:lnTo>
                  <a:lnTo>
                    <a:pt x="1403" y="19"/>
                  </a:lnTo>
                  <a:lnTo>
                    <a:pt x="1391" y="14"/>
                  </a:lnTo>
                  <a:lnTo>
                    <a:pt x="1380" y="11"/>
                  </a:lnTo>
                  <a:lnTo>
                    <a:pt x="1368" y="9"/>
                  </a:lnTo>
                  <a:lnTo>
                    <a:pt x="1355" y="7"/>
                  </a:lnTo>
                  <a:lnTo>
                    <a:pt x="1341" y="5"/>
                  </a:lnTo>
                  <a:lnTo>
                    <a:pt x="1329" y="2"/>
                  </a:lnTo>
                  <a:lnTo>
                    <a:pt x="1317" y="1"/>
                  </a:lnTo>
                  <a:lnTo>
                    <a:pt x="1302" y="1"/>
                  </a:lnTo>
                  <a:lnTo>
                    <a:pt x="1290" y="0"/>
                  </a:lnTo>
                  <a:lnTo>
                    <a:pt x="1276" y="1"/>
                  </a:lnTo>
                  <a:lnTo>
                    <a:pt x="1263" y="2"/>
                  </a:lnTo>
                  <a:lnTo>
                    <a:pt x="1249" y="3"/>
                  </a:lnTo>
                  <a:lnTo>
                    <a:pt x="1237" y="6"/>
                  </a:lnTo>
                  <a:lnTo>
                    <a:pt x="1225" y="9"/>
                  </a:lnTo>
                  <a:lnTo>
                    <a:pt x="1212" y="12"/>
                  </a:lnTo>
                  <a:lnTo>
                    <a:pt x="1200" y="17"/>
                  </a:lnTo>
                  <a:lnTo>
                    <a:pt x="1187" y="21"/>
                  </a:lnTo>
                  <a:lnTo>
                    <a:pt x="1177" y="27"/>
                  </a:lnTo>
                  <a:lnTo>
                    <a:pt x="1166" y="32"/>
                  </a:lnTo>
                  <a:lnTo>
                    <a:pt x="1156" y="38"/>
                  </a:lnTo>
                  <a:lnTo>
                    <a:pt x="1145" y="44"/>
                  </a:lnTo>
                  <a:lnTo>
                    <a:pt x="1136" y="51"/>
                  </a:lnTo>
                  <a:lnTo>
                    <a:pt x="1127" y="57"/>
                  </a:lnTo>
                  <a:lnTo>
                    <a:pt x="1120" y="65"/>
                  </a:lnTo>
                  <a:lnTo>
                    <a:pt x="1113" y="73"/>
                  </a:lnTo>
                  <a:lnTo>
                    <a:pt x="1113" y="83"/>
                  </a:lnTo>
                  <a:lnTo>
                    <a:pt x="1092" y="72"/>
                  </a:lnTo>
                  <a:lnTo>
                    <a:pt x="1081" y="67"/>
                  </a:lnTo>
                  <a:lnTo>
                    <a:pt x="1071" y="62"/>
                  </a:lnTo>
                  <a:lnTo>
                    <a:pt x="1058" y="57"/>
                  </a:lnTo>
                  <a:lnTo>
                    <a:pt x="1046" y="53"/>
                  </a:lnTo>
                  <a:lnTo>
                    <a:pt x="1035" y="50"/>
                  </a:lnTo>
                  <a:lnTo>
                    <a:pt x="1023" y="45"/>
                  </a:lnTo>
                  <a:lnTo>
                    <a:pt x="1009" y="42"/>
                  </a:lnTo>
                  <a:lnTo>
                    <a:pt x="997" y="40"/>
                  </a:lnTo>
                  <a:lnTo>
                    <a:pt x="984" y="38"/>
                  </a:lnTo>
                  <a:lnTo>
                    <a:pt x="972" y="35"/>
                  </a:lnTo>
                  <a:lnTo>
                    <a:pt x="958" y="33"/>
                  </a:lnTo>
                  <a:lnTo>
                    <a:pt x="945" y="32"/>
                  </a:lnTo>
                  <a:lnTo>
                    <a:pt x="931" y="32"/>
                  </a:lnTo>
                  <a:lnTo>
                    <a:pt x="919" y="32"/>
                  </a:lnTo>
                  <a:lnTo>
                    <a:pt x="901" y="32"/>
                  </a:lnTo>
                  <a:lnTo>
                    <a:pt x="885" y="33"/>
                  </a:lnTo>
                  <a:lnTo>
                    <a:pt x="869" y="34"/>
                  </a:lnTo>
                  <a:lnTo>
                    <a:pt x="853" y="38"/>
                  </a:lnTo>
                  <a:lnTo>
                    <a:pt x="837" y="41"/>
                  </a:lnTo>
                  <a:lnTo>
                    <a:pt x="822" y="44"/>
                  </a:lnTo>
                  <a:lnTo>
                    <a:pt x="806" y="50"/>
                  </a:lnTo>
                  <a:lnTo>
                    <a:pt x="790" y="55"/>
                  </a:lnTo>
                  <a:lnTo>
                    <a:pt x="776" y="61"/>
                  </a:lnTo>
                  <a:lnTo>
                    <a:pt x="761" y="67"/>
                  </a:lnTo>
                  <a:lnTo>
                    <a:pt x="747" y="75"/>
                  </a:lnTo>
                  <a:lnTo>
                    <a:pt x="735" y="84"/>
                  </a:lnTo>
                  <a:lnTo>
                    <a:pt x="723" y="93"/>
                  </a:lnTo>
                  <a:lnTo>
                    <a:pt x="710" y="102"/>
                  </a:lnTo>
                  <a:lnTo>
                    <a:pt x="700" y="112"/>
                  </a:lnTo>
                  <a:lnTo>
                    <a:pt x="689" y="124"/>
                  </a:lnTo>
                  <a:lnTo>
                    <a:pt x="670" y="117"/>
                  </a:lnTo>
                  <a:lnTo>
                    <a:pt x="648" y="110"/>
                  </a:lnTo>
                  <a:lnTo>
                    <a:pt x="629" y="106"/>
                  </a:lnTo>
                  <a:lnTo>
                    <a:pt x="609" y="101"/>
                  </a:lnTo>
                  <a:lnTo>
                    <a:pt x="590" y="98"/>
                  </a:lnTo>
                  <a:lnTo>
                    <a:pt x="569" y="95"/>
                  </a:lnTo>
                  <a:lnTo>
                    <a:pt x="549" y="94"/>
                  </a:lnTo>
                  <a:lnTo>
                    <a:pt x="530" y="94"/>
                  </a:lnTo>
                  <a:lnTo>
                    <a:pt x="512" y="94"/>
                  </a:lnTo>
                  <a:lnTo>
                    <a:pt x="495" y="95"/>
                  </a:lnTo>
                  <a:lnTo>
                    <a:pt x="477" y="96"/>
                  </a:lnTo>
                  <a:lnTo>
                    <a:pt x="459" y="97"/>
                  </a:lnTo>
                  <a:lnTo>
                    <a:pt x="443" y="100"/>
                  </a:lnTo>
                  <a:lnTo>
                    <a:pt x="427" y="102"/>
                  </a:lnTo>
                  <a:lnTo>
                    <a:pt x="411" y="106"/>
                  </a:lnTo>
                  <a:lnTo>
                    <a:pt x="396" y="109"/>
                  </a:lnTo>
                  <a:lnTo>
                    <a:pt x="380" y="113"/>
                  </a:lnTo>
                  <a:lnTo>
                    <a:pt x="365" y="118"/>
                  </a:lnTo>
                  <a:lnTo>
                    <a:pt x="351" y="123"/>
                  </a:lnTo>
                  <a:lnTo>
                    <a:pt x="339" y="129"/>
                  </a:lnTo>
                  <a:lnTo>
                    <a:pt x="325" y="134"/>
                  </a:lnTo>
                  <a:lnTo>
                    <a:pt x="312" y="140"/>
                  </a:lnTo>
                  <a:lnTo>
                    <a:pt x="300" y="146"/>
                  </a:lnTo>
                  <a:lnTo>
                    <a:pt x="289" y="154"/>
                  </a:lnTo>
                  <a:lnTo>
                    <a:pt x="279" y="161"/>
                  </a:lnTo>
                  <a:lnTo>
                    <a:pt x="268" y="168"/>
                  </a:lnTo>
                  <a:lnTo>
                    <a:pt x="258" y="176"/>
                  </a:lnTo>
                  <a:lnTo>
                    <a:pt x="249" y="184"/>
                  </a:lnTo>
                  <a:lnTo>
                    <a:pt x="240" y="193"/>
                  </a:lnTo>
                  <a:lnTo>
                    <a:pt x="233" y="201"/>
                  </a:lnTo>
                  <a:lnTo>
                    <a:pt x="226" y="210"/>
                  </a:lnTo>
                  <a:lnTo>
                    <a:pt x="219" y="219"/>
                  </a:lnTo>
                  <a:lnTo>
                    <a:pt x="213" y="229"/>
                  </a:lnTo>
                  <a:lnTo>
                    <a:pt x="208" y="238"/>
                  </a:lnTo>
                  <a:lnTo>
                    <a:pt x="205" y="248"/>
                  </a:lnTo>
                  <a:lnTo>
                    <a:pt x="201" y="257"/>
                  </a:lnTo>
                  <a:lnTo>
                    <a:pt x="198" y="267"/>
                  </a:lnTo>
                  <a:lnTo>
                    <a:pt x="196" y="278"/>
                  </a:lnTo>
                  <a:lnTo>
                    <a:pt x="194" y="288"/>
                  </a:lnTo>
                  <a:lnTo>
                    <a:pt x="194" y="299"/>
                  </a:lnTo>
                  <a:lnTo>
                    <a:pt x="194" y="307"/>
                  </a:lnTo>
                  <a:lnTo>
                    <a:pt x="194" y="310"/>
                  </a:lnTo>
                  <a:lnTo>
                    <a:pt x="194" y="314"/>
                  </a:lnTo>
                  <a:lnTo>
                    <a:pt x="194" y="316"/>
                  </a:lnTo>
                  <a:lnTo>
                    <a:pt x="194" y="318"/>
                  </a:lnTo>
                  <a:lnTo>
                    <a:pt x="194" y="319"/>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0" name="Freeform 10"/>
            <p:cNvSpPr/>
            <p:nvPr/>
          </p:nvSpPr>
          <p:spPr>
            <a:xfrm>
              <a:off x="119" y="1594"/>
              <a:ext cx="62" cy="21"/>
            </a:xfrm>
            <a:custGeom>
              <a:avLst/>
              <a:gdLst>
                <a:gd name="txL" fmla="*/ 0 w 123"/>
                <a:gd name="txT" fmla="*/ 0 h 21"/>
                <a:gd name="txR" fmla="*/ 123 w 123"/>
                <a:gd name="txB" fmla="*/ 21 h 21"/>
              </a:gdLst>
              <a:ahLst/>
              <a:cxnLst>
                <a:cxn ang="0">
                  <a:pos x="0" y="0"/>
                </a:cxn>
                <a:cxn ang="0">
                  <a:pos x="1" y="4"/>
                </a:cxn>
                <a:cxn ang="0">
                  <a:pos x="1" y="7"/>
                </a:cxn>
                <a:cxn ang="0">
                  <a:pos x="1" y="10"/>
                </a:cxn>
                <a:cxn ang="0">
                  <a:pos x="1" y="13"/>
                </a:cxn>
                <a:cxn ang="0">
                  <a:pos x="1" y="14"/>
                </a:cxn>
                <a:cxn ang="0">
                  <a:pos x="1" y="16"/>
                </a:cxn>
                <a:cxn ang="0">
                  <a:pos x="1" y="17"/>
                </a:cxn>
                <a:cxn ang="0">
                  <a:pos x="1" y="18"/>
                </a:cxn>
                <a:cxn ang="0">
                  <a:pos x="2" y="20"/>
                </a:cxn>
                <a:cxn ang="0">
                  <a:pos x="2" y="20"/>
                </a:cxn>
                <a:cxn ang="0">
                  <a:pos x="2" y="21"/>
                </a:cxn>
                <a:cxn ang="0">
                  <a:pos x="2" y="21"/>
                </a:cxn>
                <a:cxn ang="0">
                  <a:pos x="2" y="21"/>
                </a:cxn>
                <a:cxn ang="0">
                  <a:pos x="2" y="21"/>
                </a:cxn>
                <a:cxn ang="0">
                  <a:pos x="2" y="21"/>
                </a:cxn>
                <a:cxn ang="0">
                  <a:pos x="2" y="21"/>
                </a:cxn>
                <a:cxn ang="0">
                  <a:pos x="2" y="21"/>
                </a:cxn>
                <a:cxn ang="0">
                  <a:pos x="2" y="21"/>
                </a:cxn>
                <a:cxn ang="0">
                  <a:pos x="2" y="21"/>
                </a:cxn>
              </a:cxnLst>
              <a:rect l="txL" t="txT" r="txR" b="txB"/>
              <a:pathLst>
                <a:path w="123" h="21">
                  <a:moveTo>
                    <a:pt x="0" y="0"/>
                  </a:moveTo>
                  <a:lnTo>
                    <a:pt x="7" y="4"/>
                  </a:lnTo>
                  <a:lnTo>
                    <a:pt x="14" y="7"/>
                  </a:lnTo>
                  <a:lnTo>
                    <a:pt x="19" y="10"/>
                  </a:lnTo>
                  <a:lnTo>
                    <a:pt x="26" y="13"/>
                  </a:lnTo>
                  <a:lnTo>
                    <a:pt x="33" y="14"/>
                  </a:lnTo>
                  <a:lnTo>
                    <a:pt x="39" y="16"/>
                  </a:lnTo>
                  <a:lnTo>
                    <a:pt x="46" y="17"/>
                  </a:lnTo>
                  <a:lnTo>
                    <a:pt x="53" y="18"/>
                  </a:lnTo>
                  <a:lnTo>
                    <a:pt x="65" y="20"/>
                  </a:lnTo>
                  <a:lnTo>
                    <a:pt x="79" y="20"/>
                  </a:lnTo>
                  <a:lnTo>
                    <a:pt x="92" y="21"/>
                  </a:lnTo>
                  <a:lnTo>
                    <a:pt x="106" y="21"/>
                  </a:lnTo>
                  <a:lnTo>
                    <a:pt x="111" y="21"/>
                  </a:lnTo>
                  <a:lnTo>
                    <a:pt x="116" y="21"/>
                  </a:lnTo>
                  <a:lnTo>
                    <a:pt x="120" y="21"/>
                  </a:lnTo>
                  <a:lnTo>
                    <a:pt x="122" y="21"/>
                  </a:lnTo>
                  <a:lnTo>
                    <a:pt x="123" y="21"/>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1" name="Freeform 11"/>
            <p:cNvSpPr/>
            <p:nvPr/>
          </p:nvSpPr>
          <p:spPr>
            <a:xfrm>
              <a:off x="208" y="1810"/>
              <a:ext cx="26" cy="11"/>
            </a:xfrm>
            <a:custGeom>
              <a:avLst/>
              <a:gdLst>
                <a:gd name="txL" fmla="*/ 0 w 53"/>
                <a:gd name="txT" fmla="*/ 0 h 11"/>
                <a:gd name="txR" fmla="*/ 53 w 53"/>
                <a:gd name="txB" fmla="*/ 11 h 11"/>
              </a:gdLst>
              <a:ahLst/>
              <a:cxnLst>
                <a:cxn ang="0">
                  <a:pos x="0" y="11"/>
                </a:cxn>
                <a:cxn ang="0">
                  <a:pos x="0" y="10"/>
                </a:cxn>
                <a:cxn ang="0">
                  <a:pos x="0" y="9"/>
                </a:cxn>
                <a:cxn ang="0">
                  <a:pos x="0" y="8"/>
                </a:cxn>
                <a:cxn ang="0">
                  <a:pos x="0" y="5"/>
                </a:cxn>
                <a:cxn ang="0">
                  <a:pos x="0" y="3"/>
                </a:cxn>
                <a:cxn ang="0">
                  <a:pos x="0" y="2"/>
                </a:cxn>
                <a:cxn ang="0">
                  <a:pos x="0" y="1"/>
                </a:cxn>
                <a:cxn ang="0">
                  <a:pos x="0" y="0"/>
                </a:cxn>
              </a:cxnLst>
              <a:rect l="txL" t="txT" r="txR" b="txB"/>
              <a:pathLst>
                <a:path w="53" h="11">
                  <a:moveTo>
                    <a:pt x="0" y="11"/>
                  </a:moveTo>
                  <a:lnTo>
                    <a:pt x="7" y="10"/>
                  </a:lnTo>
                  <a:lnTo>
                    <a:pt x="13" y="9"/>
                  </a:lnTo>
                  <a:lnTo>
                    <a:pt x="20" y="8"/>
                  </a:lnTo>
                  <a:lnTo>
                    <a:pt x="27" y="5"/>
                  </a:lnTo>
                  <a:lnTo>
                    <a:pt x="34" y="3"/>
                  </a:lnTo>
                  <a:lnTo>
                    <a:pt x="39" y="2"/>
                  </a:lnTo>
                  <a:lnTo>
                    <a:pt x="46" y="1"/>
                  </a:lnTo>
                  <a:lnTo>
                    <a:pt x="53"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2" name="Freeform 12"/>
            <p:cNvSpPr/>
            <p:nvPr/>
          </p:nvSpPr>
          <p:spPr>
            <a:xfrm>
              <a:off x="455" y="1862"/>
              <a:ext cx="18" cy="40"/>
            </a:xfrm>
            <a:custGeom>
              <a:avLst/>
              <a:gdLst>
                <a:gd name="txL" fmla="*/ 0 w 36"/>
                <a:gd name="txT" fmla="*/ 0 h 40"/>
                <a:gd name="txR" fmla="*/ 36 w 36"/>
                <a:gd name="txB" fmla="*/ 40 h 40"/>
              </a:gdLst>
              <a:ahLst/>
              <a:cxnLst>
                <a:cxn ang="0">
                  <a:pos x="0" y="0"/>
                </a:cxn>
                <a:cxn ang="0">
                  <a:pos x="1" y="7"/>
                </a:cxn>
                <a:cxn ang="0">
                  <a:pos x="1" y="13"/>
                </a:cxn>
                <a:cxn ang="0">
                  <a:pos x="1" y="19"/>
                </a:cxn>
                <a:cxn ang="0">
                  <a:pos x="1" y="24"/>
                </a:cxn>
                <a:cxn ang="0">
                  <a:pos x="1" y="28"/>
                </a:cxn>
                <a:cxn ang="0">
                  <a:pos x="1" y="33"/>
                </a:cxn>
                <a:cxn ang="0">
                  <a:pos x="1" y="37"/>
                </a:cxn>
                <a:cxn ang="0">
                  <a:pos x="1" y="40"/>
                </a:cxn>
              </a:cxnLst>
              <a:rect l="txL" t="txT" r="txR" b="txB"/>
              <a:pathLst>
                <a:path w="36" h="40">
                  <a:moveTo>
                    <a:pt x="0" y="0"/>
                  </a:moveTo>
                  <a:lnTo>
                    <a:pt x="6" y="7"/>
                  </a:lnTo>
                  <a:lnTo>
                    <a:pt x="11" y="13"/>
                  </a:lnTo>
                  <a:lnTo>
                    <a:pt x="14" y="19"/>
                  </a:lnTo>
                  <a:lnTo>
                    <a:pt x="18" y="24"/>
                  </a:lnTo>
                  <a:lnTo>
                    <a:pt x="22" y="28"/>
                  </a:lnTo>
                  <a:lnTo>
                    <a:pt x="25" y="33"/>
                  </a:lnTo>
                  <a:lnTo>
                    <a:pt x="30" y="37"/>
                  </a:lnTo>
                  <a:lnTo>
                    <a:pt x="36" y="4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3" name="Freeform 13"/>
            <p:cNvSpPr/>
            <p:nvPr/>
          </p:nvSpPr>
          <p:spPr>
            <a:xfrm>
              <a:off x="765" y="1810"/>
              <a:ext cx="8" cy="42"/>
            </a:xfrm>
            <a:custGeom>
              <a:avLst/>
              <a:gdLst>
                <a:gd name="txL" fmla="*/ 0 w 18"/>
                <a:gd name="txT" fmla="*/ 0 h 42"/>
                <a:gd name="txR" fmla="*/ 18 w 18"/>
                <a:gd name="txB" fmla="*/ 42 h 42"/>
              </a:gdLst>
              <a:ahLst/>
              <a:cxnLst>
                <a:cxn ang="0">
                  <a:pos x="0" y="42"/>
                </a:cxn>
                <a:cxn ang="0">
                  <a:pos x="0" y="34"/>
                </a:cxn>
                <a:cxn ang="0">
                  <a:pos x="0" y="27"/>
                </a:cxn>
                <a:cxn ang="0">
                  <a:pos x="0" y="22"/>
                </a:cxn>
                <a:cxn ang="0">
                  <a:pos x="0" y="16"/>
                </a:cxn>
                <a:cxn ang="0">
                  <a:pos x="0" y="12"/>
                </a:cxn>
                <a:cxn ang="0">
                  <a:pos x="0" y="8"/>
                </a:cxn>
                <a:cxn ang="0">
                  <a:pos x="0" y="0"/>
                </a:cxn>
              </a:cxnLst>
              <a:rect l="txL" t="txT" r="txR" b="txB"/>
              <a:pathLst>
                <a:path w="18" h="42">
                  <a:moveTo>
                    <a:pt x="0" y="42"/>
                  </a:moveTo>
                  <a:lnTo>
                    <a:pt x="5" y="34"/>
                  </a:lnTo>
                  <a:lnTo>
                    <a:pt x="11" y="27"/>
                  </a:lnTo>
                  <a:lnTo>
                    <a:pt x="12" y="22"/>
                  </a:lnTo>
                  <a:lnTo>
                    <a:pt x="16" y="16"/>
                  </a:lnTo>
                  <a:lnTo>
                    <a:pt x="16" y="12"/>
                  </a:lnTo>
                  <a:lnTo>
                    <a:pt x="18" y="8"/>
                  </a:lnTo>
                  <a:lnTo>
                    <a:pt x="18"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4" name="Freeform 14"/>
            <p:cNvSpPr/>
            <p:nvPr/>
          </p:nvSpPr>
          <p:spPr>
            <a:xfrm>
              <a:off x="906" y="1543"/>
              <a:ext cx="79" cy="165"/>
            </a:xfrm>
            <a:custGeom>
              <a:avLst/>
              <a:gdLst>
                <a:gd name="txL" fmla="*/ 0 w 159"/>
                <a:gd name="txT" fmla="*/ 0 h 165"/>
                <a:gd name="txR" fmla="*/ 159 w 159"/>
                <a:gd name="txB" fmla="*/ 165 h 165"/>
              </a:gdLst>
              <a:ahLst/>
              <a:cxnLst>
                <a:cxn ang="0">
                  <a:pos x="2" y="165"/>
                </a:cxn>
                <a:cxn ang="0">
                  <a:pos x="2" y="161"/>
                </a:cxn>
                <a:cxn ang="0">
                  <a:pos x="2" y="158"/>
                </a:cxn>
                <a:cxn ang="0">
                  <a:pos x="2" y="157"/>
                </a:cxn>
                <a:cxn ang="0">
                  <a:pos x="2" y="156"/>
                </a:cxn>
                <a:cxn ang="0">
                  <a:pos x="2" y="155"/>
                </a:cxn>
                <a:cxn ang="0">
                  <a:pos x="2" y="155"/>
                </a:cxn>
                <a:cxn ang="0">
                  <a:pos x="2" y="154"/>
                </a:cxn>
                <a:cxn ang="0">
                  <a:pos x="2" y="143"/>
                </a:cxn>
                <a:cxn ang="0">
                  <a:pos x="2" y="131"/>
                </a:cxn>
                <a:cxn ang="0">
                  <a:pos x="2" y="120"/>
                </a:cxn>
                <a:cxn ang="0">
                  <a:pos x="2" y="109"/>
                </a:cxn>
                <a:cxn ang="0">
                  <a:pos x="2" y="98"/>
                </a:cxn>
                <a:cxn ang="0">
                  <a:pos x="2" y="87"/>
                </a:cxn>
                <a:cxn ang="0">
                  <a:pos x="1" y="76"/>
                </a:cxn>
                <a:cxn ang="0">
                  <a:pos x="1" y="66"/>
                </a:cxn>
                <a:cxn ang="0">
                  <a:pos x="1" y="56"/>
                </a:cxn>
                <a:cxn ang="0">
                  <a:pos x="1" y="46"/>
                </a:cxn>
                <a:cxn ang="0">
                  <a:pos x="1" y="37"/>
                </a:cxn>
                <a:cxn ang="0">
                  <a:pos x="1" y="28"/>
                </a:cxn>
                <a:cxn ang="0">
                  <a:pos x="0" y="21"/>
                </a:cxn>
                <a:cxn ang="0">
                  <a:pos x="0" y="13"/>
                </a:cxn>
                <a:cxn ang="0">
                  <a:pos x="0" y="6"/>
                </a:cxn>
                <a:cxn ang="0">
                  <a:pos x="0" y="0"/>
                </a:cxn>
              </a:cxnLst>
              <a:rect l="txL" t="txT" r="txR" b="txB"/>
              <a:pathLst>
                <a:path w="159" h="165">
                  <a:moveTo>
                    <a:pt x="159" y="165"/>
                  </a:moveTo>
                  <a:lnTo>
                    <a:pt x="159" y="161"/>
                  </a:lnTo>
                  <a:lnTo>
                    <a:pt x="159" y="158"/>
                  </a:lnTo>
                  <a:lnTo>
                    <a:pt x="159" y="157"/>
                  </a:lnTo>
                  <a:lnTo>
                    <a:pt x="159" y="156"/>
                  </a:lnTo>
                  <a:lnTo>
                    <a:pt x="159" y="155"/>
                  </a:lnTo>
                  <a:lnTo>
                    <a:pt x="159" y="154"/>
                  </a:lnTo>
                  <a:lnTo>
                    <a:pt x="157" y="143"/>
                  </a:lnTo>
                  <a:lnTo>
                    <a:pt x="155" y="131"/>
                  </a:lnTo>
                  <a:lnTo>
                    <a:pt x="154" y="120"/>
                  </a:lnTo>
                  <a:lnTo>
                    <a:pt x="148" y="109"/>
                  </a:lnTo>
                  <a:lnTo>
                    <a:pt x="143" y="98"/>
                  </a:lnTo>
                  <a:lnTo>
                    <a:pt x="136" y="87"/>
                  </a:lnTo>
                  <a:lnTo>
                    <a:pt x="127" y="76"/>
                  </a:lnTo>
                  <a:lnTo>
                    <a:pt x="118" y="66"/>
                  </a:lnTo>
                  <a:lnTo>
                    <a:pt x="108" y="56"/>
                  </a:lnTo>
                  <a:lnTo>
                    <a:pt x="97" y="46"/>
                  </a:lnTo>
                  <a:lnTo>
                    <a:pt x="83" y="37"/>
                  </a:lnTo>
                  <a:lnTo>
                    <a:pt x="69" y="28"/>
                  </a:lnTo>
                  <a:lnTo>
                    <a:pt x="53" y="21"/>
                  </a:lnTo>
                  <a:lnTo>
                    <a:pt x="37" y="13"/>
                  </a:lnTo>
                  <a:lnTo>
                    <a:pt x="19" y="6"/>
                  </a:lnTo>
                  <a:lnTo>
                    <a:pt x="0"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5" name="Freeform 15"/>
            <p:cNvSpPr/>
            <p:nvPr/>
          </p:nvSpPr>
          <p:spPr>
            <a:xfrm>
              <a:off x="1056" y="1378"/>
              <a:ext cx="36" cy="52"/>
            </a:xfrm>
            <a:custGeom>
              <a:avLst/>
              <a:gdLst>
                <a:gd name="txL" fmla="*/ 0 w 71"/>
                <a:gd name="txT" fmla="*/ 0 h 52"/>
                <a:gd name="txR" fmla="*/ 71 w 71"/>
                <a:gd name="txB" fmla="*/ 52 h 52"/>
              </a:gdLst>
              <a:ahLst/>
              <a:cxnLst>
                <a:cxn ang="0">
                  <a:pos x="0" y="52"/>
                </a:cxn>
                <a:cxn ang="0">
                  <a:pos x="1" y="47"/>
                </a:cxn>
                <a:cxn ang="0">
                  <a:pos x="1" y="43"/>
                </a:cxn>
                <a:cxn ang="0">
                  <a:pos x="1" y="36"/>
                </a:cxn>
                <a:cxn ang="0">
                  <a:pos x="1" y="30"/>
                </a:cxn>
                <a:cxn ang="0">
                  <a:pos x="1" y="23"/>
                </a:cxn>
                <a:cxn ang="0">
                  <a:pos x="1" y="15"/>
                </a:cxn>
                <a:cxn ang="0">
                  <a:pos x="2" y="0"/>
                </a:cxn>
              </a:cxnLst>
              <a:rect l="txL" t="txT" r="txR" b="txB"/>
              <a:pathLst>
                <a:path w="71" h="52">
                  <a:moveTo>
                    <a:pt x="0" y="52"/>
                  </a:moveTo>
                  <a:lnTo>
                    <a:pt x="13" y="47"/>
                  </a:lnTo>
                  <a:lnTo>
                    <a:pt x="23" y="43"/>
                  </a:lnTo>
                  <a:lnTo>
                    <a:pt x="32" y="36"/>
                  </a:lnTo>
                  <a:lnTo>
                    <a:pt x="41" y="30"/>
                  </a:lnTo>
                  <a:lnTo>
                    <a:pt x="50" y="23"/>
                  </a:lnTo>
                  <a:lnTo>
                    <a:pt x="57" y="15"/>
                  </a:lnTo>
                  <a:lnTo>
                    <a:pt x="71"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6" name="Freeform 16"/>
            <p:cNvSpPr/>
            <p:nvPr/>
          </p:nvSpPr>
          <p:spPr>
            <a:xfrm>
              <a:off x="1012" y="1152"/>
              <a:ext cx="1" cy="31"/>
            </a:xfrm>
            <a:custGeom>
              <a:avLst/>
              <a:gdLst>
                <a:gd name="txL" fmla="*/ 0 w 1"/>
                <a:gd name="txT" fmla="*/ 0 h 31"/>
                <a:gd name="txR" fmla="*/ 1 w 1"/>
                <a:gd name="txB" fmla="*/ 31 h 31"/>
              </a:gdLst>
              <a:ahLst/>
              <a:cxnLst>
                <a:cxn ang="0">
                  <a:pos x="0" y="31"/>
                </a:cxn>
                <a:cxn ang="0">
                  <a:pos x="0" y="31"/>
                </a:cxn>
                <a:cxn ang="0">
                  <a:pos x="0" y="0"/>
                </a:cxn>
              </a:cxnLst>
              <a:rect l="txL" t="txT" r="txR" b="txB"/>
              <a:pathLst>
                <a:path w="1" h="31">
                  <a:moveTo>
                    <a:pt x="0" y="31"/>
                  </a:moveTo>
                  <a:lnTo>
                    <a:pt x="0" y="31"/>
                  </a:lnTo>
                  <a:lnTo>
                    <a:pt x="0"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7" name="Freeform 17"/>
            <p:cNvSpPr/>
            <p:nvPr/>
          </p:nvSpPr>
          <p:spPr>
            <a:xfrm>
              <a:off x="782" y="1080"/>
              <a:ext cx="18" cy="42"/>
            </a:xfrm>
            <a:custGeom>
              <a:avLst/>
              <a:gdLst>
                <a:gd name="txL" fmla="*/ 0 w 36"/>
                <a:gd name="txT" fmla="*/ 0 h 42"/>
                <a:gd name="txR" fmla="*/ 36 w 36"/>
                <a:gd name="txB" fmla="*/ 42 h 42"/>
              </a:gdLst>
              <a:ahLst/>
              <a:cxnLst>
                <a:cxn ang="0">
                  <a:pos x="1" y="0"/>
                </a:cxn>
                <a:cxn ang="0">
                  <a:pos x="1" y="4"/>
                </a:cxn>
                <a:cxn ang="0">
                  <a:pos x="1" y="10"/>
                </a:cxn>
                <a:cxn ang="0">
                  <a:pos x="1" y="15"/>
                </a:cxn>
                <a:cxn ang="0">
                  <a:pos x="1" y="21"/>
                </a:cxn>
                <a:cxn ang="0">
                  <a:pos x="1" y="26"/>
                </a:cxn>
                <a:cxn ang="0">
                  <a:pos x="1" y="32"/>
                </a:cxn>
                <a:cxn ang="0">
                  <a:pos x="0" y="37"/>
                </a:cxn>
                <a:cxn ang="0">
                  <a:pos x="0" y="42"/>
                </a:cxn>
              </a:cxnLst>
              <a:rect l="txL" t="txT" r="txR" b="txB"/>
              <a:pathLst>
                <a:path w="36" h="42">
                  <a:moveTo>
                    <a:pt x="36" y="0"/>
                  </a:moveTo>
                  <a:lnTo>
                    <a:pt x="29" y="4"/>
                  </a:lnTo>
                  <a:lnTo>
                    <a:pt x="22" y="10"/>
                  </a:lnTo>
                  <a:lnTo>
                    <a:pt x="16" y="15"/>
                  </a:lnTo>
                  <a:lnTo>
                    <a:pt x="11" y="21"/>
                  </a:lnTo>
                  <a:lnTo>
                    <a:pt x="6" y="26"/>
                  </a:lnTo>
                  <a:lnTo>
                    <a:pt x="2" y="32"/>
                  </a:lnTo>
                  <a:lnTo>
                    <a:pt x="0" y="37"/>
                  </a:lnTo>
                  <a:lnTo>
                    <a:pt x="0" y="42"/>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8" name="Freeform 18"/>
            <p:cNvSpPr/>
            <p:nvPr/>
          </p:nvSpPr>
          <p:spPr>
            <a:xfrm>
              <a:off x="614" y="1101"/>
              <a:ext cx="9" cy="31"/>
            </a:xfrm>
            <a:custGeom>
              <a:avLst/>
              <a:gdLst>
                <a:gd name="txL" fmla="*/ 0 w 17"/>
                <a:gd name="txT" fmla="*/ 0 h 31"/>
                <a:gd name="txR" fmla="*/ 17 w 17"/>
                <a:gd name="txB" fmla="*/ 31 h 31"/>
              </a:gdLst>
              <a:ahLst/>
              <a:cxnLst>
                <a:cxn ang="0">
                  <a:pos x="1" y="0"/>
                </a:cxn>
                <a:cxn ang="0">
                  <a:pos x="1" y="3"/>
                </a:cxn>
                <a:cxn ang="0">
                  <a:pos x="1" y="7"/>
                </a:cxn>
                <a:cxn ang="0">
                  <a:pos x="1" y="11"/>
                </a:cxn>
                <a:cxn ang="0">
                  <a:pos x="1" y="15"/>
                </a:cxn>
                <a:cxn ang="0">
                  <a:pos x="0" y="18"/>
                </a:cxn>
                <a:cxn ang="0">
                  <a:pos x="0" y="23"/>
                </a:cxn>
                <a:cxn ang="0">
                  <a:pos x="0" y="31"/>
                </a:cxn>
              </a:cxnLst>
              <a:rect l="txL" t="txT" r="txR" b="txB"/>
              <a:pathLst>
                <a:path w="17" h="31">
                  <a:moveTo>
                    <a:pt x="17" y="0"/>
                  </a:moveTo>
                  <a:lnTo>
                    <a:pt x="12" y="3"/>
                  </a:lnTo>
                  <a:lnTo>
                    <a:pt x="7" y="7"/>
                  </a:lnTo>
                  <a:lnTo>
                    <a:pt x="3" y="11"/>
                  </a:lnTo>
                  <a:lnTo>
                    <a:pt x="1" y="15"/>
                  </a:lnTo>
                  <a:lnTo>
                    <a:pt x="0" y="18"/>
                  </a:lnTo>
                  <a:lnTo>
                    <a:pt x="0" y="23"/>
                  </a:lnTo>
                  <a:lnTo>
                    <a:pt x="0" y="31"/>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9" name="Freeform 19"/>
            <p:cNvSpPr/>
            <p:nvPr/>
          </p:nvSpPr>
          <p:spPr>
            <a:xfrm>
              <a:off x="411" y="1152"/>
              <a:ext cx="35" cy="31"/>
            </a:xfrm>
            <a:custGeom>
              <a:avLst/>
              <a:gdLst>
                <a:gd name="txL" fmla="*/ 0 w 71"/>
                <a:gd name="txT" fmla="*/ 0 h 31"/>
                <a:gd name="txR" fmla="*/ 71 w 71"/>
                <a:gd name="txB" fmla="*/ 31 h 31"/>
              </a:gdLst>
              <a:ahLst/>
              <a:cxnLst>
                <a:cxn ang="0">
                  <a:pos x="1" y="31"/>
                </a:cxn>
                <a:cxn ang="0">
                  <a:pos x="1" y="24"/>
                </a:cxn>
                <a:cxn ang="0">
                  <a:pos x="0" y="17"/>
                </a:cxn>
                <a:cxn ang="0">
                  <a:pos x="0" y="13"/>
                </a:cxn>
                <a:cxn ang="0">
                  <a:pos x="0" y="8"/>
                </a:cxn>
                <a:cxn ang="0">
                  <a:pos x="0" y="5"/>
                </a:cxn>
                <a:cxn ang="0">
                  <a:pos x="0" y="2"/>
                </a:cxn>
                <a:cxn ang="0">
                  <a:pos x="0" y="0"/>
                </a:cxn>
                <a:cxn ang="0">
                  <a:pos x="0" y="0"/>
                </a:cxn>
              </a:cxnLst>
              <a:rect l="txL" t="txT" r="txR" b="txB"/>
              <a:pathLst>
                <a:path w="71" h="31">
                  <a:moveTo>
                    <a:pt x="71" y="31"/>
                  </a:moveTo>
                  <a:lnTo>
                    <a:pt x="64" y="24"/>
                  </a:lnTo>
                  <a:lnTo>
                    <a:pt x="55" y="17"/>
                  </a:lnTo>
                  <a:lnTo>
                    <a:pt x="44" y="13"/>
                  </a:lnTo>
                  <a:lnTo>
                    <a:pt x="35" y="8"/>
                  </a:lnTo>
                  <a:lnTo>
                    <a:pt x="25" y="5"/>
                  </a:lnTo>
                  <a:lnTo>
                    <a:pt x="16" y="2"/>
                  </a:lnTo>
                  <a:lnTo>
                    <a:pt x="7" y="0"/>
                  </a:lnTo>
                  <a:lnTo>
                    <a:pt x="0"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80" name="Freeform 20"/>
            <p:cNvSpPr/>
            <p:nvPr/>
          </p:nvSpPr>
          <p:spPr>
            <a:xfrm>
              <a:off x="164" y="1347"/>
              <a:ext cx="8" cy="42"/>
            </a:xfrm>
            <a:custGeom>
              <a:avLst/>
              <a:gdLst>
                <a:gd name="txL" fmla="*/ 0 w 18"/>
                <a:gd name="txT" fmla="*/ 0 h 42"/>
                <a:gd name="txR" fmla="*/ 18 w 18"/>
                <a:gd name="txB" fmla="*/ 42 h 42"/>
              </a:gdLst>
              <a:ahLst/>
              <a:cxnLst>
                <a:cxn ang="0">
                  <a:pos x="0" y="0"/>
                </a:cxn>
                <a:cxn ang="0">
                  <a:pos x="0" y="8"/>
                </a:cxn>
                <a:cxn ang="0">
                  <a:pos x="0" y="14"/>
                </a:cxn>
                <a:cxn ang="0">
                  <a:pos x="0" y="20"/>
                </a:cxn>
                <a:cxn ang="0">
                  <a:pos x="0" y="25"/>
                </a:cxn>
                <a:cxn ang="0">
                  <a:pos x="0" y="30"/>
                </a:cxn>
                <a:cxn ang="0">
                  <a:pos x="0" y="34"/>
                </a:cxn>
                <a:cxn ang="0">
                  <a:pos x="0" y="37"/>
                </a:cxn>
                <a:cxn ang="0">
                  <a:pos x="0" y="42"/>
                </a:cxn>
              </a:cxnLst>
              <a:rect l="txL" t="txT" r="txR" b="txB"/>
              <a:pathLst>
                <a:path w="18" h="42">
                  <a:moveTo>
                    <a:pt x="0" y="0"/>
                  </a:moveTo>
                  <a:lnTo>
                    <a:pt x="0" y="8"/>
                  </a:lnTo>
                  <a:lnTo>
                    <a:pt x="0" y="14"/>
                  </a:lnTo>
                  <a:lnTo>
                    <a:pt x="2" y="20"/>
                  </a:lnTo>
                  <a:lnTo>
                    <a:pt x="2" y="25"/>
                  </a:lnTo>
                  <a:lnTo>
                    <a:pt x="4" y="30"/>
                  </a:lnTo>
                  <a:lnTo>
                    <a:pt x="7" y="34"/>
                  </a:lnTo>
                  <a:lnTo>
                    <a:pt x="12" y="37"/>
                  </a:lnTo>
                  <a:lnTo>
                    <a:pt x="18" y="42"/>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81" name="Rectangle 21"/>
            <p:cNvSpPr/>
            <p:nvPr/>
          </p:nvSpPr>
          <p:spPr>
            <a:xfrm>
              <a:off x="278" y="1234"/>
              <a:ext cx="552"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Times New Roman" panose="02020603050405020304" charset="0"/>
                </a:rPr>
                <a:t>Internet</a:t>
              </a:r>
              <a:endParaRPr lang="en-US" altLang="zh-CN" sz="2000" b="1" dirty="0">
                <a:latin typeface="Arial" panose="020B0604020202090204" pitchFamily="34" charset="0"/>
              </a:endParaRPr>
            </a:p>
          </p:txBody>
        </p:sp>
        <p:sp>
          <p:nvSpPr>
            <p:cNvPr id="117782" name="Rectangle 22"/>
            <p:cNvSpPr/>
            <p:nvPr/>
          </p:nvSpPr>
          <p:spPr>
            <a:xfrm>
              <a:off x="847" y="1245"/>
              <a:ext cx="159"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信</a:t>
              </a:r>
              <a:endParaRPr lang="zh-CN" altLang="en-US" sz="2000" b="1" dirty="0">
                <a:latin typeface="Arial" panose="020B0604020202090204" pitchFamily="34" charset="0"/>
              </a:endParaRPr>
            </a:p>
          </p:txBody>
        </p:sp>
        <p:sp>
          <p:nvSpPr>
            <p:cNvPr id="117783" name="Rectangle 23"/>
            <p:cNvSpPr/>
            <p:nvPr/>
          </p:nvSpPr>
          <p:spPr>
            <a:xfrm>
              <a:off x="278" y="1460"/>
              <a:ext cx="477"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息资源</a:t>
              </a:r>
              <a:endParaRPr lang="zh-CN" altLang="en-US" sz="2000" b="1" dirty="0">
                <a:latin typeface="Arial" panose="020B0604020202090204" pitchFamily="34" charset="0"/>
              </a:endParaRPr>
            </a:p>
          </p:txBody>
        </p:sp>
        <p:sp>
          <p:nvSpPr>
            <p:cNvPr id="117784" name="Freeform 25"/>
            <p:cNvSpPr/>
            <p:nvPr/>
          </p:nvSpPr>
          <p:spPr>
            <a:xfrm>
              <a:off x="1200" y="1322"/>
              <a:ext cx="734" cy="585"/>
            </a:xfrm>
            <a:custGeom>
              <a:avLst/>
              <a:gdLst>
                <a:gd name="txL" fmla="*/ 0 w 1340"/>
                <a:gd name="txT" fmla="*/ 0 h 585"/>
                <a:gd name="txR" fmla="*/ 1340 w 1340"/>
                <a:gd name="txB" fmla="*/ 585 h 585"/>
              </a:gdLst>
              <a:ahLst/>
              <a:cxnLst>
                <a:cxn ang="0">
                  <a:pos x="0" y="146"/>
                </a:cxn>
                <a:cxn ang="0">
                  <a:pos x="0" y="438"/>
                </a:cxn>
                <a:cxn ang="0">
                  <a:pos x="30" y="438"/>
                </a:cxn>
                <a:cxn ang="0">
                  <a:pos x="30" y="585"/>
                </a:cxn>
                <a:cxn ang="0">
                  <a:pos x="36" y="292"/>
                </a:cxn>
                <a:cxn ang="0">
                  <a:pos x="30" y="0"/>
                </a:cxn>
                <a:cxn ang="0">
                  <a:pos x="30" y="146"/>
                </a:cxn>
                <a:cxn ang="0">
                  <a:pos x="0" y="146"/>
                </a:cxn>
              </a:cxnLst>
              <a:rect l="txL" t="txT" r="txR" b="txB"/>
              <a:pathLst>
                <a:path w="1340" h="585">
                  <a:moveTo>
                    <a:pt x="0" y="146"/>
                  </a:moveTo>
                  <a:lnTo>
                    <a:pt x="0" y="438"/>
                  </a:lnTo>
                  <a:lnTo>
                    <a:pt x="1105" y="438"/>
                  </a:lnTo>
                  <a:lnTo>
                    <a:pt x="1105" y="585"/>
                  </a:lnTo>
                  <a:lnTo>
                    <a:pt x="1340" y="292"/>
                  </a:lnTo>
                  <a:lnTo>
                    <a:pt x="1105" y="0"/>
                  </a:lnTo>
                  <a:lnTo>
                    <a:pt x="1105" y="146"/>
                  </a:lnTo>
                  <a:lnTo>
                    <a:pt x="0" y="146"/>
                  </a:lnTo>
                  <a:close/>
                </a:path>
              </a:pathLst>
            </a:custGeom>
            <a:solidFill>
              <a:srgbClr val="FFFFFF">
                <a:alpha val="100000"/>
              </a:srgbClr>
            </a:solidFill>
            <a:ln w="9525">
              <a:noFill/>
            </a:ln>
          </p:spPr>
          <p:txBody>
            <a:bodyPr/>
            <a:lstStyle/>
            <a:p>
              <a:endParaRPr lang="zh-CN" altLang="en-US"/>
            </a:p>
          </p:txBody>
        </p:sp>
        <p:sp>
          <p:nvSpPr>
            <p:cNvPr id="117785" name="Freeform 26"/>
            <p:cNvSpPr/>
            <p:nvPr/>
          </p:nvSpPr>
          <p:spPr>
            <a:xfrm>
              <a:off x="1264" y="1322"/>
              <a:ext cx="670" cy="585"/>
            </a:xfrm>
            <a:custGeom>
              <a:avLst/>
              <a:gdLst>
                <a:gd name="txL" fmla="*/ 0 w 1340"/>
                <a:gd name="txT" fmla="*/ 0 h 585"/>
                <a:gd name="txR" fmla="*/ 1340 w 1340"/>
                <a:gd name="txB" fmla="*/ 585 h 585"/>
              </a:gdLst>
              <a:ahLst/>
              <a:cxnLst>
                <a:cxn ang="0">
                  <a:pos x="0" y="146"/>
                </a:cxn>
                <a:cxn ang="0">
                  <a:pos x="0" y="438"/>
                </a:cxn>
                <a:cxn ang="0">
                  <a:pos x="18" y="438"/>
                </a:cxn>
                <a:cxn ang="0">
                  <a:pos x="18" y="585"/>
                </a:cxn>
                <a:cxn ang="0">
                  <a:pos x="21" y="292"/>
                </a:cxn>
                <a:cxn ang="0">
                  <a:pos x="18" y="0"/>
                </a:cxn>
                <a:cxn ang="0">
                  <a:pos x="18" y="146"/>
                </a:cxn>
                <a:cxn ang="0">
                  <a:pos x="0" y="146"/>
                </a:cxn>
              </a:cxnLst>
              <a:rect l="txL" t="txT" r="txR" b="txB"/>
              <a:pathLst>
                <a:path w="1340" h="585">
                  <a:moveTo>
                    <a:pt x="0" y="146"/>
                  </a:moveTo>
                  <a:lnTo>
                    <a:pt x="0" y="438"/>
                  </a:lnTo>
                  <a:lnTo>
                    <a:pt x="1105" y="438"/>
                  </a:lnTo>
                  <a:lnTo>
                    <a:pt x="1105" y="585"/>
                  </a:lnTo>
                  <a:lnTo>
                    <a:pt x="1340" y="292"/>
                  </a:lnTo>
                  <a:lnTo>
                    <a:pt x="1105" y="0"/>
                  </a:lnTo>
                  <a:lnTo>
                    <a:pt x="1105" y="146"/>
                  </a:lnTo>
                  <a:lnTo>
                    <a:pt x="0" y="146"/>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86" name="Rectangle 27"/>
            <p:cNvSpPr/>
            <p:nvPr/>
          </p:nvSpPr>
          <p:spPr>
            <a:xfrm>
              <a:off x="1296" y="1540"/>
              <a:ext cx="161"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资</a:t>
              </a:r>
              <a:endParaRPr lang="zh-CN" altLang="en-US" sz="2000" b="1" dirty="0">
                <a:latin typeface="Arial" panose="020B0604020202090204" pitchFamily="34" charset="0"/>
              </a:endParaRPr>
            </a:p>
          </p:txBody>
        </p:sp>
        <p:sp>
          <p:nvSpPr>
            <p:cNvPr id="117787" name="Rectangle 28"/>
            <p:cNvSpPr/>
            <p:nvPr/>
          </p:nvSpPr>
          <p:spPr>
            <a:xfrm>
              <a:off x="1440" y="1540"/>
              <a:ext cx="159"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源</a:t>
              </a:r>
              <a:endParaRPr lang="zh-CN" altLang="en-US" sz="2000" b="1" dirty="0">
                <a:latin typeface="Arial" panose="020B0604020202090204" pitchFamily="34" charset="0"/>
              </a:endParaRPr>
            </a:p>
          </p:txBody>
        </p:sp>
        <p:sp>
          <p:nvSpPr>
            <p:cNvPr id="117788" name="Rectangle 29"/>
            <p:cNvSpPr/>
            <p:nvPr/>
          </p:nvSpPr>
          <p:spPr>
            <a:xfrm>
              <a:off x="1584" y="1540"/>
              <a:ext cx="159"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发</a:t>
              </a:r>
              <a:endParaRPr lang="zh-CN" altLang="en-US" sz="2000" b="1" dirty="0">
                <a:latin typeface="Arial" panose="020B0604020202090204" pitchFamily="34" charset="0"/>
              </a:endParaRPr>
            </a:p>
          </p:txBody>
        </p:sp>
        <p:sp>
          <p:nvSpPr>
            <p:cNvPr id="117789" name="Rectangle 30"/>
            <p:cNvSpPr/>
            <p:nvPr/>
          </p:nvSpPr>
          <p:spPr>
            <a:xfrm>
              <a:off x="1728" y="1540"/>
              <a:ext cx="161"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现</a:t>
              </a:r>
              <a:endParaRPr lang="zh-CN" altLang="en-US" sz="2000" b="1" dirty="0">
                <a:latin typeface="Arial" panose="020B0604020202090204" pitchFamily="34" charset="0"/>
              </a:endParaRPr>
            </a:p>
          </p:txBody>
        </p:sp>
        <p:sp>
          <p:nvSpPr>
            <p:cNvPr id="117790" name="Freeform 31"/>
            <p:cNvSpPr/>
            <p:nvPr/>
          </p:nvSpPr>
          <p:spPr>
            <a:xfrm>
              <a:off x="1934" y="1240"/>
              <a:ext cx="600" cy="748"/>
            </a:xfrm>
            <a:custGeom>
              <a:avLst/>
              <a:gdLst>
                <a:gd name="txL" fmla="*/ 0 w 1200"/>
                <a:gd name="txT" fmla="*/ 0 h 748"/>
                <a:gd name="txR" fmla="*/ 1200 w 1200"/>
                <a:gd name="txB" fmla="*/ 748 h 748"/>
              </a:gdLst>
              <a:ahLst/>
              <a:cxnLst>
                <a:cxn ang="0">
                  <a:pos x="0" y="748"/>
                </a:cxn>
                <a:cxn ang="0">
                  <a:pos x="0" y="94"/>
                </a:cxn>
                <a:cxn ang="0">
                  <a:pos x="2" y="94"/>
                </a:cxn>
                <a:cxn ang="0">
                  <a:pos x="4" y="0"/>
                </a:cxn>
                <a:cxn ang="0">
                  <a:pos x="10" y="0"/>
                </a:cxn>
                <a:cxn ang="0">
                  <a:pos x="11" y="94"/>
                </a:cxn>
                <a:cxn ang="0">
                  <a:pos x="19" y="94"/>
                </a:cxn>
                <a:cxn ang="0">
                  <a:pos x="19" y="748"/>
                </a:cxn>
                <a:cxn ang="0">
                  <a:pos x="0" y="748"/>
                </a:cxn>
              </a:cxnLst>
              <a:rect l="txL" t="txT" r="txR" b="txB"/>
              <a:pathLst>
                <a:path w="1200" h="748">
                  <a:moveTo>
                    <a:pt x="0" y="748"/>
                  </a:moveTo>
                  <a:lnTo>
                    <a:pt x="0" y="94"/>
                  </a:lnTo>
                  <a:lnTo>
                    <a:pt x="109" y="94"/>
                  </a:lnTo>
                  <a:lnTo>
                    <a:pt x="217" y="0"/>
                  </a:lnTo>
                  <a:lnTo>
                    <a:pt x="599" y="0"/>
                  </a:lnTo>
                  <a:lnTo>
                    <a:pt x="709" y="94"/>
                  </a:lnTo>
                  <a:lnTo>
                    <a:pt x="1200" y="94"/>
                  </a:lnTo>
                  <a:lnTo>
                    <a:pt x="1200" y="748"/>
                  </a:lnTo>
                  <a:lnTo>
                    <a:pt x="0" y="748"/>
                  </a:lnTo>
                  <a:close/>
                </a:path>
              </a:pathLst>
            </a:custGeom>
            <a:blipFill rotWithShape="0">
              <a:blip/>
            </a:blipFill>
            <a:ln w="9525">
              <a:noFill/>
            </a:ln>
          </p:spPr>
          <p:txBody>
            <a:bodyPr/>
            <a:lstStyle/>
            <a:p>
              <a:endParaRPr lang="zh-CN" altLang="en-US"/>
            </a:p>
          </p:txBody>
        </p:sp>
        <p:sp>
          <p:nvSpPr>
            <p:cNvPr id="117791" name="Freeform 32"/>
            <p:cNvSpPr/>
            <p:nvPr/>
          </p:nvSpPr>
          <p:spPr>
            <a:xfrm>
              <a:off x="1934" y="1240"/>
              <a:ext cx="600" cy="748"/>
            </a:xfrm>
            <a:custGeom>
              <a:avLst/>
              <a:gdLst>
                <a:gd name="txL" fmla="*/ 0 w 1200"/>
                <a:gd name="txT" fmla="*/ 0 h 748"/>
                <a:gd name="txR" fmla="*/ 1200 w 1200"/>
                <a:gd name="txB" fmla="*/ 748 h 748"/>
              </a:gdLst>
              <a:ahLst/>
              <a:cxnLst>
                <a:cxn ang="0">
                  <a:pos x="0" y="748"/>
                </a:cxn>
                <a:cxn ang="0">
                  <a:pos x="0" y="94"/>
                </a:cxn>
                <a:cxn ang="0">
                  <a:pos x="2" y="94"/>
                </a:cxn>
                <a:cxn ang="0">
                  <a:pos x="4" y="0"/>
                </a:cxn>
                <a:cxn ang="0">
                  <a:pos x="10" y="0"/>
                </a:cxn>
                <a:cxn ang="0">
                  <a:pos x="11" y="94"/>
                </a:cxn>
                <a:cxn ang="0">
                  <a:pos x="19" y="94"/>
                </a:cxn>
                <a:cxn ang="0">
                  <a:pos x="19" y="748"/>
                </a:cxn>
                <a:cxn ang="0">
                  <a:pos x="0" y="748"/>
                </a:cxn>
              </a:cxnLst>
              <a:rect l="txL" t="txT" r="txR" b="txB"/>
              <a:pathLst>
                <a:path w="1200" h="748">
                  <a:moveTo>
                    <a:pt x="0" y="748"/>
                  </a:moveTo>
                  <a:lnTo>
                    <a:pt x="0" y="94"/>
                  </a:lnTo>
                  <a:lnTo>
                    <a:pt x="109" y="94"/>
                  </a:lnTo>
                  <a:lnTo>
                    <a:pt x="217" y="0"/>
                  </a:lnTo>
                  <a:lnTo>
                    <a:pt x="599" y="0"/>
                  </a:lnTo>
                  <a:lnTo>
                    <a:pt x="709" y="94"/>
                  </a:lnTo>
                  <a:lnTo>
                    <a:pt x="1200" y="94"/>
                  </a:lnTo>
                  <a:lnTo>
                    <a:pt x="1200" y="748"/>
                  </a:lnTo>
                  <a:lnTo>
                    <a:pt x="0" y="748"/>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92" name="Line 33"/>
            <p:cNvSpPr/>
            <p:nvPr/>
          </p:nvSpPr>
          <p:spPr>
            <a:xfrm>
              <a:off x="1934" y="1390"/>
              <a:ext cx="600" cy="1"/>
            </a:xfrm>
            <a:prstGeom prst="line">
              <a:avLst/>
            </a:prstGeom>
            <a:ln w="14288" cap="flat" cmpd="sng">
              <a:solidFill>
                <a:srgbClr val="000000"/>
              </a:solidFill>
              <a:prstDash val="solid"/>
              <a:headEnd type="none" w="med" len="med"/>
              <a:tailEnd type="none" w="med" len="med"/>
            </a:ln>
          </p:spPr>
        </p:sp>
        <p:sp>
          <p:nvSpPr>
            <p:cNvPr id="117793" name="Freeform 34"/>
            <p:cNvSpPr/>
            <p:nvPr/>
          </p:nvSpPr>
          <p:spPr>
            <a:xfrm>
              <a:off x="2544" y="1322"/>
              <a:ext cx="730" cy="585"/>
            </a:xfrm>
            <a:custGeom>
              <a:avLst/>
              <a:gdLst>
                <a:gd name="txL" fmla="*/ 0 w 1340"/>
                <a:gd name="txT" fmla="*/ 0 h 585"/>
                <a:gd name="txR" fmla="*/ 1340 w 1340"/>
                <a:gd name="txB" fmla="*/ 585 h 585"/>
              </a:gdLst>
              <a:ahLst/>
              <a:cxnLst>
                <a:cxn ang="0">
                  <a:pos x="0" y="146"/>
                </a:cxn>
                <a:cxn ang="0">
                  <a:pos x="0" y="438"/>
                </a:cxn>
                <a:cxn ang="0">
                  <a:pos x="29" y="438"/>
                </a:cxn>
                <a:cxn ang="0">
                  <a:pos x="29" y="585"/>
                </a:cxn>
                <a:cxn ang="0">
                  <a:pos x="35" y="292"/>
                </a:cxn>
                <a:cxn ang="0">
                  <a:pos x="29" y="0"/>
                </a:cxn>
                <a:cxn ang="0">
                  <a:pos x="29" y="146"/>
                </a:cxn>
                <a:cxn ang="0">
                  <a:pos x="0" y="146"/>
                </a:cxn>
              </a:cxnLst>
              <a:rect l="txL" t="txT" r="txR" b="txB"/>
              <a:pathLst>
                <a:path w="1340" h="585">
                  <a:moveTo>
                    <a:pt x="0" y="146"/>
                  </a:moveTo>
                  <a:lnTo>
                    <a:pt x="0" y="438"/>
                  </a:lnTo>
                  <a:lnTo>
                    <a:pt x="1106" y="438"/>
                  </a:lnTo>
                  <a:lnTo>
                    <a:pt x="1106" y="585"/>
                  </a:lnTo>
                  <a:lnTo>
                    <a:pt x="1340" y="292"/>
                  </a:lnTo>
                  <a:lnTo>
                    <a:pt x="1106" y="0"/>
                  </a:lnTo>
                  <a:lnTo>
                    <a:pt x="1106" y="146"/>
                  </a:lnTo>
                  <a:lnTo>
                    <a:pt x="0" y="146"/>
                  </a:lnTo>
                  <a:close/>
                </a:path>
              </a:pathLst>
            </a:custGeom>
            <a:solidFill>
              <a:srgbClr val="FFFFFF">
                <a:alpha val="100000"/>
              </a:srgbClr>
            </a:solidFill>
            <a:ln w="9525">
              <a:noFill/>
            </a:ln>
          </p:spPr>
          <p:txBody>
            <a:bodyPr/>
            <a:lstStyle/>
            <a:p>
              <a:endParaRPr lang="zh-CN" altLang="en-US"/>
            </a:p>
          </p:txBody>
        </p:sp>
        <p:sp>
          <p:nvSpPr>
            <p:cNvPr id="117794" name="Freeform 35"/>
            <p:cNvSpPr/>
            <p:nvPr/>
          </p:nvSpPr>
          <p:spPr>
            <a:xfrm>
              <a:off x="2604" y="1322"/>
              <a:ext cx="670" cy="585"/>
            </a:xfrm>
            <a:custGeom>
              <a:avLst/>
              <a:gdLst>
                <a:gd name="txL" fmla="*/ 0 w 1340"/>
                <a:gd name="txT" fmla="*/ 0 h 585"/>
                <a:gd name="txR" fmla="*/ 1340 w 1340"/>
                <a:gd name="txB" fmla="*/ 585 h 585"/>
              </a:gdLst>
              <a:ahLst/>
              <a:cxnLst>
                <a:cxn ang="0">
                  <a:pos x="0" y="146"/>
                </a:cxn>
                <a:cxn ang="0">
                  <a:pos x="0" y="438"/>
                </a:cxn>
                <a:cxn ang="0">
                  <a:pos x="18" y="438"/>
                </a:cxn>
                <a:cxn ang="0">
                  <a:pos x="18" y="585"/>
                </a:cxn>
                <a:cxn ang="0">
                  <a:pos x="21" y="292"/>
                </a:cxn>
                <a:cxn ang="0">
                  <a:pos x="18" y="0"/>
                </a:cxn>
                <a:cxn ang="0">
                  <a:pos x="18" y="146"/>
                </a:cxn>
                <a:cxn ang="0">
                  <a:pos x="0" y="146"/>
                </a:cxn>
              </a:cxnLst>
              <a:rect l="txL" t="txT" r="txR" b="txB"/>
              <a:pathLst>
                <a:path w="1340" h="585">
                  <a:moveTo>
                    <a:pt x="0" y="146"/>
                  </a:moveTo>
                  <a:lnTo>
                    <a:pt x="0" y="438"/>
                  </a:lnTo>
                  <a:lnTo>
                    <a:pt x="1106" y="438"/>
                  </a:lnTo>
                  <a:lnTo>
                    <a:pt x="1106" y="585"/>
                  </a:lnTo>
                  <a:lnTo>
                    <a:pt x="1340" y="292"/>
                  </a:lnTo>
                  <a:lnTo>
                    <a:pt x="1106" y="0"/>
                  </a:lnTo>
                  <a:lnTo>
                    <a:pt x="1106" y="146"/>
                  </a:lnTo>
                  <a:lnTo>
                    <a:pt x="0" y="146"/>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95" name="Rectangle 36"/>
            <p:cNvSpPr/>
            <p:nvPr/>
          </p:nvSpPr>
          <p:spPr>
            <a:xfrm>
              <a:off x="2592" y="1555"/>
              <a:ext cx="144" cy="173"/>
            </a:xfrm>
            <a:prstGeom prst="rect">
              <a:avLst/>
            </a:prstGeom>
            <a:noFill/>
            <a:ln w="9525">
              <a:noFill/>
            </a:ln>
          </p:spPr>
          <p:txBody>
            <a:bodyPr wrap="none" lIns="0" tIns="0" rIns="0" bIns="0">
              <a:spAutoFit/>
            </a:bodyPr>
            <a:lstStyle/>
            <a:p>
              <a:pPr eaLnBrk="1" hangingPunct="1">
                <a:spcBef>
                  <a:spcPct val="0"/>
                </a:spcBef>
                <a:buClrTx/>
                <a:buFontTx/>
              </a:pPr>
              <a:r>
                <a:rPr lang="zh-CN" altLang="en-US" sz="1800" b="1" dirty="0">
                  <a:solidFill>
                    <a:srgbClr val="000000"/>
                  </a:solidFill>
                  <a:latin typeface="宋体" pitchFamily="2" charset="-122"/>
                </a:rPr>
                <a:t>信</a:t>
              </a:r>
              <a:endParaRPr lang="zh-CN" altLang="en-US" sz="1800" b="1" dirty="0">
                <a:latin typeface="Arial" panose="020B0604020202090204" pitchFamily="34" charset="0"/>
              </a:endParaRPr>
            </a:p>
          </p:txBody>
        </p:sp>
        <p:sp>
          <p:nvSpPr>
            <p:cNvPr id="117796" name="Rectangle 37"/>
            <p:cNvSpPr/>
            <p:nvPr/>
          </p:nvSpPr>
          <p:spPr>
            <a:xfrm>
              <a:off x="2688" y="1536"/>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息</a:t>
              </a:r>
              <a:endParaRPr lang="zh-CN" altLang="en-US" sz="2000" b="1" dirty="0">
                <a:latin typeface="Arial" panose="020B0604020202090204" pitchFamily="34" charset="0"/>
              </a:endParaRPr>
            </a:p>
          </p:txBody>
        </p:sp>
        <p:sp>
          <p:nvSpPr>
            <p:cNvPr id="117797" name="Rectangle 38"/>
            <p:cNvSpPr/>
            <p:nvPr/>
          </p:nvSpPr>
          <p:spPr>
            <a:xfrm>
              <a:off x="2832"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预</a:t>
              </a:r>
              <a:endParaRPr lang="zh-CN" altLang="en-US" sz="2000" b="1" dirty="0">
                <a:latin typeface="Arial" panose="020B0604020202090204" pitchFamily="34" charset="0"/>
              </a:endParaRPr>
            </a:p>
          </p:txBody>
        </p:sp>
        <p:sp>
          <p:nvSpPr>
            <p:cNvPr id="117798" name="Rectangle 39"/>
            <p:cNvSpPr/>
            <p:nvPr/>
          </p:nvSpPr>
          <p:spPr>
            <a:xfrm>
              <a:off x="2992"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处</a:t>
              </a:r>
              <a:endParaRPr lang="zh-CN" altLang="en-US" sz="2000" b="1" dirty="0">
                <a:latin typeface="Arial" panose="020B0604020202090204" pitchFamily="34" charset="0"/>
              </a:endParaRPr>
            </a:p>
          </p:txBody>
        </p:sp>
        <p:sp>
          <p:nvSpPr>
            <p:cNvPr id="117799" name="Rectangle 40"/>
            <p:cNvSpPr/>
            <p:nvPr/>
          </p:nvSpPr>
          <p:spPr>
            <a:xfrm>
              <a:off x="3098"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理</a:t>
              </a:r>
              <a:endParaRPr lang="zh-CN" altLang="en-US" sz="2000" b="1" dirty="0">
                <a:latin typeface="Arial" panose="020B0604020202090204" pitchFamily="34" charset="0"/>
              </a:endParaRPr>
            </a:p>
          </p:txBody>
        </p:sp>
        <p:sp>
          <p:nvSpPr>
            <p:cNvPr id="117800" name="Freeform 41"/>
            <p:cNvSpPr/>
            <p:nvPr/>
          </p:nvSpPr>
          <p:spPr>
            <a:xfrm>
              <a:off x="4012" y="1322"/>
              <a:ext cx="603" cy="585"/>
            </a:xfrm>
            <a:custGeom>
              <a:avLst/>
              <a:gdLst>
                <a:gd name="txL" fmla="*/ 0 w 1205"/>
                <a:gd name="txT" fmla="*/ 0 h 585"/>
                <a:gd name="txR" fmla="*/ 1205 w 1205"/>
                <a:gd name="txB" fmla="*/ 585 h 585"/>
              </a:gdLst>
              <a:ahLst/>
              <a:cxnLst>
                <a:cxn ang="0">
                  <a:pos x="0" y="146"/>
                </a:cxn>
                <a:cxn ang="0">
                  <a:pos x="0" y="438"/>
                </a:cxn>
                <a:cxn ang="0">
                  <a:pos x="16" y="438"/>
                </a:cxn>
                <a:cxn ang="0">
                  <a:pos x="16" y="585"/>
                </a:cxn>
                <a:cxn ang="0">
                  <a:pos x="19" y="292"/>
                </a:cxn>
                <a:cxn ang="0">
                  <a:pos x="16" y="0"/>
                </a:cxn>
                <a:cxn ang="0">
                  <a:pos x="16" y="146"/>
                </a:cxn>
                <a:cxn ang="0">
                  <a:pos x="0" y="146"/>
                </a:cxn>
              </a:cxnLst>
              <a:rect l="txL" t="txT" r="txR" b="txB"/>
              <a:pathLst>
                <a:path w="1205" h="585">
                  <a:moveTo>
                    <a:pt x="0" y="146"/>
                  </a:moveTo>
                  <a:lnTo>
                    <a:pt x="0" y="438"/>
                  </a:lnTo>
                  <a:lnTo>
                    <a:pt x="970" y="438"/>
                  </a:lnTo>
                  <a:lnTo>
                    <a:pt x="970" y="585"/>
                  </a:lnTo>
                  <a:lnTo>
                    <a:pt x="1205" y="292"/>
                  </a:lnTo>
                  <a:lnTo>
                    <a:pt x="970" y="0"/>
                  </a:lnTo>
                  <a:lnTo>
                    <a:pt x="970" y="146"/>
                  </a:lnTo>
                  <a:lnTo>
                    <a:pt x="0" y="146"/>
                  </a:lnTo>
                  <a:close/>
                </a:path>
              </a:pathLst>
            </a:custGeom>
            <a:solidFill>
              <a:srgbClr val="FFFFFF">
                <a:alpha val="100000"/>
              </a:srgbClr>
            </a:solidFill>
            <a:ln w="9525">
              <a:noFill/>
            </a:ln>
          </p:spPr>
          <p:txBody>
            <a:bodyPr/>
            <a:lstStyle/>
            <a:p>
              <a:endParaRPr lang="zh-CN" altLang="en-US"/>
            </a:p>
          </p:txBody>
        </p:sp>
        <p:sp>
          <p:nvSpPr>
            <p:cNvPr id="117801" name="Freeform 42"/>
            <p:cNvSpPr/>
            <p:nvPr/>
          </p:nvSpPr>
          <p:spPr>
            <a:xfrm>
              <a:off x="4012" y="1322"/>
              <a:ext cx="603" cy="585"/>
            </a:xfrm>
            <a:custGeom>
              <a:avLst/>
              <a:gdLst>
                <a:gd name="txL" fmla="*/ 0 w 1205"/>
                <a:gd name="txT" fmla="*/ 0 h 585"/>
                <a:gd name="txR" fmla="*/ 1205 w 1205"/>
                <a:gd name="txB" fmla="*/ 585 h 585"/>
              </a:gdLst>
              <a:ahLst/>
              <a:cxnLst>
                <a:cxn ang="0">
                  <a:pos x="0" y="146"/>
                </a:cxn>
                <a:cxn ang="0">
                  <a:pos x="0" y="438"/>
                </a:cxn>
                <a:cxn ang="0">
                  <a:pos x="16" y="438"/>
                </a:cxn>
                <a:cxn ang="0">
                  <a:pos x="16" y="585"/>
                </a:cxn>
                <a:cxn ang="0">
                  <a:pos x="19" y="292"/>
                </a:cxn>
                <a:cxn ang="0">
                  <a:pos x="16" y="0"/>
                </a:cxn>
                <a:cxn ang="0">
                  <a:pos x="16" y="146"/>
                </a:cxn>
                <a:cxn ang="0">
                  <a:pos x="0" y="146"/>
                </a:cxn>
              </a:cxnLst>
              <a:rect l="txL" t="txT" r="txR" b="txB"/>
              <a:pathLst>
                <a:path w="1205" h="585">
                  <a:moveTo>
                    <a:pt x="0" y="146"/>
                  </a:moveTo>
                  <a:lnTo>
                    <a:pt x="0" y="438"/>
                  </a:lnTo>
                  <a:lnTo>
                    <a:pt x="970" y="438"/>
                  </a:lnTo>
                  <a:lnTo>
                    <a:pt x="970" y="585"/>
                  </a:lnTo>
                  <a:lnTo>
                    <a:pt x="1205" y="292"/>
                  </a:lnTo>
                  <a:lnTo>
                    <a:pt x="970" y="0"/>
                  </a:lnTo>
                  <a:lnTo>
                    <a:pt x="970" y="146"/>
                  </a:lnTo>
                  <a:lnTo>
                    <a:pt x="0" y="146"/>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02" name="Rectangle 43"/>
            <p:cNvSpPr/>
            <p:nvPr/>
          </p:nvSpPr>
          <p:spPr>
            <a:xfrm>
              <a:off x="3936" y="1555"/>
              <a:ext cx="144" cy="173"/>
            </a:xfrm>
            <a:prstGeom prst="rect">
              <a:avLst/>
            </a:prstGeom>
            <a:noFill/>
            <a:ln w="9525">
              <a:noFill/>
            </a:ln>
          </p:spPr>
          <p:txBody>
            <a:bodyPr wrap="none" lIns="0" tIns="0" rIns="0" bIns="0">
              <a:spAutoFit/>
            </a:bodyPr>
            <a:lstStyle/>
            <a:p>
              <a:pPr eaLnBrk="1" hangingPunct="1">
                <a:spcBef>
                  <a:spcPct val="0"/>
                </a:spcBef>
                <a:buClrTx/>
                <a:buFontTx/>
              </a:pPr>
              <a:r>
                <a:rPr lang="zh-CN" altLang="en-US" sz="1800" b="1" dirty="0">
                  <a:solidFill>
                    <a:srgbClr val="000000"/>
                  </a:solidFill>
                  <a:latin typeface="宋体" pitchFamily="2" charset="-122"/>
                </a:rPr>
                <a:t>模</a:t>
              </a:r>
              <a:endParaRPr lang="zh-CN" altLang="en-US" sz="1800" b="1" dirty="0">
                <a:latin typeface="Arial" panose="020B0604020202090204" pitchFamily="34" charset="0"/>
              </a:endParaRPr>
            </a:p>
          </p:txBody>
        </p:sp>
        <p:sp>
          <p:nvSpPr>
            <p:cNvPr id="117803" name="Rectangle 44"/>
            <p:cNvSpPr/>
            <p:nvPr/>
          </p:nvSpPr>
          <p:spPr>
            <a:xfrm>
              <a:off x="4064" y="1536"/>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型</a:t>
              </a:r>
              <a:endParaRPr lang="zh-CN" altLang="en-US" sz="2000" b="1" dirty="0">
                <a:latin typeface="Arial" panose="020B0604020202090204" pitchFamily="34" charset="0"/>
              </a:endParaRPr>
            </a:p>
          </p:txBody>
        </p:sp>
        <p:sp>
          <p:nvSpPr>
            <p:cNvPr id="117804" name="Rectangle 45"/>
            <p:cNvSpPr/>
            <p:nvPr/>
          </p:nvSpPr>
          <p:spPr>
            <a:xfrm>
              <a:off x="4176"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概</a:t>
              </a:r>
              <a:endParaRPr lang="zh-CN" altLang="en-US" sz="2000" b="1" dirty="0">
                <a:latin typeface="Arial" panose="020B0604020202090204" pitchFamily="34" charset="0"/>
              </a:endParaRPr>
            </a:p>
          </p:txBody>
        </p:sp>
        <p:sp>
          <p:nvSpPr>
            <p:cNvPr id="117805" name="Rectangle 46"/>
            <p:cNvSpPr/>
            <p:nvPr/>
          </p:nvSpPr>
          <p:spPr>
            <a:xfrm>
              <a:off x="4320"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括</a:t>
              </a:r>
              <a:endParaRPr lang="zh-CN" altLang="en-US" sz="2000" b="1" dirty="0">
                <a:latin typeface="Arial" panose="020B0604020202090204" pitchFamily="34" charset="0"/>
              </a:endParaRPr>
            </a:p>
          </p:txBody>
        </p:sp>
        <p:sp>
          <p:nvSpPr>
            <p:cNvPr id="117806" name="Rectangle 47"/>
            <p:cNvSpPr/>
            <p:nvPr/>
          </p:nvSpPr>
          <p:spPr>
            <a:xfrm>
              <a:off x="4472" y="1540"/>
              <a:ext cx="144" cy="173"/>
            </a:xfrm>
            <a:prstGeom prst="rect">
              <a:avLst/>
            </a:prstGeom>
            <a:noFill/>
            <a:ln w="9525">
              <a:noFill/>
            </a:ln>
          </p:spPr>
          <p:txBody>
            <a:bodyPr wrap="none" lIns="0" tIns="0" rIns="0" bIns="0">
              <a:spAutoFit/>
            </a:bodyPr>
            <a:lstStyle/>
            <a:p>
              <a:pPr eaLnBrk="1" hangingPunct="1">
                <a:spcBef>
                  <a:spcPct val="0"/>
                </a:spcBef>
                <a:buClrTx/>
                <a:buFontTx/>
              </a:pPr>
              <a:r>
                <a:rPr lang="zh-CN" altLang="en-US" sz="1800" b="1" dirty="0">
                  <a:solidFill>
                    <a:srgbClr val="000000"/>
                  </a:solidFill>
                  <a:latin typeface="宋体" pitchFamily="2" charset="-122"/>
                </a:rPr>
                <a:t>化</a:t>
              </a:r>
              <a:endParaRPr lang="zh-CN" altLang="en-US" sz="1800" b="1" dirty="0">
                <a:latin typeface="Arial" panose="020B0604020202090204" pitchFamily="34" charset="0"/>
              </a:endParaRPr>
            </a:p>
          </p:txBody>
        </p:sp>
        <p:sp>
          <p:nvSpPr>
            <p:cNvPr id="117807" name="Rectangle 48"/>
            <p:cNvSpPr/>
            <p:nvPr/>
          </p:nvSpPr>
          <p:spPr>
            <a:xfrm>
              <a:off x="3274" y="1260"/>
              <a:ext cx="336"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90204" pitchFamily="34" charset="0"/>
              </a:endParaRPr>
            </a:p>
          </p:txBody>
        </p:sp>
        <p:sp>
          <p:nvSpPr>
            <p:cNvPr id="117808" name="Line 49"/>
            <p:cNvSpPr/>
            <p:nvPr/>
          </p:nvSpPr>
          <p:spPr>
            <a:xfrm>
              <a:off x="3274" y="1437"/>
              <a:ext cx="336" cy="1"/>
            </a:xfrm>
            <a:prstGeom prst="line">
              <a:avLst/>
            </a:prstGeom>
            <a:ln w="4763" cap="flat" cmpd="sng">
              <a:solidFill>
                <a:srgbClr val="000000"/>
              </a:solidFill>
              <a:prstDash val="solid"/>
              <a:headEnd type="none" w="med" len="med"/>
              <a:tailEnd type="none" w="med" len="med"/>
            </a:ln>
          </p:spPr>
        </p:sp>
        <p:sp>
          <p:nvSpPr>
            <p:cNvPr id="117809" name="Line 50"/>
            <p:cNvSpPr/>
            <p:nvPr/>
          </p:nvSpPr>
          <p:spPr>
            <a:xfrm flipV="1">
              <a:off x="3274" y="1260"/>
              <a:ext cx="1" cy="177"/>
            </a:xfrm>
            <a:prstGeom prst="line">
              <a:avLst/>
            </a:prstGeom>
            <a:ln w="4763" cap="flat" cmpd="sng">
              <a:solidFill>
                <a:srgbClr val="000000"/>
              </a:solidFill>
              <a:prstDash val="solid"/>
              <a:headEnd type="none" w="med" len="med"/>
              <a:tailEnd type="none" w="med" len="med"/>
            </a:ln>
          </p:spPr>
        </p:sp>
        <p:sp>
          <p:nvSpPr>
            <p:cNvPr id="117810" name="Line 51"/>
            <p:cNvSpPr/>
            <p:nvPr/>
          </p:nvSpPr>
          <p:spPr>
            <a:xfrm>
              <a:off x="3274" y="1260"/>
              <a:ext cx="336" cy="1"/>
            </a:xfrm>
            <a:prstGeom prst="line">
              <a:avLst/>
            </a:prstGeom>
            <a:ln w="4763" cap="flat" cmpd="sng">
              <a:solidFill>
                <a:srgbClr val="000000"/>
              </a:solidFill>
              <a:prstDash val="solid"/>
              <a:headEnd type="none" w="med" len="med"/>
              <a:tailEnd type="none" w="med" len="med"/>
            </a:ln>
          </p:spPr>
        </p:sp>
        <p:sp>
          <p:nvSpPr>
            <p:cNvPr id="117811" name="Line 52"/>
            <p:cNvSpPr/>
            <p:nvPr/>
          </p:nvSpPr>
          <p:spPr>
            <a:xfrm flipV="1">
              <a:off x="3610" y="1260"/>
              <a:ext cx="1" cy="177"/>
            </a:xfrm>
            <a:prstGeom prst="line">
              <a:avLst/>
            </a:prstGeom>
            <a:ln w="4763" cap="flat" cmpd="sng">
              <a:solidFill>
                <a:srgbClr val="000000"/>
              </a:solidFill>
              <a:prstDash val="solid"/>
              <a:headEnd type="none" w="med" len="med"/>
              <a:tailEnd type="none" w="med" len="med"/>
            </a:ln>
          </p:spPr>
        </p:sp>
        <p:sp>
          <p:nvSpPr>
            <p:cNvPr id="117812" name="Rectangle 53"/>
            <p:cNvSpPr/>
            <p:nvPr/>
          </p:nvSpPr>
          <p:spPr>
            <a:xfrm>
              <a:off x="3610" y="1260"/>
              <a:ext cx="335"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90204" pitchFamily="34" charset="0"/>
              </a:endParaRPr>
            </a:p>
          </p:txBody>
        </p:sp>
        <p:sp>
          <p:nvSpPr>
            <p:cNvPr id="117813" name="Line 54"/>
            <p:cNvSpPr/>
            <p:nvPr/>
          </p:nvSpPr>
          <p:spPr>
            <a:xfrm>
              <a:off x="3610" y="1437"/>
              <a:ext cx="335" cy="1"/>
            </a:xfrm>
            <a:prstGeom prst="line">
              <a:avLst/>
            </a:prstGeom>
            <a:ln w="4763" cap="flat" cmpd="sng">
              <a:solidFill>
                <a:srgbClr val="000000"/>
              </a:solidFill>
              <a:prstDash val="solid"/>
              <a:headEnd type="none" w="med" len="med"/>
              <a:tailEnd type="none" w="med" len="med"/>
            </a:ln>
          </p:spPr>
        </p:sp>
        <p:sp>
          <p:nvSpPr>
            <p:cNvPr id="117814" name="Line 55"/>
            <p:cNvSpPr/>
            <p:nvPr/>
          </p:nvSpPr>
          <p:spPr>
            <a:xfrm flipV="1">
              <a:off x="3610" y="1260"/>
              <a:ext cx="1" cy="177"/>
            </a:xfrm>
            <a:prstGeom prst="line">
              <a:avLst/>
            </a:prstGeom>
            <a:ln w="4763" cap="flat" cmpd="sng">
              <a:solidFill>
                <a:srgbClr val="000000"/>
              </a:solidFill>
              <a:prstDash val="solid"/>
              <a:headEnd type="none" w="med" len="med"/>
              <a:tailEnd type="none" w="med" len="med"/>
            </a:ln>
          </p:spPr>
        </p:sp>
        <p:sp>
          <p:nvSpPr>
            <p:cNvPr id="117815" name="Line 56"/>
            <p:cNvSpPr/>
            <p:nvPr/>
          </p:nvSpPr>
          <p:spPr>
            <a:xfrm>
              <a:off x="3610" y="1260"/>
              <a:ext cx="335" cy="1"/>
            </a:xfrm>
            <a:prstGeom prst="line">
              <a:avLst/>
            </a:prstGeom>
            <a:ln w="4763" cap="flat" cmpd="sng">
              <a:solidFill>
                <a:srgbClr val="000000"/>
              </a:solidFill>
              <a:prstDash val="solid"/>
              <a:headEnd type="none" w="med" len="med"/>
              <a:tailEnd type="none" w="med" len="med"/>
            </a:ln>
          </p:spPr>
        </p:sp>
        <p:sp>
          <p:nvSpPr>
            <p:cNvPr id="117816" name="Line 57"/>
            <p:cNvSpPr/>
            <p:nvPr/>
          </p:nvSpPr>
          <p:spPr>
            <a:xfrm flipV="1">
              <a:off x="3945" y="1260"/>
              <a:ext cx="1" cy="177"/>
            </a:xfrm>
            <a:prstGeom prst="line">
              <a:avLst/>
            </a:prstGeom>
            <a:ln w="4763" cap="flat" cmpd="sng">
              <a:solidFill>
                <a:srgbClr val="000000"/>
              </a:solidFill>
              <a:prstDash val="solid"/>
              <a:headEnd type="none" w="med" len="med"/>
              <a:tailEnd type="none" w="med" len="med"/>
            </a:ln>
          </p:spPr>
        </p:sp>
        <p:sp>
          <p:nvSpPr>
            <p:cNvPr id="117817" name="Rectangle 58"/>
            <p:cNvSpPr/>
            <p:nvPr/>
          </p:nvSpPr>
          <p:spPr>
            <a:xfrm>
              <a:off x="3274" y="1437"/>
              <a:ext cx="336"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90204" pitchFamily="34" charset="0"/>
              </a:endParaRPr>
            </a:p>
          </p:txBody>
        </p:sp>
        <p:sp>
          <p:nvSpPr>
            <p:cNvPr id="117818" name="Line 59"/>
            <p:cNvSpPr/>
            <p:nvPr/>
          </p:nvSpPr>
          <p:spPr>
            <a:xfrm>
              <a:off x="3274" y="1614"/>
              <a:ext cx="336" cy="1"/>
            </a:xfrm>
            <a:prstGeom prst="line">
              <a:avLst/>
            </a:prstGeom>
            <a:ln w="4763" cap="flat" cmpd="sng">
              <a:solidFill>
                <a:srgbClr val="000000"/>
              </a:solidFill>
              <a:prstDash val="solid"/>
              <a:headEnd type="none" w="med" len="med"/>
              <a:tailEnd type="none" w="med" len="med"/>
            </a:ln>
          </p:spPr>
        </p:sp>
        <p:sp>
          <p:nvSpPr>
            <p:cNvPr id="117819" name="Line 60"/>
            <p:cNvSpPr/>
            <p:nvPr/>
          </p:nvSpPr>
          <p:spPr>
            <a:xfrm flipV="1">
              <a:off x="3274" y="1437"/>
              <a:ext cx="1" cy="177"/>
            </a:xfrm>
            <a:prstGeom prst="line">
              <a:avLst/>
            </a:prstGeom>
            <a:ln w="4763" cap="flat" cmpd="sng">
              <a:solidFill>
                <a:srgbClr val="000000"/>
              </a:solidFill>
              <a:prstDash val="solid"/>
              <a:headEnd type="none" w="med" len="med"/>
              <a:tailEnd type="none" w="med" len="med"/>
            </a:ln>
          </p:spPr>
        </p:sp>
        <p:sp>
          <p:nvSpPr>
            <p:cNvPr id="117820" name="Line 61"/>
            <p:cNvSpPr/>
            <p:nvPr/>
          </p:nvSpPr>
          <p:spPr>
            <a:xfrm>
              <a:off x="3274" y="1437"/>
              <a:ext cx="336" cy="1"/>
            </a:xfrm>
            <a:prstGeom prst="line">
              <a:avLst/>
            </a:prstGeom>
            <a:ln w="4763" cap="flat" cmpd="sng">
              <a:solidFill>
                <a:srgbClr val="000000"/>
              </a:solidFill>
              <a:prstDash val="solid"/>
              <a:headEnd type="none" w="med" len="med"/>
              <a:tailEnd type="none" w="med" len="med"/>
            </a:ln>
          </p:spPr>
        </p:sp>
        <p:sp>
          <p:nvSpPr>
            <p:cNvPr id="117821" name="Line 62"/>
            <p:cNvSpPr/>
            <p:nvPr/>
          </p:nvSpPr>
          <p:spPr>
            <a:xfrm flipV="1">
              <a:off x="3610" y="1437"/>
              <a:ext cx="1" cy="177"/>
            </a:xfrm>
            <a:prstGeom prst="line">
              <a:avLst/>
            </a:prstGeom>
            <a:ln w="4763" cap="flat" cmpd="sng">
              <a:solidFill>
                <a:srgbClr val="000000"/>
              </a:solidFill>
              <a:prstDash val="solid"/>
              <a:headEnd type="none" w="med" len="med"/>
              <a:tailEnd type="none" w="med" len="med"/>
            </a:ln>
          </p:spPr>
        </p:sp>
        <p:sp>
          <p:nvSpPr>
            <p:cNvPr id="117822" name="Rectangle 63"/>
            <p:cNvSpPr/>
            <p:nvPr/>
          </p:nvSpPr>
          <p:spPr>
            <a:xfrm>
              <a:off x="3610" y="1437"/>
              <a:ext cx="335"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90204" pitchFamily="34" charset="0"/>
              </a:endParaRPr>
            </a:p>
          </p:txBody>
        </p:sp>
        <p:sp>
          <p:nvSpPr>
            <p:cNvPr id="117823" name="Line 64"/>
            <p:cNvSpPr/>
            <p:nvPr/>
          </p:nvSpPr>
          <p:spPr>
            <a:xfrm>
              <a:off x="3610" y="1614"/>
              <a:ext cx="335" cy="1"/>
            </a:xfrm>
            <a:prstGeom prst="line">
              <a:avLst/>
            </a:prstGeom>
            <a:ln w="4763" cap="flat" cmpd="sng">
              <a:solidFill>
                <a:srgbClr val="000000"/>
              </a:solidFill>
              <a:prstDash val="solid"/>
              <a:headEnd type="none" w="med" len="med"/>
              <a:tailEnd type="none" w="med" len="med"/>
            </a:ln>
          </p:spPr>
        </p:sp>
        <p:sp>
          <p:nvSpPr>
            <p:cNvPr id="117824" name="Line 65"/>
            <p:cNvSpPr/>
            <p:nvPr/>
          </p:nvSpPr>
          <p:spPr>
            <a:xfrm flipV="1">
              <a:off x="3610" y="1437"/>
              <a:ext cx="1" cy="177"/>
            </a:xfrm>
            <a:prstGeom prst="line">
              <a:avLst/>
            </a:prstGeom>
            <a:ln w="4763" cap="flat" cmpd="sng">
              <a:solidFill>
                <a:srgbClr val="000000"/>
              </a:solidFill>
              <a:prstDash val="solid"/>
              <a:headEnd type="none" w="med" len="med"/>
              <a:tailEnd type="none" w="med" len="med"/>
            </a:ln>
          </p:spPr>
        </p:sp>
        <p:sp>
          <p:nvSpPr>
            <p:cNvPr id="117825" name="Line 66"/>
            <p:cNvSpPr/>
            <p:nvPr/>
          </p:nvSpPr>
          <p:spPr>
            <a:xfrm>
              <a:off x="3610" y="1437"/>
              <a:ext cx="335" cy="1"/>
            </a:xfrm>
            <a:prstGeom prst="line">
              <a:avLst/>
            </a:prstGeom>
            <a:ln w="4763" cap="flat" cmpd="sng">
              <a:solidFill>
                <a:srgbClr val="000000"/>
              </a:solidFill>
              <a:prstDash val="solid"/>
              <a:headEnd type="none" w="med" len="med"/>
              <a:tailEnd type="none" w="med" len="med"/>
            </a:ln>
          </p:spPr>
        </p:sp>
        <p:sp>
          <p:nvSpPr>
            <p:cNvPr id="117826" name="Line 67"/>
            <p:cNvSpPr/>
            <p:nvPr/>
          </p:nvSpPr>
          <p:spPr>
            <a:xfrm flipV="1">
              <a:off x="3945" y="1437"/>
              <a:ext cx="1" cy="177"/>
            </a:xfrm>
            <a:prstGeom prst="line">
              <a:avLst/>
            </a:prstGeom>
            <a:ln w="4763" cap="flat" cmpd="sng">
              <a:solidFill>
                <a:srgbClr val="000000"/>
              </a:solidFill>
              <a:prstDash val="solid"/>
              <a:headEnd type="none" w="med" len="med"/>
              <a:tailEnd type="none" w="med" len="med"/>
            </a:ln>
          </p:spPr>
        </p:sp>
        <p:sp>
          <p:nvSpPr>
            <p:cNvPr id="117827" name="Rectangle 68"/>
            <p:cNvSpPr/>
            <p:nvPr/>
          </p:nvSpPr>
          <p:spPr>
            <a:xfrm>
              <a:off x="3274" y="1614"/>
              <a:ext cx="336"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90204" pitchFamily="34" charset="0"/>
              </a:endParaRPr>
            </a:p>
          </p:txBody>
        </p:sp>
        <p:sp>
          <p:nvSpPr>
            <p:cNvPr id="117828" name="Line 69"/>
            <p:cNvSpPr/>
            <p:nvPr/>
          </p:nvSpPr>
          <p:spPr>
            <a:xfrm>
              <a:off x="3274" y="1791"/>
              <a:ext cx="336" cy="1"/>
            </a:xfrm>
            <a:prstGeom prst="line">
              <a:avLst/>
            </a:prstGeom>
            <a:ln w="4763" cap="flat" cmpd="sng">
              <a:solidFill>
                <a:srgbClr val="000000"/>
              </a:solidFill>
              <a:prstDash val="solid"/>
              <a:headEnd type="none" w="med" len="med"/>
              <a:tailEnd type="none" w="med" len="med"/>
            </a:ln>
          </p:spPr>
        </p:sp>
        <p:sp>
          <p:nvSpPr>
            <p:cNvPr id="117829" name="Line 70"/>
            <p:cNvSpPr/>
            <p:nvPr/>
          </p:nvSpPr>
          <p:spPr>
            <a:xfrm flipV="1">
              <a:off x="3274" y="1614"/>
              <a:ext cx="1" cy="177"/>
            </a:xfrm>
            <a:prstGeom prst="line">
              <a:avLst/>
            </a:prstGeom>
            <a:ln w="4763" cap="flat" cmpd="sng">
              <a:solidFill>
                <a:srgbClr val="000000"/>
              </a:solidFill>
              <a:prstDash val="solid"/>
              <a:headEnd type="none" w="med" len="med"/>
              <a:tailEnd type="none" w="med" len="med"/>
            </a:ln>
          </p:spPr>
        </p:sp>
        <p:sp>
          <p:nvSpPr>
            <p:cNvPr id="117830" name="Line 71"/>
            <p:cNvSpPr/>
            <p:nvPr/>
          </p:nvSpPr>
          <p:spPr>
            <a:xfrm>
              <a:off x="3274" y="1614"/>
              <a:ext cx="336" cy="1"/>
            </a:xfrm>
            <a:prstGeom prst="line">
              <a:avLst/>
            </a:prstGeom>
            <a:ln w="4763" cap="flat" cmpd="sng">
              <a:solidFill>
                <a:srgbClr val="000000"/>
              </a:solidFill>
              <a:prstDash val="solid"/>
              <a:headEnd type="none" w="med" len="med"/>
              <a:tailEnd type="none" w="med" len="med"/>
            </a:ln>
          </p:spPr>
        </p:sp>
        <p:sp>
          <p:nvSpPr>
            <p:cNvPr id="117831" name="Line 72"/>
            <p:cNvSpPr/>
            <p:nvPr/>
          </p:nvSpPr>
          <p:spPr>
            <a:xfrm flipV="1">
              <a:off x="3610" y="1614"/>
              <a:ext cx="1" cy="177"/>
            </a:xfrm>
            <a:prstGeom prst="line">
              <a:avLst/>
            </a:prstGeom>
            <a:ln w="4763" cap="flat" cmpd="sng">
              <a:solidFill>
                <a:srgbClr val="000000"/>
              </a:solidFill>
              <a:prstDash val="solid"/>
              <a:headEnd type="none" w="med" len="med"/>
              <a:tailEnd type="none" w="med" len="med"/>
            </a:ln>
          </p:spPr>
        </p:sp>
        <p:sp>
          <p:nvSpPr>
            <p:cNvPr id="117832" name="Rectangle 73"/>
            <p:cNvSpPr/>
            <p:nvPr/>
          </p:nvSpPr>
          <p:spPr>
            <a:xfrm>
              <a:off x="3610" y="1614"/>
              <a:ext cx="335"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90204" pitchFamily="34" charset="0"/>
              </a:endParaRPr>
            </a:p>
          </p:txBody>
        </p:sp>
        <p:sp>
          <p:nvSpPr>
            <p:cNvPr id="117833" name="Line 74"/>
            <p:cNvSpPr/>
            <p:nvPr/>
          </p:nvSpPr>
          <p:spPr>
            <a:xfrm>
              <a:off x="3610" y="1791"/>
              <a:ext cx="335" cy="1"/>
            </a:xfrm>
            <a:prstGeom prst="line">
              <a:avLst/>
            </a:prstGeom>
            <a:ln w="4763" cap="flat" cmpd="sng">
              <a:solidFill>
                <a:srgbClr val="000000"/>
              </a:solidFill>
              <a:prstDash val="solid"/>
              <a:headEnd type="none" w="med" len="med"/>
              <a:tailEnd type="none" w="med" len="med"/>
            </a:ln>
          </p:spPr>
        </p:sp>
        <p:sp>
          <p:nvSpPr>
            <p:cNvPr id="117834" name="Line 75"/>
            <p:cNvSpPr/>
            <p:nvPr/>
          </p:nvSpPr>
          <p:spPr>
            <a:xfrm flipV="1">
              <a:off x="3610" y="1614"/>
              <a:ext cx="1" cy="177"/>
            </a:xfrm>
            <a:prstGeom prst="line">
              <a:avLst/>
            </a:prstGeom>
            <a:ln w="4763" cap="flat" cmpd="sng">
              <a:solidFill>
                <a:srgbClr val="000000"/>
              </a:solidFill>
              <a:prstDash val="solid"/>
              <a:headEnd type="none" w="med" len="med"/>
              <a:tailEnd type="none" w="med" len="med"/>
            </a:ln>
          </p:spPr>
        </p:sp>
        <p:sp>
          <p:nvSpPr>
            <p:cNvPr id="117835" name="Line 76"/>
            <p:cNvSpPr/>
            <p:nvPr/>
          </p:nvSpPr>
          <p:spPr>
            <a:xfrm>
              <a:off x="3610" y="1614"/>
              <a:ext cx="335" cy="1"/>
            </a:xfrm>
            <a:prstGeom prst="line">
              <a:avLst/>
            </a:prstGeom>
            <a:ln w="4763" cap="flat" cmpd="sng">
              <a:solidFill>
                <a:srgbClr val="000000"/>
              </a:solidFill>
              <a:prstDash val="solid"/>
              <a:headEnd type="none" w="med" len="med"/>
              <a:tailEnd type="none" w="med" len="med"/>
            </a:ln>
          </p:spPr>
        </p:sp>
        <p:sp>
          <p:nvSpPr>
            <p:cNvPr id="117836" name="Line 77"/>
            <p:cNvSpPr/>
            <p:nvPr/>
          </p:nvSpPr>
          <p:spPr>
            <a:xfrm flipV="1">
              <a:off x="3945" y="1614"/>
              <a:ext cx="1" cy="177"/>
            </a:xfrm>
            <a:prstGeom prst="line">
              <a:avLst/>
            </a:prstGeom>
            <a:ln w="4763" cap="flat" cmpd="sng">
              <a:solidFill>
                <a:srgbClr val="000000"/>
              </a:solidFill>
              <a:prstDash val="solid"/>
              <a:headEnd type="none" w="med" len="med"/>
              <a:tailEnd type="none" w="med" len="med"/>
            </a:ln>
          </p:spPr>
        </p:sp>
        <p:sp>
          <p:nvSpPr>
            <p:cNvPr id="117837" name="Rectangle 78"/>
            <p:cNvSpPr/>
            <p:nvPr/>
          </p:nvSpPr>
          <p:spPr>
            <a:xfrm>
              <a:off x="3274" y="1791"/>
              <a:ext cx="336" cy="176"/>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90204" pitchFamily="34" charset="0"/>
              </a:endParaRPr>
            </a:p>
          </p:txBody>
        </p:sp>
        <p:sp>
          <p:nvSpPr>
            <p:cNvPr id="117838" name="Line 79"/>
            <p:cNvSpPr/>
            <p:nvPr/>
          </p:nvSpPr>
          <p:spPr>
            <a:xfrm>
              <a:off x="3274" y="1967"/>
              <a:ext cx="336" cy="1"/>
            </a:xfrm>
            <a:prstGeom prst="line">
              <a:avLst/>
            </a:prstGeom>
            <a:ln w="4763" cap="flat" cmpd="sng">
              <a:solidFill>
                <a:srgbClr val="000000"/>
              </a:solidFill>
              <a:prstDash val="solid"/>
              <a:headEnd type="none" w="med" len="med"/>
              <a:tailEnd type="none" w="med" len="med"/>
            </a:ln>
          </p:spPr>
        </p:sp>
        <p:sp>
          <p:nvSpPr>
            <p:cNvPr id="117839" name="Line 80"/>
            <p:cNvSpPr/>
            <p:nvPr/>
          </p:nvSpPr>
          <p:spPr>
            <a:xfrm flipV="1">
              <a:off x="3274" y="1791"/>
              <a:ext cx="1" cy="176"/>
            </a:xfrm>
            <a:prstGeom prst="line">
              <a:avLst/>
            </a:prstGeom>
            <a:ln w="4763" cap="flat" cmpd="sng">
              <a:solidFill>
                <a:srgbClr val="000000"/>
              </a:solidFill>
              <a:prstDash val="solid"/>
              <a:headEnd type="none" w="med" len="med"/>
              <a:tailEnd type="none" w="med" len="med"/>
            </a:ln>
          </p:spPr>
        </p:sp>
        <p:sp>
          <p:nvSpPr>
            <p:cNvPr id="117840" name="Line 81"/>
            <p:cNvSpPr/>
            <p:nvPr/>
          </p:nvSpPr>
          <p:spPr>
            <a:xfrm>
              <a:off x="3274" y="1791"/>
              <a:ext cx="336" cy="1"/>
            </a:xfrm>
            <a:prstGeom prst="line">
              <a:avLst/>
            </a:prstGeom>
            <a:ln w="4763" cap="flat" cmpd="sng">
              <a:solidFill>
                <a:srgbClr val="000000"/>
              </a:solidFill>
              <a:prstDash val="solid"/>
              <a:headEnd type="none" w="med" len="med"/>
              <a:tailEnd type="none" w="med" len="med"/>
            </a:ln>
          </p:spPr>
        </p:sp>
        <p:sp>
          <p:nvSpPr>
            <p:cNvPr id="117841" name="Line 82"/>
            <p:cNvSpPr/>
            <p:nvPr/>
          </p:nvSpPr>
          <p:spPr>
            <a:xfrm flipV="1">
              <a:off x="3610" y="1791"/>
              <a:ext cx="1" cy="176"/>
            </a:xfrm>
            <a:prstGeom prst="line">
              <a:avLst/>
            </a:prstGeom>
            <a:ln w="4763" cap="flat" cmpd="sng">
              <a:solidFill>
                <a:srgbClr val="000000"/>
              </a:solidFill>
              <a:prstDash val="solid"/>
              <a:headEnd type="none" w="med" len="med"/>
              <a:tailEnd type="none" w="med" len="med"/>
            </a:ln>
          </p:spPr>
        </p:sp>
        <p:sp>
          <p:nvSpPr>
            <p:cNvPr id="117842" name="Rectangle 83"/>
            <p:cNvSpPr/>
            <p:nvPr/>
          </p:nvSpPr>
          <p:spPr>
            <a:xfrm>
              <a:off x="3610" y="1791"/>
              <a:ext cx="335" cy="176"/>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90204" pitchFamily="34" charset="0"/>
              </a:endParaRPr>
            </a:p>
          </p:txBody>
        </p:sp>
        <p:sp>
          <p:nvSpPr>
            <p:cNvPr id="117843" name="Line 84"/>
            <p:cNvSpPr/>
            <p:nvPr/>
          </p:nvSpPr>
          <p:spPr>
            <a:xfrm>
              <a:off x="3610" y="1967"/>
              <a:ext cx="335" cy="1"/>
            </a:xfrm>
            <a:prstGeom prst="line">
              <a:avLst/>
            </a:prstGeom>
            <a:ln w="4763" cap="flat" cmpd="sng">
              <a:solidFill>
                <a:srgbClr val="000000"/>
              </a:solidFill>
              <a:prstDash val="solid"/>
              <a:headEnd type="none" w="med" len="med"/>
              <a:tailEnd type="none" w="med" len="med"/>
            </a:ln>
          </p:spPr>
        </p:sp>
        <p:sp>
          <p:nvSpPr>
            <p:cNvPr id="117844" name="Line 85"/>
            <p:cNvSpPr/>
            <p:nvPr/>
          </p:nvSpPr>
          <p:spPr>
            <a:xfrm flipV="1">
              <a:off x="3610" y="1791"/>
              <a:ext cx="1" cy="176"/>
            </a:xfrm>
            <a:prstGeom prst="line">
              <a:avLst/>
            </a:prstGeom>
            <a:ln w="4763" cap="flat" cmpd="sng">
              <a:solidFill>
                <a:srgbClr val="000000"/>
              </a:solidFill>
              <a:prstDash val="solid"/>
              <a:headEnd type="none" w="med" len="med"/>
              <a:tailEnd type="none" w="med" len="med"/>
            </a:ln>
          </p:spPr>
        </p:sp>
        <p:sp>
          <p:nvSpPr>
            <p:cNvPr id="117845" name="Line 86"/>
            <p:cNvSpPr/>
            <p:nvPr/>
          </p:nvSpPr>
          <p:spPr>
            <a:xfrm>
              <a:off x="3610" y="1791"/>
              <a:ext cx="335" cy="1"/>
            </a:xfrm>
            <a:prstGeom prst="line">
              <a:avLst/>
            </a:prstGeom>
            <a:ln w="4763" cap="flat" cmpd="sng">
              <a:solidFill>
                <a:srgbClr val="000000"/>
              </a:solidFill>
              <a:prstDash val="solid"/>
              <a:headEnd type="none" w="med" len="med"/>
              <a:tailEnd type="none" w="med" len="med"/>
            </a:ln>
          </p:spPr>
        </p:sp>
        <p:sp>
          <p:nvSpPr>
            <p:cNvPr id="117846" name="Line 87"/>
            <p:cNvSpPr/>
            <p:nvPr/>
          </p:nvSpPr>
          <p:spPr>
            <a:xfrm flipV="1">
              <a:off x="3945" y="1791"/>
              <a:ext cx="1" cy="176"/>
            </a:xfrm>
            <a:prstGeom prst="line">
              <a:avLst/>
            </a:prstGeom>
            <a:ln w="4763" cap="flat" cmpd="sng">
              <a:solidFill>
                <a:srgbClr val="000000"/>
              </a:solidFill>
              <a:prstDash val="solid"/>
              <a:headEnd type="none" w="med" len="med"/>
              <a:tailEnd type="none" w="med" len="med"/>
            </a:ln>
          </p:spPr>
        </p:sp>
        <p:sp>
          <p:nvSpPr>
            <p:cNvPr id="117847" name="Freeform 88"/>
            <p:cNvSpPr/>
            <p:nvPr/>
          </p:nvSpPr>
          <p:spPr>
            <a:xfrm>
              <a:off x="4615" y="1444"/>
              <a:ext cx="350" cy="491"/>
            </a:xfrm>
            <a:custGeom>
              <a:avLst/>
              <a:gdLst>
                <a:gd name="txL" fmla="*/ 0 w 700"/>
                <a:gd name="txT" fmla="*/ 0 h 491"/>
                <a:gd name="txR" fmla="*/ 700 w 700"/>
                <a:gd name="txB" fmla="*/ 491 h 491"/>
              </a:gdLst>
              <a:ahLst/>
              <a:cxnLst>
                <a:cxn ang="0">
                  <a:pos x="5" y="491"/>
                </a:cxn>
                <a:cxn ang="0">
                  <a:pos x="9" y="285"/>
                </a:cxn>
                <a:cxn ang="0">
                  <a:pos x="9" y="280"/>
                </a:cxn>
                <a:cxn ang="0">
                  <a:pos x="9" y="274"/>
                </a:cxn>
                <a:cxn ang="0">
                  <a:pos x="10" y="268"/>
                </a:cxn>
                <a:cxn ang="0">
                  <a:pos x="10" y="260"/>
                </a:cxn>
                <a:cxn ang="0">
                  <a:pos x="10" y="253"/>
                </a:cxn>
                <a:cxn ang="0">
                  <a:pos x="10" y="244"/>
                </a:cxn>
                <a:cxn ang="0">
                  <a:pos x="10" y="235"/>
                </a:cxn>
                <a:cxn ang="0">
                  <a:pos x="11" y="226"/>
                </a:cxn>
                <a:cxn ang="0">
                  <a:pos x="11" y="216"/>
                </a:cxn>
                <a:cxn ang="0">
                  <a:pos x="11" y="205"/>
                </a:cxn>
                <a:cxn ang="0">
                  <a:pos x="11" y="194"/>
                </a:cxn>
                <a:cxn ang="0">
                  <a:pos x="11" y="183"/>
                </a:cxn>
                <a:cxn ang="0">
                  <a:pos x="11" y="172"/>
                </a:cxn>
                <a:cxn ang="0">
                  <a:pos x="11" y="160"/>
                </a:cxn>
                <a:cxn ang="0">
                  <a:pos x="11" y="148"/>
                </a:cxn>
                <a:cxn ang="0">
                  <a:pos x="11" y="136"/>
                </a:cxn>
                <a:cxn ang="0">
                  <a:pos x="11" y="136"/>
                </a:cxn>
                <a:cxn ang="0">
                  <a:pos x="1" y="0"/>
                </a:cxn>
                <a:cxn ang="0">
                  <a:pos x="1" y="17"/>
                </a:cxn>
                <a:cxn ang="0">
                  <a:pos x="1" y="34"/>
                </a:cxn>
                <a:cxn ang="0">
                  <a:pos x="1" y="51"/>
                </a:cxn>
                <a:cxn ang="0">
                  <a:pos x="1" y="68"/>
                </a:cxn>
                <a:cxn ang="0">
                  <a:pos x="1" y="86"/>
                </a:cxn>
                <a:cxn ang="0">
                  <a:pos x="1" y="103"/>
                </a:cxn>
                <a:cxn ang="0">
                  <a:pos x="0" y="120"/>
                </a:cxn>
                <a:cxn ang="0">
                  <a:pos x="0" y="137"/>
                </a:cxn>
                <a:cxn ang="0">
                  <a:pos x="0" y="154"/>
                </a:cxn>
                <a:cxn ang="0">
                  <a:pos x="1" y="171"/>
                </a:cxn>
                <a:cxn ang="0">
                  <a:pos x="1" y="188"/>
                </a:cxn>
                <a:cxn ang="0">
                  <a:pos x="1" y="204"/>
                </a:cxn>
                <a:cxn ang="0">
                  <a:pos x="1" y="221"/>
                </a:cxn>
                <a:cxn ang="0">
                  <a:pos x="1" y="237"/>
                </a:cxn>
                <a:cxn ang="0">
                  <a:pos x="1" y="254"/>
                </a:cxn>
                <a:cxn ang="0">
                  <a:pos x="1" y="270"/>
                </a:cxn>
                <a:cxn ang="0">
                  <a:pos x="1" y="287"/>
                </a:cxn>
                <a:cxn ang="0">
                  <a:pos x="1" y="302"/>
                </a:cxn>
                <a:cxn ang="0">
                  <a:pos x="2" y="318"/>
                </a:cxn>
                <a:cxn ang="0">
                  <a:pos x="2" y="333"/>
                </a:cxn>
                <a:cxn ang="0">
                  <a:pos x="2" y="348"/>
                </a:cxn>
                <a:cxn ang="0">
                  <a:pos x="2" y="363"/>
                </a:cxn>
                <a:cxn ang="0">
                  <a:pos x="2" y="377"/>
                </a:cxn>
                <a:cxn ang="0">
                  <a:pos x="3" y="391"/>
                </a:cxn>
                <a:cxn ang="0">
                  <a:pos x="3" y="406"/>
                </a:cxn>
                <a:cxn ang="0">
                  <a:pos x="3" y="419"/>
                </a:cxn>
                <a:cxn ang="0">
                  <a:pos x="3" y="432"/>
                </a:cxn>
                <a:cxn ang="0">
                  <a:pos x="3" y="444"/>
                </a:cxn>
                <a:cxn ang="0">
                  <a:pos x="4" y="457"/>
                </a:cxn>
                <a:cxn ang="0">
                  <a:pos x="4" y="469"/>
                </a:cxn>
                <a:cxn ang="0">
                  <a:pos x="5" y="480"/>
                </a:cxn>
                <a:cxn ang="0">
                  <a:pos x="5" y="491"/>
                </a:cxn>
                <a:cxn ang="0">
                  <a:pos x="5" y="491"/>
                </a:cxn>
              </a:cxnLst>
              <a:rect l="txL" t="txT" r="txR" b="txB"/>
              <a:pathLst>
                <a:path w="700" h="491">
                  <a:moveTo>
                    <a:pt x="285" y="491"/>
                  </a:moveTo>
                  <a:lnTo>
                    <a:pt x="527" y="285"/>
                  </a:lnTo>
                  <a:lnTo>
                    <a:pt x="545" y="280"/>
                  </a:lnTo>
                  <a:lnTo>
                    <a:pt x="562" y="274"/>
                  </a:lnTo>
                  <a:lnTo>
                    <a:pt x="578" y="268"/>
                  </a:lnTo>
                  <a:lnTo>
                    <a:pt x="594" y="260"/>
                  </a:lnTo>
                  <a:lnTo>
                    <a:pt x="610" y="253"/>
                  </a:lnTo>
                  <a:lnTo>
                    <a:pt x="622" y="244"/>
                  </a:lnTo>
                  <a:lnTo>
                    <a:pt x="636" y="235"/>
                  </a:lnTo>
                  <a:lnTo>
                    <a:pt x="649" y="226"/>
                  </a:lnTo>
                  <a:lnTo>
                    <a:pt x="659" y="216"/>
                  </a:lnTo>
                  <a:lnTo>
                    <a:pt x="668" y="205"/>
                  </a:lnTo>
                  <a:lnTo>
                    <a:pt x="677" y="194"/>
                  </a:lnTo>
                  <a:lnTo>
                    <a:pt x="684" y="183"/>
                  </a:lnTo>
                  <a:lnTo>
                    <a:pt x="689" y="172"/>
                  </a:lnTo>
                  <a:lnTo>
                    <a:pt x="695" y="160"/>
                  </a:lnTo>
                  <a:lnTo>
                    <a:pt x="698" y="148"/>
                  </a:lnTo>
                  <a:lnTo>
                    <a:pt x="700" y="136"/>
                  </a:lnTo>
                  <a:lnTo>
                    <a:pt x="30" y="0"/>
                  </a:lnTo>
                  <a:lnTo>
                    <a:pt x="21" y="17"/>
                  </a:lnTo>
                  <a:lnTo>
                    <a:pt x="16" y="34"/>
                  </a:lnTo>
                  <a:lnTo>
                    <a:pt x="11" y="51"/>
                  </a:lnTo>
                  <a:lnTo>
                    <a:pt x="7" y="68"/>
                  </a:lnTo>
                  <a:lnTo>
                    <a:pt x="4" y="86"/>
                  </a:lnTo>
                  <a:lnTo>
                    <a:pt x="2" y="103"/>
                  </a:lnTo>
                  <a:lnTo>
                    <a:pt x="0" y="120"/>
                  </a:lnTo>
                  <a:lnTo>
                    <a:pt x="0" y="137"/>
                  </a:lnTo>
                  <a:lnTo>
                    <a:pt x="0" y="154"/>
                  </a:lnTo>
                  <a:lnTo>
                    <a:pt x="4" y="171"/>
                  </a:lnTo>
                  <a:lnTo>
                    <a:pt x="5" y="188"/>
                  </a:lnTo>
                  <a:lnTo>
                    <a:pt x="11" y="204"/>
                  </a:lnTo>
                  <a:lnTo>
                    <a:pt x="14" y="221"/>
                  </a:lnTo>
                  <a:lnTo>
                    <a:pt x="21" y="237"/>
                  </a:lnTo>
                  <a:lnTo>
                    <a:pt x="28" y="254"/>
                  </a:lnTo>
                  <a:lnTo>
                    <a:pt x="35" y="270"/>
                  </a:lnTo>
                  <a:lnTo>
                    <a:pt x="44" y="287"/>
                  </a:lnTo>
                  <a:lnTo>
                    <a:pt x="55" y="302"/>
                  </a:lnTo>
                  <a:lnTo>
                    <a:pt x="65" y="318"/>
                  </a:lnTo>
                  <a:lnTo>
                    <a:pt x="76" y="333"/>
                  </a:lnTo>
                  <a:lnTo>
                    <a:pt x="88" y="348"/>
                  </a:lnTo>
                  <a:lnTo>
                    <a:pt x="103" y="363"/>
                  </a:lnTo>
                  <a:lnTo>
                    <a:pt x="117" y="377"/>
                  </a:lnTo>
                  <a:lnTo>
                    <a:pt x="131" y="391"/>
                  </a:lnTo>
                  <a:lnTo>
                    <a:pt x="149" y="406"/>
                  </a:lnTo>
                  <a:lnTo>
                    <a:pt x="164" y="419"/>
                  </a:lnTo>
                  <a:lnTo>
                    <a:pt x="182" y="432"/>
                  </a:lnTo>
                  <a:lnTo>
                    <a:pt x="202" y="444"/>
                  </a:lnTo>
                  <a:lnTo>
                    <a:pt x="221" y="457"/>
                  </a:lnTo>
                  <a:lnTo>
                    <a:pt x="240" y="469"/>
                  </a:lnTo>
                  <a:lnTo>
                    <a:pt x="262" y="480"/>
                  </a:lnTo>
                  <a:lnTo>
                    <a:pt x="285" y="491"/>
                  </a:lnTo>
                  <a:close/>
                </a:path>
              </a:pathLst>
            </a:custGeom>
            <a:solidFill>
              <a:srgbClr val="BF4040">
                <a:alpha val="100000"/>
              </a:srgbClr>
            </a:solidFill>
            <a:ln w="9525">
              <a:noFill/>
            </a:ln>
          </p:spPr>
          <p:txBody>
            <a:bodyPr/>
            <a:lstStyle/>
            <a:p>
              <a:endParaRPr lang="zh-CN" altLang="en-US"/>
            </a:p>
          </p:txBody>
        </p:sp>
        <p:sp>
          <p:nvSpPr>
            <p:cNvPr id="117848" name="Freeform 89"/>
            <p:cNvSpPr/>
            <p:nvPr/>
          </p:nvSpPr>
          <p:spPr>
            <a:xfrm>
              <a:off x="4615" y="1444"/>
              <a:ext cx="350" cy="491"/>
            </a:xfrm>
            <a:custGeom>
              <a:avLst/>
              <a:gdLst>
                <a:gd name="txL" fmla="*/ 0 w 700"/>
                <a:gd name="txT" fmla="*/ 0 h 491"/>
                <a:gd name="txR" fmla="*/ 700 w 700"/>
                <a:gd name="txB" fmla="*/ 491 h 491"/>
              </a:gdLst>
              <a:ahLst/>
              <a:cxnLst>
                <a:cxn ang="0">
                  <a:pos x="5" y="491"/>
                </a:cxn>
                <a:cxn ang="0">
                  <a:pos x="9" y="285"/>
                </a:cxn>
                <a:cxn ang="0">
                  <a:pos x="9" y="280"/>
                </a:cxn>
                <a:cxn ang="0">
                  <a:pos x="9" y="274"/>
                </a:cxn>
                <a:cxn ang="0">
                  <a:pos x="10" y="268"/>
                </a:cxn>
                <a:cxn ang="0">
                  <a:pos x="10" y="260"/>
                </a:cxn>
                <a:cxn ang="0">
                  <a:pos x="10" y="253"/>
                </a:cxn>
                <a:cxn ang="0">
                  <a:pos x="10" y="244"/>
                </a:cxn>
                <a:cxn ang="0">
                  <a:pos x="10" y="235"/>
                </a:cxn>
                <a:cxn ang="0">
                  <a:pos x="11" y="226"/>
                </a:cxn>
                <a:cxn ang="0">
                  <a:pos x="11" y="216"/>
                </a:cxn>
                <a:cxn ang="0">
                  <a:pos x="11" y="205"/>
                </a:cxn>
                <a:cxn ang="0">
                  <a:pos x="11" y="194"/>
                </a:cxn>
                <a:cxn ang="0">
                  <a:pos x="11" y="183"/>
                </a:cxn>
                <a:cxn ang="0">
                  <a:pos x="11" y="172"/>
                </a:cxn>
                <a:cxn ang="0">
                  <a:pos x="11" y="160"/>
                </a:cxn>
                <a:cxn ang="0">
                  <a:pos x="11" y="148"/>
                </a:cxn>
                <a:cxn ang="0">
                  <a:pos x="11" y="136"/>
                </a:cxn>
                <a:cxn ang="0">
                  <a:pos x="11" y="136"/>
                </a:cxn>
                <a:cxn ang="0">
                  <a:pos x="1" y="0"/>
                </a:cxn>
                <a:cxn ang="0">
                  <a:pos x="1" y="17"/>
                </a:cxn>
                <a:cxn ang="0">
                  <a:pos x="1" y="34"/>
                </a:cxn>
                <a:cxn ang="0">
                  <a:pos x="1" y="51"/>
                </a:cxn>
                <a:cxn ang="0">
                  <a:pos x="1" y="68"/>
                </a:cxn>
                <a:cxn ang="0">
                  <a:pos x="1" y="86"/>
                </a:cxn>
                <a:cxn ang="0">
                  <a:pos x="1" y="103"/>
                </a:cxn>
                <a:cxn ang="0">
                  <a:pos x="0" y="120"/>
                </a:cxn>
                <a:cxn ang="0">
                  <a:pos x="0" y="137"/>
                </a:cxn>
                <a:cxn ang="0">
                  <a:pos x="0" y="154"/>
                </a:cxn>
                <a:cxn ang="0">
                  <a:pos x="1" y="171"/>
                </a:cxn>
                <a:cxn ang="0">
                  <a:pos x="1" y="188"/>
                </a:cxn>
                <a:cxn ang="0">
                  <a:pos x="1" y="204"/>
                </a:cxn>
                <a:cxn ang="0">
                  <a:pos x="1" y="221"/>
                </a:cxn>
                <a:cxn ang="0">
                  <a:pos x="1" y="237"/>
                </a:cxn>
                <a:cxn ang="0">
                  <a:pos x="1" y="254"/>
                </a:cxn>
                <a:cxn ang="0">
                  <a:pos x="1" y="270"/>
                </a:cxn>
                <a:cxn ang="0">
                  <a:pos x="1" y="287"/>
                </a:cxn>
                <a:cxn ang="0">
                  <a:pos x="1" y="302"/>
                </a:cxn>
                <a:cxn ang="0">
                  <a:pos x="2" y="318"/>
                </a:cxn>
                <a:cxn ang="0">
                  <a:pos x="2" y="333"/>
                </a:cxn>
                <a:cxn ang="0">
                  <a:pos x="2" y="348"/>
                </a:cxn>
                <a:cxn ang="0">
                  <a:pos x="2" y="363"/>
                </a:cxn>
                <a:cxn ang="0">
                  <a:pos x="2" y="377"/>
                </a:cxn>
                <a:cxn ang="0">
                  <a:pos x="3" y="391"/>
                </a:cxn>
                <a:cxn ang="0">
                  <a:pos x="3" y="406"/>
                </a:cxn>
                <a:cxn ang="0">
                  <a:pos x="3" y="419"/>
                </a:cxn>
                <a:cxn ang="0">
                  <a:pos x="3" y="432"/>
                </a:cxn>
                <a:cxn ang="0">
                  <a:pos x="3" y="444"/>
                </a:cxn>
                <a:cxn ang="0">
                  <a:pos x="4" y="457"/>
                </a:cxn>
                <a:cxn ang="0">
                  <a:pos x="4" y="469"/>
                </a:cxn>
                <a:cxn ang="0">
                  <a:pos x="5" y="480"/>
                </a:cxn>
                <a:cxn ang="0">
                  <a:pos x="5" y="491"/>
                </a:cxn>
                <a:cxn ang="0">
                  <a:pos x="5" y="491"/>
                </a:cxn>
              </a:cxnLst>
              <a:rect l="txL" t="txT" r="txR" b="txB"/>
              <a:pathLst>
                <a:path w="700" h="491">
                  <a:moveTo>
                    <a:pt x="285" y="491"/>
                  </a:moveTo>
                  <a:lnTo>
                    <a:pt x="527" y="285"/>
                  </a:lnTo>
                  <a:lnTo>
                    <a:pt x="545" y="280"/>
                  </a:lnTo>
                  <a:lnTo>
                    <a:pt x="562" y="274"/>
                  </a:lnTo>
                  <a:lnTo>
                    <a:pt x="578" y="268"/>
                  </a:lnTo>
                  <a:lnTo>
                    <a:pt x="594" y="260"/>
                  </a:lnTo>
                  <a:lnTo>
                    <a:pt x="610" y="253"/>
                  </a:lnTo>
                  <a:lnTo>
                    <a:pt x="622" y="244"/>
                  </a:lnTo>
                  <a:lnTo>
                    <a:pt x="636" y="235"/>
                  </a:lnTo>
                  <a:lnTo>
                    <a:pt x="649" y="226"/>
                  </a:lnTo>
                  <a:lnTo>
                    <a:pt x="659" y="216"/>
                  </a:lnTo>
                  <a:lnTo>
                    <a:pt x="668" y="205"/>
                  </a:lnTo>
                  <a:lnTo>
                    <a:pt x="677" y="194"/>
                  </a:lnTo>
                  <a:lnTo>
                    <a:pt x="684" y="183"/>
                  </a:lnTo>
                  <a:lnTo>
                    <a:pt x="689" y="172"/>
                  </a:lnTo>
                  <a:lnTo>
                    <a:pt x="695" y="160"/>
                  </a:lnTo>
                  <a:lnTo>
                    <a:pt x="698" y="148"/>
                  </a:lnTo>
                  <a:lnTo>
                    <a:pt x="700" y="136"/>
                  </a:lnTo>
                  <a:lnTo>
                    <a:pt x="30" y="0"/>
                  </a:lnTo>
                  <a:lnTo>
                    <a:pt x="21" y="17"/>
                  </a:lnTo>
                  <a:lnTo>
                    <a:pt x="16" y="34"/>
                  </a:lnTo>
                  <a:lnTo>
                    <a:pt x="11" y="51"/>
                  </a:lnTo>
                  <a:lnTo>
                    <a:pt x="7" y="68"/>
                  </a:lnTo>
                  <a:lnTo>
                    <a:pt x="4" y="86"/>
                  </a:lnTo>
                  <a:lnTo>
                    <a:pt x="2" y="103"/>
                  </a:lnTo>
                  <a:lnTo>
                    <a:pt x="0" y="120"/>
                  </a:lnTo>
                  <a:lnTo>
                    <a:pt x="0" y="137"/>
                  </a:lnTo>
                  <a:lnTo>
                    <a:pt x="0" y="154"/>
                  </a:lnTo>
                  <a:lnTo>
                    <a:pt x="4" y="171"/>
                  </a:lnTo>
                  <a:lnTo>
                    <a:pt x="5" y="188"/>
                  </a:lnTo>
                  <a:lnTo>
                    <a:pt x="11" y="204"/>
                  </a:lnTo>
                  <a:lnTo>
                    <a:pt x="14" y="221"/>
                  </a:lnTo>
                  <a:lnTo>
                    <a:pt x="21" y="237"/>
                  </a:lnTo>
                  <a:lnTo>
                    <a:pt x="28" y="254"/>
                  </a:lnTo>
                  <a:lnTo>
                    <a:pt x="35" y="270"/>
                  </a:lnTo>
                  <a:lnTo>
                    <a:pt x="44" y="287"/>
                  </a:lnTo>
                  <a:lnTo>
                    <a:pt x="55" y="302"/>
                  </a:lnTo>
                  <a:lnTo>
                    <a:pt x="65" y="318"/>
                  </a:lnTo>
                  <a:lnTo>
                    <a:pt x="76" y="333"/>
                  </a:lnTo>
                  <a:lnTo>
                    <a:pt x="88" y="348"/>
                  </a:lnTo>
                  <a:lnTo>
                    <a:pt x="103" y="363"/>
                  </a:lnTo>
                  <a:lnTo>
                    <a:pt x="117" y="377"/>
                  </a:lnTo>
                  <a:lnTo>
                    <a:pt x="131" y="391"/>
                  </a:lnTo>
                  <a:lnTo>
                    <a:pt x="149" y="406"/>
                  </a:lnTo>
                  <a:lnTo>
                    <a:pt x="164" y="419"/>
                  </a:lnTo>
                  <a:lnTo>
                    <a:pt x="182" y="432"/>
                  </a:lnTo>
                  <a:lnTo>
                    <a:pt x="202" y="444"/>
                  </a:lnTo>
                  <a:lnTo>
                    <a:pt x="221" y="457"/>
                  </a:lnTo>
                  <a:lnTo>
                    <a:pt x="240" y="469"/>
                  </a:lnTo>
                  <a:lnTo>
                    <a:pt x="262" y="480"/>
                  </a:lnTo>
                  <a:lnTo>
                    <a:pt x="285" y="491"/>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49" name="Freeform 90"/>
            <p:cNvSpPr/>
            <p:nvPr/>
          </p:nvSpPr>
          <p:spPr>
            <a:xfrm>
              <a:off x="4776" y="1597"/>
              <a:ext cx="415" cy="435"/>
            </a:xfrm>
            <a:custGeom>
              <a:avLst/>
              <a:gdLst>
                <a:gd name="txL" fmla="*/ 0 w 829"/>
                <a:gd name="txT" fmla="*/ 0 h 435"/>
                <a:gd name="txR" fmla="*/ 829 w 829"/>
                <a:gd name="txB" fmla="*/ 435 h 435"/>
              </a:gdLst>
              <a:ahLst/>
              <a:cxnLst>
                <a:cxn ang="0">
                  <a:pos x="7" y="0"/>
                </a:cxn>
                <a:cxn ang="0">
                  <a:pos x="0" y="355"/>
                </a:cxn>
                <a:cxn ang="0">
                  <a:pos x="1" y="365"/>
                </a:cxn>
                <a:cxn ang="0">
                  <a:pos x="1" y="374"/>
                </a:cxn>
                <a:cxn ang="0">
                  <a:pos x="2" y="381"/>
                </a:cxn>
                <a:cxn ang="0">
                  <a:pos x="2" y="389"/>
                </a:cxn>
                <a:cxn ang="0">
                  <a:pos x="2" y="397"/>
                </a:cxn>
                <a:cxn ang="0">
                  <a:pos x="3" y="403"/>
                </a:cxn>
                <a:cxn ang="0">
                  <a:pos x="3" y="409"/>
                </a:cxn>
                <a:cxn ang="0">
                  <a:pos x="4" y="414"/>
                </a:cxn>
                <a:cxn ang="0">
                  <a:pos x="4" y="420"/>
                </a:cxn>
                <a:cxn ang="0">
                  <a:pos x="4" y="423"/>
                </a:cxn>
                <a:cxn ang="0">
                  <a:pos x="5" y="427"/>
                </a:cxn>
                <a:cxn ang="0">
                  <a:pos x="5" y="430"/>
                </a:cxn>
                <a:cxn ang="0">
                  <a:pos x="6" y="432"/>
                </a:cxn>
                <a:cxn ang="0">
                  <a:pos x="6" y="434"/>
                </a:cxn>
                <a:cxn ang="0">
                  <a:pos x="7" y="435"/>
                </a:cxn>
                <a:cxn ang="0">
                  <a:pos x="7" y="435"/>
                </a:cxn>
                <a:cxn ang="0">
                  <a:pos x="7" y="435"/>
                </a:cxn>
                <a:cxn ang="0">
                  <a:pos x="8" y="434"/>
                </a:cxn>
                <a:cxn ang="0">
                  <a:pos x="8" y="432"/>
                </a:cxn>
                <a:cxn ang="0">
                  <a:pos x="9" y="430"/>
                </a:cxn>
                <a:cxn ang="0">
                  <a:pos x="9" y="427"/>
                </a:cxn>
                <a:cxn ang="0">
                  <a:pos x="9" y="423"/>
                </a:cxn>
                <a:cxn ang="0">
                  <a:pos x="10" y="420"/>
                </a:cxn>
                <a:cxn ang="0">
                  <a:pos x="10" y="414"/>
                </a:cxn>
                <a:cxn ang="0">
                  <a:pos x="11" y="409"/>
                </a:cxn>
                <a:cxn ang="0">
                  <a:pos x="11" y="403"/>
                </a:cxn>
                <a:cxn ang="0">
                  <a:pos x="12" y="397"/>
                </a:cxn>
                <a:cxn ang="0">
                  <a:pos x="12" y="389"/>
                </a:cxn>
                <a:cxn ang="0">
                  <a:pos x="12" y="381"/>
                </a:cxn>
                <a:cxn ang="0">
                  <a:pos x="13" y="374"/>
                </a:cxn>
                <a:cxn ang="0">
                  <a:pos x="13" y="365"/>
                </a:cxn>
                <a:cxn ang="0">
                  <a:pos x="13" y="355"/>
                </a:cxn>
                <a:cxn ang="0">
                  <a:pos x="13" y="355"/>
                </a:cxn>
                <a:cxn ang="0">
                  <a:pos x="7" y="0"/>
                </a:cxn>
                <a:cxn ang="0">
                  <a:pos x="7" y="0"/>
                </a:cxn>
              </a:cxnLst>
              <a:rect l="txL" t="txT" r="txR" b="txB"/>
              <a:pathLst>
                <a:path w="829" h="435">
                  <a:moveTo>
                    <a:pt x="413" y="0"/>
                  </a:moveTo>
                  <a:lnTo>
                    <a:pt x="0" y="355"/>
                  </a:lnTo>
                  <a:lnTo>
                    <a:pt x="23" y="365"/>
                  </a:lnTo>
                  <a:lnTo>
                    <a:pt x="46" y="374"/>
                  </a:lnTo>
                  <a:lnTo>
                    <a:pt x="70" y="381"/>
                  </a:lnTo>
                  <a:lnTo>
                    <a:pt x="95" y="389"/>
                  </a:lnTo>
                  <a:lnTo>
                    <a:pt x="120" y="397"/>
                  </a:lnTo>
                  <a:lnTo>
                    <a:pt x="145" y="403"/>
                  </a:lnTo>
                  <a:lnTo>
                    <a:pt x="169" y="409"/>
                  </a:lnTo>
                  <a:lnTo>
                    <a:pt x="196" y="414"/>
                  </a:lnTo>
                  <a:lnTo>
                    <a:pt x="222" y="420"/>
                  </a:lnTo>
                  <a:lnTo>
                    <a:pt x="249" y="423"/>
                  </a:lnTo>
                  <a:lnTo>
                    <a:pt x="275" y="427"/>
                  </a:lnTo>
                  <a:lnTo>
                    <a:pt x="302" y="430"/>
                  </a:lnTo>
                  <a:lnTo>
                    <a:pt x="330" y="432"/>
                  </a:lnTo>
                  <a:lnTo>
                    <a:pt x="357" y="434"/>
                  </a:lnTo>
                  <a:lnTo>
                    <a:pt x="385" y="435"/>
                  </a:lnTo>
                  <a:lnTo>
                    <a:pt x="413" y="435"/>
                  </a:lnTo>
                  <a:lnTo>
                    <a:pt x="440" y="435"/>
                  </a:lnTo>
                  <a:lnTo>
                    <a:pt x="468" y="434"/>
                  </a:lnTo>
                  <a:lnTo>
                    <a:pt x="496" y="432"/>
                  </a:lnTo>
                  <a:lnTo>
                    <a:pt x="523" y="430"/>
                  </a:lnTo>
                  <a:lnTo>
                    <a:pt x="549" y="427"/>
                  </a:lnTo>
                  <a:lnTo>
                    <a:pt x="576" y="423"/>
                  </a:lnTo>
                  <a:lnTo>
                    <a:pt x="602" y="420"/>
                  </a:lnTo>
                  <a:lnTo>
                    <a:pt x="629" y="414"/>
                  </a:lnTo>
                  <a:lnTo>
                    <a:pt x="655" y="409"/>
                  </a:lnTo>
                  <a:lnTo>
                    <a:pt x="682" y="403"/>
                  </a:lnTo>
                  <a:lnTo>
                    <a:pt x="707" y="397"/>
                  </a:lnTo>
                  <a:lnTo>
                    <a:pt x="731" y="389"/>
                  </a:lnTo>
                  <a:lnTo>
                    <a:pt x="756" y="381"/>
                  </a:lnTo>
                  <a:lnTo>
                    <a:pt x="781" y="374"/>
                  </a:lnTo>
                  <a:lnTo>
                    <a:pt x="804" y="365"/>
                  </a:lnTo>
                  <a:lnTo>
                    <a:pt x="829" y="355"/>
                  </a:lnTo>
                  <a:lnTo>
                    <a:pt x="413" y="0"/>
                  </a:lnTo>
                  <a:close/>
                </a:path>
              </a:pathLst>
            </a:custGeom>
            <a:solidFill>
              <a:srgbClr val="BF4040">
                <a:alpha val="100000"/>
              </a:srgbClr>
            </a:solidFill>
            <a:ln w="9525">
              <a:noFill/>
            </a:ln>
          </p:spPr>
          <p:txBody>
            <a:bodyPr/>
            <a:lstStyle/>
            <a:p>
              <a:endParaRPr lang="zh-CN" altLang="en-US"/>
            </a:p>
          </p:txBody>
        </p:sp>
        <p:sp>
          <p:nvSpPr>
            <p:cNvPr id="117850" name="Freeform 91"/>
            <p:cNvSpPr/>
            <p:nvPr/>
          </p:nvSpPr>
          <p:spPr>
            <a:xfrm>
              <a:off x="4776" y="1597"/>
              <a:ext cx="415" cy="435"/>
            </a:xfrm>
            <a:custGeom>
              <a:avLst/>
              <a:gdLst>
                <a:gd name="txL" fmla="*/ 0 w 829"/>
                <a:gd name="txT" fmla="*/ 0 h 435"/>
                <a:gd name="txR" fmla="*/ 829 w 829"/>
                <a:gd name="txB" fmla="*/ 435 h 435"/>
              </a:gdLst>
              <a:ahLst/>
              <a:cxnLst>
                <a:cxn ang="0">
                  <a:pos x="7" y="0"/>
                </a:cxn>
                <a:cxn ang="0">
                  <a:pos x="0" y="355"/>
                </a:cxn>
                <a:cxn ang="0">
                  <a:pos x="1" y="365"/>
                </a:cxn>
                <a:cxn ang="0">
                  <a:pos x="1" y="374"/>
                </a:cxn>
                <a:cxn ang="0">
                  <a:pos x="2" y="381"/>
                </a:cxn>
                <a:cxn ang="0">
                  <a:pos x="2" y="389"/>
                </a:cxn>
                <a:cxn ang="0">
                  <a:pos x="2" y="397"/>
                </a:cxn>
                <a:cxn ang="0">
                  <a:pos x="3" y="403"/>
                </a:cxn>
                <a:cxn ang="0">
                  <a:pos x="3" y="409"/>
                </a:cxn>
                <a:cxn ang="0">
                  <a:pos x="4" y="414"/>
                </a:cxn>
                <a:cxn ang="0">
                  <a:pos x="4" y="420"/>
                </a:cxn>
                <a:cxn ang="0">
                  <a:pos x="4" y="423"/>
                </a:cxn>
                <a:cxn ang="0">
                  <a:pos x="5" y="427"/>
                </a:cxn>
                <a:cxn ang="0">
                  <a:pos x="5" y="430"/>
                </a:cxn>
                <a:cxn ang="0">
                  <a:pos x="6" y="432"/>
                </a:cxn>
                <a:cxn ang="0">
                  <a:pos x="6" y="434"/>
                </a:cxn>
                <a:cxn ang="0">
                  <a:pos x="7" y="435"/>
                </a:cxn>
                <a:cxn ang="0">
                  <a:pos x="7" y="435"/>
                </a:cxn>
                <a:cxn ang="0">
                  <a:pos x="7" y="435"/>
                </a:cxn>
                <a:cxn ang="0">
                  <a:pos x="8" y="434"/>
                </a:cxn>
                <a:cxn ang="0">
                  <a:pos x="8" y="432"/>
                </a:cxn>
                <a:cxn ang="0">
                  <a:pos x="9" y="430"/>
                </a:cxn>
                <a:cxn ang="0">
                  <a:pos x="9" y="427"/>
                </a:cxn>
                <a:cxn ang="0">
                  <a:pos x="9" y="423"/>
                </a:cxn>
                <a:cxn ang="0">
                  <a:pos x="10" y="420"/>
                </a:cxn>
                <a:cxn ang="0">
                  <a:pos x="10" y="414"/>
                </a:cxn>
                <a:cxn ang="0">
                  <a:pos x="11" y="409"/>
                </a:cxn>
                <a:cxn ang="0">
                  <a:pos x="11" y="403"/>
                </a:cxn>
                <a:cxn ang="0">
                  <a:pos x="12" y="397"/>
                </a:cxn>
                <a:cxn ang="0">
                  <a:pos x="12" y="389"/>
                </a:cxn>
                <a:cxn ang="0">
                  <a:pos x="12" y="381"/>
                </a:cxn>
                <a:cxn ang="0">
                  <a:pos x="13" y="374"/>
                </a:cxn>
                <a:cxn ang="0">
                  <a:pos x="13" y="365"/>
                </a:cxn>
                <a:cxn ang="0">
                  <a:pos x="13" y="355"/>
                </a:cxn>
                <a:cxn ang="0">
                  <a:pos x="13" y="355"/>
                </a:cxn>
                <a:cxn ang="0">
                  <a:pos x="7" y="0"/>
                </a:cxn>
                <a:cxn ang="0">
                  <a:pos x="7" y="0"/>
                </a:cxn>
              </a:cxnLst>
              <a:rect l="txL" t="txT" r="txR" b="txB"/>
              <a:pathLst>
                <a:path w="829" h="435">
                  <a:moveTo>
                    <a:pt x="413" y="0"/>
                  </a:moveTo>
                  <a:lnTo>
                    <a:pt x="0" y="355"/>
                  </a:lnTo>
                  <a:lnTo>
                    <a:pt x="23" y="365"/>
                  </a:lnTo>
                  <a:lnTo>
                    <a:pt x="46" y="374"/>
                  </a:lnTo>
                  <a:lnTo>
                    <a:pt x="70" y="381"/>
                  </a:lnTo>
                  <a:lnTo>
                    <a:pt x="95" y="389"/>
                  </a:lnTo>
                  <a:lnTo>
                    <a:pt x="120" y="397"/>
                  </a:lnTo>
                  <a:lnTo>
                    <a:pt x="145" y="403"/>
                  </a:lnTo>
                  <a:lnTo>
                    <a:pt x="169" y="409"/>
                  </a:lnTo>
                  <a:lnTo>
                    <a:pt x="196" y="414"/>
                  </a:lnTo>
                  <a:lnTo>
                    <a:pt x="222" y="420"/>
                  </a:lnTo>
                  <a:lnTo>
                    <a:pt x="249" y="423"/>
                  </a:lnTo>
                  <a:lnTo>
                    <a:pt x="275" y="427"/>
                  </a:lnTo>
                  <a:lnTo>
                    <a:pt x="302" y="430"/>
                  </a:lnTo>
                  <a:lnTo>
                    <a:pt x="330" y="432"/>
                  </a:lnTo>
                  <a:lnTo>
                    <a:pt x="357" y="434"/>
                  </a:lnTo>
                  <a:lnTo>
                    <a:pt x="385" y="435"/>
                  </a:lnTo>
                  <a:lnTo>
                    <a:pt x="413" y="435"/>
                  </a:lnTo>
                  <a:lnTo>
                    <a:pt x="440" y="435"/>
                  </a:lnTo>
                  <a:lnTo>
                    <a:pt x="468" y="434"/>
                  </a:lnTo>
                  <a:lnTo>
                    <a:pt x="496" y="432"/>
                  </a:lnTo>
                  <a:lnTo>
                    <a:pt x="523" y="430"/>
                  </a:lnTo>
                  <a:lnTo>
                    <a:pt x="549" y="427"/>
                  </a:lnTo>
                  <a:lnTo>
                    <a:pt x="576" y="423"/>
                  </a:lnTo>
                  <a:lnTo>
                    <a:pt x="602" y="420"/>
                  </a:lnTo>
                  <a:lnTo>
                    <a:pt x="629" y="414"/>
                  </a:lnTo>
                  <a:lnTo>
                    <a:pt x="655" y="409"/>
                  </a:lnTo>
                  <a:lnTo>
                    <a:pt x="682" y="403"/>
                  </a:lnTo>
                  <a:lnTo>
                    <a:pt x="707" y="397"/>
                  </a:lnTo>
                  <a:lnTo>
                    <a:pt x="731" y="389"/>
                  </a:lnTo>
                  <a:lnTo>
                    <a:pt x="756" y="381"/>
                  </a:lnTo>
                  <a:lnTo>
                    <a:pt x="781" y="374"/>
                  </a:lnTo>
                  <a:lnTo>
                    <a:pt x="804" y="365"/>
                  </a:lnTo>
                  <a:lnTo>
                    <a:pt x="829" y="355"/>
                  </a:lnTo>
                  <a:lnTo>
                    <a:pt x="413" y="0"/>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51" name="Freeform 92"/>
            <p:cNvSpPr/>
            <p:nvPr/>
          </p:nvSpPr>
          <p:spPr>
            <a:xfrm>
              <a:off x="4637" y="1113"/>
              <a:ext cx="335" cy="440"/>
            </a:xfrm>
            <a:custGeom>
              <a:avLst/>
              <a:gdLst>
                <a:gd name="txL" fmla="*/ 0 w 670"/>
                <a:gd name="txT" fmla="*/ 0 h 440"/>
                <a:gd name="txR" fmla="*/ 670 w 670"/>
                <a:gd name="txB" fmla="*/ 440 h 440"/>
              </a:gdLst>
              <a:ahLst/>
              <a:cxnLst>
                <a:cxn ang="0">
                  <a:pos x="0" y="303"/>
                </a:cxn>
                <a:cxn ang="0">
                  <a:pos x="11" y="440"/>
                </a:cxn>
                <a:cxn ang="0">
                  <a:pos x="11" y="0"/>
                </a:cxn>
                <a:cxn ang="0">
                  <a:pos x="11" y="1"/>
                </a:cxn>
                <a:cxn ang="0">
                  <a:pos x="10" y="2"/>
                </a:cxn>
                <a:cxn ang="0">
                  <a:pos x="10" y="4"/>
                </a:cxn>
                <a:cxn ang="0">
                  <a:pos x="9" y="8"/>
                </a:cxn>
                <a:cxn ang="0">
                  <a:pos x="9" y="11"/>
                </a:cxn>
                <a:cxn ang="0">
                  <a:pos x="8" y="15"/>
                </a:cxn>
                <a:cxn ang="0">
                  <a:pos x="8" y="20"/>
                </a:cxn>
                <a:cxn ang="0">
                  <a:pos x="7" y="25"/>
                </a:cxn>
                <a:cxn ang="0">
                  <a:pos x="7" y="31"/>
                </a:cxn>
                <a:cxn ang="0">
                  <a:pos x="7" y="37"/>
                </a:cxn>
                <a:cxn ang="0">
                  <a:pos x="6" y="44"/>
                </a:cxn>
                <a:cxn ang="0">
                  <a:pos x="6" y="52"/>
                </a:cxn>
                <a:cxn ang="0">
                  <a:pos x="6" y="59"/>
                </a:cxn>
                <a:cxn ang="0">
                  <a:pos x="5" y="68"/>
                </a:cxn>
                <a:cxn ang="0">
                  <a:pos x="5" y="78"/>
                </a:cxn>
                <a:cxn ang="0">
                  <a:pos x="5" y="88"/>
                </a:cxn>
                <a:cxn ang="0">
                  <a:pos x="4" y="98"/>
                </a:cxn>
                <a:cxn ang="0">
                  <a:pos x="4" y="109"/>
                </a:cxn>
                <a:cxn ang="0">
                  <a:pos x="3" y="120"/>
                </a:cxn>
                <a:cxn ang="0">
                  <a:pos x="3" y="131"/>
                </a:cxn>
                <a:cxn ang="0">
                  <a:pos x="3" y="143"/>
                </a:cxn>
                <a:cxn ang="0">
                  <a:pos x="3" y="156"/>
                </a:cxn>
                <a:cxn ang="0">
                  <a:pos x="2" y="168"/>
                </a:cxn>
                <a:cxn ang="0">
                  <a:pos x="2" y="182"/>
                </a:cxn>
                <a:cxn ang="0">
                  <a:pos x="2" y="196"/>
                </a:cxn>
                <a:cxn ang="0">
                  <a:pos x="2" y="210"/>
                </a:cxn>
                <a:cxn ang="0">
                  <a:pos x="1" y="224"/>
                </a:cxn>
                <a:cxn ang="0">
                  <a:pos x="1" y="240"/>
                </a:cxn>
                <a:cxn ang="0">
                  <a:pos x="1" y="255"/>
                </a:cxn>
                <a:cxn ang="0">
                  <a:pos x="1" y="270"/>
                </a:cxn>
                <a:cxn ang="0">
                  <a:pos x="1" y="287"/>
                </a:cxn>
                <a:cxn ang="0">
                  <a:pos x="0" y="303"/>
                </a:cxn>
                <a:cxn ang="0">
                  <a:pos x="0" y="303"/>
                </a:cxn>
              </a:cxnLst>
              <a:rect l="txL" t="txT" r="txR" b="txB"/>
              <a:pathLst>
                <a:path w="670" h="440">
                  <a:moveTo>
                    <a:pt x="0" y="303"/>
                  </a:moveTo>
                  <a:lnTo>
                    <a:pt x="670" y="440"/>
                  </a:lnTo>
                  <a:lnTo>
                    <a:pt x="670" y="0"/>
                  </a:lnTo>
                  <a:lnTo>
                    <a:pt x="642" y="1"/>
                  </a:lnTo>
                  <a:lnTo>
                    <a:pt x="614" y="2"/>
                  </a:lnTo>
                  <a:lnTo>
                    <a:pt x="585" y="4"/>
                  </a:lnTo>
                  <a:lnTo>
                    <a:pt x="559" y="8"/>
                  </a:lnTo>
                  <a:lnTo>
                    <a:pt x="531" y="11"/>
                  </a:lnTo>
                  <a:lnTo>
                    <a:pt x="504" y="15"/>
                  </a:lnTo>
                  <a:lnTo>
                    <a:pt x="478" y="20"/>
                  </a:lnTo>
                  <a:lnTo>
                    <a:pt x="451" y="25"/>
                  </a:lnTo>
                  <a:lnTo>
                    <a:pt x="426" y="31"/>
                  </a:lnTo>
                  <a:lnTo>
                    <a:pt x="402" y="37"/>
                  </a:lnTo>
                  <a:lnTo>
                    <a:pt x="377" y="44"/>
                  </a:lnTo>
                  <a:lnTo>
                    <a:pt x="352" y="52"/>
                  </a:lnTo>
                  <a:lnTo>
                    <a:pt x="327" y="59"/>
                  </a:lnTo>
                  <a:lnTo>
                    <a:pt x="304" y="68"/>
                  </a:lnTo>
                  <a:lnTo>
                    <a:pt x="281" y="78"/>
                  </a:lnTo>
                  <a:lnTo>
                    <a:pt x="260" y="88"/>
                  </a:lnTo>
                  <a:lnTo>
                    <a:pt x="239" y="98"/>
                  </a:lnTo>
                  <a:lnTo>
                    <a:pt x="218" y="109"/>
                  </a:lnTo>
                  <a:lnTo>
                    <a:pt x="196" y="120"/>
                  </a:lnTo>
                  <a:lnTo>
                    <a:pt x="177" y="131"/>
                  </a:lnTo>
                  <a:lnTo>
                    <a:pt x="158" y="143"/>
                  </a:lnTo>
                  <a:lnTo>
                    <a:pt x="140" y="156"/>
                  </a:lnTo>
                  <a:lnTo>
                    <a:pt x="122" y="168"/>
                  </a:lnTo>
                  <a:lnTo>
                    <a:pt x="105" y="182"/>
                  </a:lnTo>
                  <a:lnTo>
                    <a:pt x="89" y="196"/>
                  </a:lnTo>
                  <a:lnTo>
                    <a:pt x="75" y="210"/>
                  </a:lnTo>
                  <a:lnTo>
                    <a:pt x="59" y="224"/>
                  </a:lnTo>
                  <a:lnTo>
                    <a:pt x="46" y="240"/>
                  </a:lnTo>
                  <a:lnTo>
                    <a:pt x="32" y="255"/>
                  </a:lnTo>
                  <a:lnTo>
                    <a:pt x="21" y="270"/>
                  </a:lnTo>
                  <a:lnTo>
                    <a:pt x="9" y="287"/>
                  </a:lnTo>
                  <a:lnTo>
                    <a:pt x="0" y="303"/>
                  </a:lnTo>
                  <a:close/>
                </a:path>
              </a:pathLst>
            </a:custGeom>
            <a:solidFill>
              <a:srgbClr val="BF4040">
                <a:alpha val="100000"/>
              </a:srgbClr>
            </a:solidFill>
            <a:ln w="9525">
              <a:noFill/>
            </a:ln>
          </p:spPr>
          <p:txBody>
            <a:bodyPr/>
            <a:lstStyle/>
            <a:p>
              <a:endParaRPr lang="zh-CN" altLang="en-US"/>
            </a:p>
          </p:txBody>
        </p:sp>
        <p:sp>
          <p:nvSpPr>
            <p:cNvPr id="117852" name="Freeform 93"/>
            <p:cNvSpPr/>
            <p:nvPr/>
          </p:nvSpPr>
          <p:spPr>
            <a:xfrm>
              <a:off x="4637" y="1113"/>
              <a:ext cx="335" cy="440"/>
            </a:xfrm>
            <a:custGeom>
              <a:avLst/>
              <a:gdLst>
                <a:gd name="txL" fmla="*/ 0 w 670"/>
                <a:gd name="txT" fmla="*/ 0 h 440"/>
                <a:gd name="txR" fmla="*/ 670 w 670"/>
                <a:gd name="txB" fmla="*/ 440 h 440"/>
              </a:gdLst>
              <a:ahLst/>
              <a:cxnLst>
                <a:cxn ang="0">
                  <a:pos x="0" y="303"/>
                </a:cxn>
                <a:cxn ang="0">
                  <a:pos x="11" y="440"/>
                </a:cxn>
                <a:cxn ang="0">
                  <a:pos x="11" y="0"/>
                </a:cxn>
                <a:cxn ang="0">
                  <a:pos x="11" y="1"/>
                </a:cxn>
                <a:cxn ang="0">
                  <a:pos x="10" y="2"/>
                </a:cxn>
                <a:cxn ang="0">
                  <a:pos x="10" y="4"/>
                </a:cxn>
                <a:cxn ang="0">
                  <a:pos x="9" y="8"/>
                </a:cxn>
                <a:cxn ang="0">
                  <a:pos x="9" y="11"/>
                </a:cxn>
                <a:cxn ang="0">
                  <a:pos x="8" y="15"/>
                </a:cxn>
                <a:cxn ang="0">
                  <a:pos x="8" y="20"/>
                </a:cxn>
                <a:cxn ang="0">
                  <a:pos x="7" y="25"/>
                </a:cxn>
                <a:cxn ang="0">
                  <a:pos x="7" y="31"/>
                </a:cxn>
                <a:cxn ang="0">
                  <a:pos x="7" y="37"/>
                </a:cxn>
                <a:cxn ang="0">
                  <a:pos x="6" y="44"/>
                </a:cxn>
                <a:cxn ang="0">
                  <a:pos x="6" y="52"/>
                </a:cxn>
                <a:cxn ang="0">
                  <a:pos x="6" y="59"/>
                </a:cxn>
                <a:cxn ang="0">
                  <a:pos x="5" y="68"/>
                </a:cxn>
                <a:cxn ang="0">
                  <a:pos x="5" y="78"/>
                </a:cxn>
                <a:cxn ang="0">
                  <a:pos x="5" y="88"/>
                </a:cxn>
                <a:cxn ang="0">
                  <a:pos x="4" y="98"/>
                </a:cxn>
                <a:cxn ang="0">
                  <a:pos x="4" y="109"/>
                </a:cxn>
                <a:cxn ang="0">
                  <a:pos x="3" y="120"/>
                </a:cxn>
                <a:cxn ang="0">
                  <a:pos x="3" y="131"/>
                </a:cxn>
                <a:cxn ang="0">
                  <a:pos x="3" y="143"/>
                </a:cxn>
                <a:cxn ang="0">
                  <a:pos x="3" y="156"/>
                </a:cxn>
                <a:cxn ang="0">
                  <a:pos x="2" y="168"/>
                </a:cxn>
                <a:cxn ang="0">
                  <a:pos x="2" y="182"/>
                </a:cxn>
                <a:cxn ang="0">
                  <a:pos x="2" y="196"/>
                </a:cxn>
                <a:cxn ang="0">
                  <a:pos x="2" y="210"/>
                </a:cxn>
                <a:cxn ang="0">
                  <a:pos x="1" y="224"/>
                </a:cxn>
                <a:cxn ang="0">
                  <a:pos x="1" y="240"/>
                </a:cxn>
                <a:cxn ang="0">
                  <a:pos x="1" y="255"/>
                </a:cxn>
                <a:cxn ang="0">
                  <a:pos x="1" y="270"/>
                </a:cxn>
                <a:cxn ang="0">
                  <a:pos x="1" y="287"/>
                </a:cxn>
                <a:cxn ang="0">
                  <a:pos x="0" y="303"/>
                </a:cxn>
                <a:cxn ang="0">
                  <a:pos x="0" y="303"/>
                </a:cxn>
              </a:cxnLst>
              <a:rect l="txL" t="txT" r="txR" b="txB"/>
              <a:pathLst>
                <a:path w="670" h="440">
                  <a:moveTo>
                    <a:pt x="0" y="303"/>
                  </a:moveTo>
                  <a:lnTo>
                    <a:pt x="670" y="440"/>
                  </a:lnTo>
                  <a:lnTo>
                    <a:pt x="670" y="0"/>
                  </a:lnTo>
                  <a:lnTo>
                    <a:pt x="642" y="1"/>
                  </a:lnTo>
                  <a:lnTo>
                    <a:pt x="614" y="2"/>
                  </a:lnTo>
                  <a:lnTo>
                    <a:pt x="585" y="4"/>
                  </a:lnTo>
                  <a:lnTo>
                    <a:pt x="559" y="8"/>
                  </a:lnTo>
                  <a:lnTo>
                    <a:pt x="531" y="11"/>
                  </a:lnTo>
                  <a:lnTo>
                    <a:pt x="504" y="15"/>
                  </a:lnTo>
                  <a:lnTo>
                    <a:pt x="478" y="20"/>
                  </a:lnTo>
                  <a:lnTo>
                    <a:pt x="451" y="25"/>
                  </a:lnTo>
                  <a:lnTo>
                    <a:pt x="426" y="31"/>
                  </a:lnTo>
                  <a:lnTo>
                    <a:pt x="402" y="37"/>
                  </a:lnTo>
                  <a:lnTo>
                    <a:pt x="377" y="44"/>
                  </a:lnTo>
                  <a:lnTo>
                    <a:pt x="352" y="52"/>
                  </a:lnTo>
                  <a:lnTo>
                    <a:pt x="327" y="59"/>
                  </a:lnTo>
                  <a:lnTo>
                    <a:pt x="304" y="68"/>
                  </a:lnTo>
                  <a:lnTo>
                    <a:pt x="281" y="78"/>
                  </a:lnTo>
                  <a:lnTo>
                    <a:pt x="260" y="88"/>
                  </a:lnTo>
                  <a:lnTo>
                    <a:pt x="239" y="98"/>
                  </a:lnTo>
                  <a:lnTo>
                    <a:pt x="218" y="109"/>
                  </a:lnTo>
                  <a:lnTo>
                    <a:pt x="196" y="120"/>
                  </a:lnTo>
                  <a:lnTo>
                    <a:pt x="177" y="131"/>
                  </a:lnTo>
                  <a:lnTo>
                    <a:pt x="158" y="143"/>
                  </a:lnTo>
                  <a:lnTo>
                    <a:pt x="140" y="156"/>
                  </a:lnTo>
                  <a:lnTo>
                    <a:pt x="122" y="168"/>
                  </a:lnTo>
                  <a:lnTo>
                    <a:pt x="105" y="182"/>
                  </a:lnTo>
                  <a:lnTo>
                    <a:pt x="89" y="196"/>
                  </a:lnTo>
                  <a:lnTo>
                    <a:pt x="75" y="210"/>
                  </a:lnTo>
                  <a:lnTo>
                    <a:pt x="59" y="224"/>
                  </a:lnTo>
                  <a:lnTo>
                    <a:pt x="46" y="240"/>
                  </a:lnTo>
                  <a:lnTo>
                    <a:pt x="32" y="255"/>
                  </a:lnTo>
                  <a:lnTo>
                    <a:pt x="21" y="270"/>
                  </a:lnTo>
                  <a:lnTo>
                    <a:pt x="9" y="287"/>
                  </a:lnTo>
                  <a:lnTo>
                    <a:pt x="0" y="303"/>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pic>
          <p:nvPicPr>
            <p:cNvPr id="117853" name="Picture 94"/>
            <p:cNvPicPr>
              <a:picLocks noChangeAspect="1"/>
            </p:cNvPicPr>
            <p:nvPr/>
          </p:nvPicPr>
          <p:blipFill>
            <a:blip r:embed="rId1"/>
            <a:stretch>
              <a:fillRect/>
            </a:stretch>
          </p:blipFill>
          <p:spPr>
            <a:xfrm>
              <a:off x="4722" y="1415"/>
              <a:ext cx="254" cy="316"/>
            </a:xfrm>
            <a:prstGeom prst="rect">
              <a:avLst/>
            </a:prstGeom>
            <a:noFill/>
            <a:ln w="9525">
              <a:noFill/>
            </a:ln>
          </p:spPr>
        </p:pic>
        <p:sp>
          <p:nvSpPr>
            <p:cNvPr id="117854" name="Freeform 95"/>
            <p:cNvSpPr/>
            <p:nvPr/>
          </p:nvSpPr>
          <p:spPr>
            <a:xfrm>
              <a:off x="4798" y="1415"/>
              <a:ext cx="177" cy="315"/>
            </a:xfrm>
            <a:custGeom>
              <a:avLst/>
              <a:gdLst>
                <a:gd name="txL" fmla="*/ 0 w 353"/>
                <a:gd name="txT" fmla="*/ 0 h 315"/>
                <a:gd name="txR" fmla="*/ 353 w 353"/>
                <a:gd name="txB" fmla="*/ 315 h 315"/>
              </a:gdLst>
              <a:ahLst/>
              <a:cxnLst>
                <a:cxn ang="0">
                  <a:pos x="6" y="157"/>
                </a:cxn>
                <a:cxn ang="0">
                  <a:pos x="2" y="0"/>
                </a:cxn>
                <a:cxn ang="0">
                  <a:pos x="2" y="9"/>
                </a:cxn>
                <a:cxn ang="0">
                  <a:pos x="2" y="18"/>
                </a:cxn>
                <a:cxn ang="0">
                  <a:pos x="2" y="27"/>
                </a:cxn>
                <a:cxn ang="0">
                  <a:pos x="1" y="35"/>
                </a:cxn>
                <a:cxn ang="0">
                  <a:pos x="1" y="45"/>
                </a:cxn>
                <a:cxn ang="0">
                  <a:pos x="1" y="54"/>
                </a:cxn>
                <a:cxn ang="0">
                  <a:pos x="1" y="64"/>
                </a:cxn>
                <a:cxn ang="0">
                  <a:pos x="1" y="74"/>
                </a:cxn>
                <a:cxn ang="0">
                  <a:pos x="1" y="84"/>
                </a:cxn>
                <a:cxn ang="0">
                  <a:pos x="1" y="95"/>
                </a:cxn>
                <a:cxn ang="0">
                  <a:pos x="1" y="105"/>
                </a:cxn>
                <a:cxn ang="0">
                  <a:pos x="1" y="116"/>
                </a:cxn>
                <a:cxn ang="0">
                  <a:pos x="1" y="126"/>
                </a:cxn>
                <a:cxn ang="0">
                  <a:pos x="1" y="137"/>
                </a:cxn>
                <a:cxn ang="0">
                  <a:pos x="1" y="146"/>
                </a:cxn>
                <a:cxn ang="0">
                  <a:pos x="0" y="157"/>
                </a:cxn>
                <a:cxn ang="0">
                  <a:pos x="1" y="168"/>
                </a:cxn>
                <a:cxn ang="0">
                  <a:pos x="1" y="178"/>
                </a:cxn>
                <a:cxn ang="0">
                  <a:pos x="1" y="189"/>
                </a:cxn>
                <a:cxn ang="0">
                  <a:pos x="1" y="199"/>
                </a:cxn>
                <a:cxn ang="0">
                  <a:pos x="1" y="210"/>
                </a:cxn>
                <a:cxn ang="0">
                  <a:pos x="1" y="220"/>
                </a:cxn>
                <a:cxn ang="0">
                  <a:pos x="1" y="231"/>
                </a:cxn>
                <a:cxn ang="0">
                  <a:pos x="1" y="241"/>
                </a:cxn>
                <a:cxn ang="0">
                  <a:pos x="1" y="251"/>
                </a:cxn>
                <a:cxn ang="0">
                  <a:pos x="1" y="261"/>
                </a:cxn>
                <a:cxn ang="0">
                  <a:pos x="1" y="271"/>
                </a:cxn>
                <a:cxn ang="0">
                  <a:pos x="1" y="280"/>
                </a:cxn>
                <a:cxn ang="0">
                  <a:pos x="2" y="288"/>
                </a:cxn>
                <a:cxn ang="0">
                  <a:pos x="2" y="298"/>
                </a:cxn>
                <a:cxn ang="0">
                  <a:pos x="2" y="306"/>
                </a:cxn>
                <a:cxn ang="0">
                  <a:pos x="2" y="315"/>
                </a:cxn>
                <a:cxn ang="0">
                  <a:pos x="2" y="315"/>
                </a:cxn>
                <a:cxn ang="0">
                  <a:pos x="6" y="157"/>
                </a:cxn>
                <a:cxn ang="0">
                  <a:pos x="6" y="157"/>
                </a:cxn>
              </a:cxnLst>
              <a:rect l="txL" t="txT" r="txR" b="txB"/>
              <a:pathLst>
                <a:path w="353" h="315">
                  <a:moveTo>
                    <a:pt x="353" y="157"/>
                  </a:moveTo>
                  <a:lnTo>
                    <a:pt x="101" y="0"/>
                  </a:lnTo>
                  <a:lnTo>
                    <a:pt x="88" y="9"/>
                  </a:lnTo>
                  <a:lnTo>
                    <a:pt x="76" y="18"/>
                  </a:lnTo>
                  <a:lnTo>
                    <a:pt x="67" y="27"/>
                  </a:lnTo>
                  <a:lnTo>
                    <a:pt x="56" y="35"/>
                  </a:lnTo>
                  <a:lnTo>
                    <a:pt x="47" y="45"/>
                  </a:lnTo>
                  <a:lnTo>
                    <a:pt x="39" y="54"/>
                  </a:lnTo>
                  <a:lnTo>
                    <a:pt x="32" y="64"/>
                  </a:lnTo>
                  <a:lnTo>
                    <a:pt x="25" y="74"/>
                  </a:lnTo>
                  <a:lnTo>
                    <a:pt x="19" y="84"/>
                  </a:lnTo>
                  <a:lnTo>
                    <a:pt x="14" y="95"/>
                  </a:lnTo>
                  <a:lnTo>
                    <a:pt x="10" y="105"/>
                  </a:lnTo>
                  <a:lnTo>
                    <a:pt x="7" y="116"/>
                  </a:lnTo>
                  <a:lnTo>
                    <a:pt x="3" y="126"/>
                  </a:lnTo>
                  <a:lnTo>
                    <a:pt x="2" y="137"/>
                  </a:lnTo>
                  <a:lnTo>
                    <a:pt x="2" y="146"/>
                  </a:lnTo>
                  <a:lnTo>
                    <a:pt x="0" y="157"/>
                  </a:lnTo>
                  <a:lnTo>
                    <a:pt x="2" y="168"/>
                  </a:lnTo>
                  <a:lnTo>
                    <a:pt x="2" y="178"/>
                  </a:lnTo>
                  <a:lnTo>
                    <a:pt x="3" y="189"/>
                  </a:lnTo>
                  <a:lnTo>
                    <a:pt x="7" y="199"/>
                  </a:lnTo>
                  <a:lnTo>
                    <a:pt x="10" y="210"/>
                  </a:lnTo>
                  <a:lnTo>
                    <a:pt x="14" y="220"/>
                  </a:lnTo>
                  <a:lnTo>
                    <a:pt x="19" y="231"/>
                  </a:lnTo>
                  <a:lnTo>
                    <a:pt x="25" y="241"/>
                  </a:lnTo>
                  <a:lnTo>
                    <a:pt x="32" y="251"/>
                  </a:lnTo>
                  <a:lnTo>
                    <a:pt x="39" y="261"/>
                  </a:lnTo>
                  <a:lnTo>
                    <a:pt x="47" y="271"/>
                  </a:lnTo>
                  <a:lnTo>
                    <a:pt x="56" y="280"/>
                  </a:lnTo>
                  <a:lnTo>
                    <a:pt x="67" y="288"/>
                  </a:lnTo>
                  <a:lnTo>
                    <a:pt x="76" y="298"/>
                  </a:lnTo>
                  <a:lnTo>
                    <a:pt x="88" y="306"/>
                  </a:lnTo>
                  <a:lnTo>
                    <a:pt x="101" y="315"/>
                  </a:lnTo>
                  <a:lnTo>
                    <a:pt x="353"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55" name="Freeform 96"/>
            <p:cNvSpPr/>
            <p:nvPr/>
          </p:nvSpPr>
          <p:spPr>
            <a:xfrm>
              <a:off x="4798" y="1415"/>
              <a:ext cx="177" cy="315"/>
            </a:xfrm>
            <a:custGeom>
              <a:avLst/>
              <a:gdLst>
                <a:gd name="txL" fmla="*/ 0 w 353"/>
                <a:gd name="txT" fmla="*/ 0 h 315"/>
                <a:gd name="txR" fmla="*/ 353 w 353"/>
                <a:gd name="txB" fmla="*/ 315 h 315"/>
              </a:gdLst>
              <a:ahLst/>
              <a:cxnLst>
                <a:cxn ang="0">
                  <a:pos x="6" y="157"/>
                </a:cxn>
                <a:cxn ang="0">
                  <a:pos x="2" y="0"/>
                </a:cxn>
                <a:cxn ang="0">
                  <a:pos x="2" y="9"/>
                </a:cxn>
                <a:cxn ang="0">
                  <a:pos x="2" y="18"/>
                </a:cxn>
                <a:cxn ang="0">
                  <a:pos x="2" y="27"/>
                </a:cxn>
                <a:cxn ang="0">
                  <a:pos x="1" y="35"/>
                </a:cxn>
                <a:cxn ang="0">
                  <a:pos x="1" y="45"/>
                </a:cxn>
                <a:cxn ang="0">
                  <a:pos x="1" y="54"/>
                </a:cxn>
                <a:cxn ang="0">
                  <a:pos x="1" y="64"/>
                </a:cxn>
                <a:cxn ang="0">
                  <a:pos x="1" y="74"/>
                </a:cxn>
                <a:cxn ang="0">
                  <a:pos x="1" y="84"/>
                </a:cxn>
                <a:cxn ang="0">
                  <a:pos x="1" y="95"/>
                </a:cxn>
                <a:cxn ang="0">
                  <a:pos x="1" y="105"/>
                </a:cxn>
                <a:cxn ang="0">
                  <a:pos x="1" y="116"/>
                </a:cxn>
                <a:cxn ang="0">
                  <a:pos x="1" y="126"/>
                </a:cxn>
                <a:cxn ang="0">
                  <a:pos x="1" y="137"/>
                </a:cxn>
                <a:cxn ang="0">
                  <a:pos x="1" y="146"/>
                </a:cxn>
                <a:cxn ang="0">
                  <a:pos x="0" y="157"/>
                </a:cxn>
                <a:cxn ang="0">
                  <a:pos x="1" y="168"/>
                </a:cxn>
                <a:cxn ang="0">
                  <a:pos x="1" y="178"/>
                </a:cxn>
                <a:cxn ang="0">
                  <a:pos x="1" y="189"/>
                </a:cxn>
                <a:cxn ang="0">
                  <a:pos x="1" y="199"/>
                </a:cxn>
                <a:cxn ang="0">
                  <a:pos x="1" y="210"/>
                </a:cxn>
                <a:cxn ang="0">
                  <a:pos x="1" y="220"/>
                </a:cxn>
                <a:cxn ang="0">
                  <a:pos x="1" y="231"/>
                </a:cxn>
                <a:cxn ang="0">
                  <a:pos x="1" y="241"/>
                </a:cxn>
                <a:cxn ang="0">
                  <a:pos x="1" y="251"/>
                </a:cxn>
                <a:cxn ang="0">
                  <a:pos x="1" y="261"/>
                </a:cxn>
                <a:cxn ang="0">
                  <a:pos x="1" y="271"/>
                </a:cxn>
                <a:cxn ang="0">
                  <a:pos x="1" y="280"/>
                </a:cxn>
                <a:cxn ang="0">
                  <a:pos x="2" y="288"/>
                </a:cxn>
                <a:cxn ang="0">
                  <a:pos x="2" y="298"/>
                </a:cxn>
                <a:cxn ang="0">
                  <a:pos x="2" y="306"/>
                </a:cxn>
                <a:cxn ang="0">
                  <a:pos x="2" y="315"/>
                </a:cxn>
                <a:cxn ang="0">
                  <a:pos x="2" y="315"/>
                </a:cxn>
                <a:cxn ang="0">
                  <a:pos x="6" y="157"/>
                </a:cxn>
                <a:cxn ang="0">
                  <a:pos x="6" y="157"/>
                </a:cxn>
              </a:cxnLst>
              <a:rect l="txL" t="txT" r="txR" b="txB"/>
              <a:pathLst>
                <a:path w="353" h="315">
                  <a:moveTo>
                    <a:pt x="353" y="157"/>
                  </a:moveTo>
                  <a:lnTo>
                    <a:pt x="101" y="0"/>
                  </a:lnTo>
                  <a:lnTo>
                    <a:pt x="88" y="9"/>
                  </a:lnTo>
                  <a:lnTo>
                    <a:pt x="76" y="18"/>
                  </a:lnTo>
                  <a:lnTo>
                    <a:pt x="67" y="27"/>
                  </a:lnTo>
                  <a:lnTo>
                    <a:pt x="56" y="35"/>
                  </a:lnTo>
                  <a:lnTo>
                    <a:pt x="47" y="45"/>
                  </a:lnTo>
                  <a:lnTo>
                    <a:pt x="39" y="54"/>
                  </a:lnTo>
                  <a:lnTo>
                    <a:pt x="32" y="64"/>
                  </a:lnTo>
                  <a:lnTo>
                    <a:pt x="25" y="74"/>
                  </a:lnTo>
                  <a:lnTo>
                    <a:pt x="19" y="84"/>
                  </a:lnTo>
                  <a:lnTo>
                    <a:pt x="14" y="95"/>
                  </a:lnTo>
                  <a:lnTo>
                    <a:pt x="10" y="105"/>
                  </a:lnTo>
                  <a:lnTo>
                    <a:pt x="7" y="116"/>
                  </a:lnTo>
                  <a:lnTo>
                    <a:pt x="3" y="126"/>
                  </a:lnTo>
                  <a:lnTo>
                    <a:pt x="2" y="137"/>
                  </a:lnTo>
                  <a:lnTo>
                    <a:pt x="2" y="146"/>
                  </a:lnTo>
                  <a:lnTo>
                    <a:pt x="0" y="157"/>
                  </a:lnTo>
                  <a:lnTo>
                    <a:pt x="2" y="168"/>
                  </a:lnTo>
                  <a:lnTo>
                    <a:pt x="2" y="178"/>
                  </a:lnTo>
                  <a:lnTo>
                    <a:pt x="3" y="189"/>
                  </a:lnTo>
                  <a:lnTo>
                    <a:pt x="7" y="199"/>
                  </a:lnTo>
                  <a:lnTo>
                    <a:pt x="10" y="210"/>
                  </a:lnTo>
                  <a:lnTo>
                    <a:pt x="14" y="220"/>
                  </a:lnTo>
                  <a:lnTo>
                    <a:pt x="19" y="231"/>
                  </a:lnTo>
                  <a:lnTo>
                    <a:pt x="25" y="241"/>
                  </a:lnTo>
                  <a:lnTo>
                    <a:pt x="32" y="251"/>
                  </a:lnTo>
                  <a:lnTo>
                    <a:pt x="39" y="261"/>
                  </a:lnTo>
                  <a:lnTo>
                    <a:pt x="47" y="271"/>
                  </a:lnTo>
                  <a:lnTo>
                    <a:pt x="56" y="280"/>
                  </a:lnTo>
                  <a:lnTo>
                    <a:pt x="67" y="288"/>
                  </a:lnTo>
                  <a:lnTo>
                    <a:pt x="76" y="298"/>
                  </a:lnTo>
                  <a:lnTo>
                    <a:pt x="88" y="306"/>
                  </a:lnTo>
                  <a:lnTo>
                    <a:pt x="101" y="315"/>
                  </a:lnTo>
                  <a:lnTo>
                    <a:pt x="353" y="157"/>
                  </a:lnTo>
                  <a:close/>
                </a:path>
              </a:pathLst>
            </a:custGeom>
            <a:solidFill>
              <a:srgbClr val="000000">
                <a:alpha val="100000"/>
              </a:srgbClr>
            </a:solidFill>
            <a:ln w="9525">
              <a:noFill/>
            </a:ln>
          </p:spPr>
          <p:txBody>
            <a:bodyPr/>
            <a:lstStyle/>
            <a:p>
              <a:endParaRPr lang="zh-CN" altLang="en-US"/>
            </a:p>
          </p:txBody>
        </p:sp>
        <p:sp>
          <p:nvSpPr>
            <p:cNvPr id="117856" name="Freeform 97"/>
            <p:cNvSpPr/>
            <p:nvPr/>
          </p:nvSpPr>
          <p:spPr>
            <a:xfrm>
              <a:off x="4722" y="1415"/>
              <a:ext cx="253" cy="315"/>
            </a:xfrm>
            <a:custGeom>
              <a:avLst/>
              <a:gdLst>
                <a:gd name="txL" fmla="*/ 0 w 505"/>
                <a:gd name="txT" fmla="*/ 0 h 315"/>
                <a:gd name="txR" fmla="*/ 505 w 505"/>
                <a:gd name="txB" fmla="*/ 315 h 315"/>
              </a:gdLst>
              <a:ahLst/>
              <a:cxnLst>
                <a:cxn ang="0">
                  <a:pos x="0" y="157"/>
                </a:cxn>
                <a:cxn ang="0">
                  <a:pos x="4" y="315"/>
                </a:cxn>
                <a:cxn ang="0">
                  <a:pos x="8" y="157"/>
                </a:cxn>
                <a:cxn ang="0">
                  <a:pos x="4" y="0"/>
                </a:cxn>
                <a:cxn ang="0">
                  <a:pos x="0" y="157"/>
                </a:cxn>
              </a:cxnLst>
              <a:rect l="txL" t="txT" r="txR" b="txB"/>
              <a:pathLst>
                <a:path w="505" h="315">
                  <a:moveTo>
                    <a:pt x="0" y="157"/>
                  </a:moveTo>
                  <a:lnTo>
                    <a:pt x="253" y="315"/>
                  </a:lnTo>
                  <a:lnTo>
                    <a:pt x="505" y="157"/>
                  </a:lnTo>
                  <a:lnTo>
                    <a:pt x="253" y="0"/>
                  </a:lnTo>
                  <a:lnTo>
                    <a:pt x="0"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57" name="Freeform 98"/>
            <p:cNvSpPr/>
            <p:nvPr/>
          </p:nvSpPr>
          <p:spPr>
            <a:xfrm>
              <a:off x="4722" y="1415"/>
              <a:ext cx="253" cy="315"/>
            </a:xfrm>
            <a:custGeom>
              <a:avLst/>
              <a:gdLst>
                <a:gd name="txL" fmla="*/ 0 w 505"/>
                <a:gd name="txT" fmla="*/ 0 h 315"/>
                <a:gd name="txR" fmla="*/ 505 w 505"/>
                <a:gd name="txB" fmla="*/ 315 h 315"/>
              </a:gdLst>
              <a:ahLst/>
              <a:cxnLst>
                <a:cxn ang="0">
                  <a:pos x="0" y="157"/>
                </a:cxn>
                <a:cxn ang="0">
                  <a:pos x="4" y="315"/>
                </a:cxn>
                <a:cxn ang="0">
                  <a:pos x="8" y="157"/>
                </a:cxn>
                <a:cxn ang="0">
                  <a:pos x="4" y="0"/>
                </a:cxn>
                <a:cxn ang="0">
                  <a:pos x="0" y="157"/>
                </a:cxn>
              </a:cxnLst>
              <a:rect l="txL" t="txT" r="txR" b="txB"/>
              <a:pathLst>
                <a:path w="505" h="315">
                  <a:moveTo>
                    <a:pt x="0" y="157"/>
                  </a:moveTo>
                  <a:lnTo>
                    <a:pt x="253" y="315"/>
                  </a:lnTo>
                  <a:lnTo>
                    <a:pt x="505" y="157"/>
                  </a:lnTo>
                  <a:lnTo>
                    <a:pt x="253" y="0"/>
                  </a:lnTo>
                  <a:lnTo>
                    <a:pt x="0" y="157"/>
                  </a:lnTo>
                  <a:close/>
                </a:path>
              </a:pathLst>
            </a:custGeom>
            <a:solidFill>
              <a:srgbClr val="000000">
                <a:alpha val="100000"/>
              </a:srgbClr>
            </a:solidFill>
            <a:ln w="9525">
              <a:noFill/>
            </a:ln>
          </p:spPr>
          <p:txBody>
            <a:bodyPr/>
            <a:lstStyle/>
            <a:p>
              <a:endParaRPr lang="zh-CN" altLang="en-US"/>
            </a:p>
          </p:txBody>
        </p:sp>
        <p:pic>
          <p:nvPicPr>
            <p:cNvPr id="117858" name="Picture 99"/>
            <p:cNvPicPr>
              <a:picLocks noChangeAspect="1"/>
            </p:cNvPicPr>
            <p:nvPr/>
          </p:nvPicPr>
          <p:blipFill>
            <a:blip r:embed="rId2"/>
            <a:stretch>
              <a:fillRect/>
            </a:stretch>
          </p:blipFill>
          <p:spPr>
            <a:xfrm>
              <a:off x="4722" y="1415"/>
              <a:ext cx="254" cy="316"/>
            </a:xfrm>
            <a:prstGeom prst="rect">
              <a:avLst/>
            </a:prstGeom>
            <a:noFill/>
            <a:ln w="9525">
              <a:noFill/>
            </a:ln>
          </p:spPr>
        </p:pic>
        <p:sp>
          <p:nvSpPr>
            <p:cNvPr id="117859" name="Freeform 100"/>
            <p:cNvSpPr/>
            <p:nvPr/>
          </p:nvSpPr>
          <p:spPr>
            <a:xfrm>
              <a:off x="4798" y="1415"/>
              <a:ext cx="177" cy="315"/>
            </a:xfrm>
            <a:custGeom>
              <a:avLst/>
              <a:gdLst>
                <a:gd name="txL" fmla="*/ 0 w 353"/>
                <a:gd name="txT" fmla="*/ 0 h 315"/>
                <a:gd name="txR" fmla="*/ 353 w 353"/>
                <a:gd name="txB" fmla="*/ 315 h 315"/>
              </a:gdLst>
              <a:ahLst/>
              <a:cxnLst>
                <a:cxn ang="0">
                  <a:pos x="6" y="157"/>
                </a:cxn>
                <a:cxn ang="0">
                  <a:pos x="2" y="0"/>
                </a:cxn>
                <a:cxn ang="0">
                  <a:pos x="2" y="9"/>
                </a:cxn>
                <a:cxn ang="0">
                  <a:pos x="2" y="18"/>
                </a:cxn>
                <a:cxn ang="0">
                  <a:pos x="2" y="27"/>
                </a:cxn>
                <a:cxn ang="0">
                  <a:pos x="1" y="35"/>
                </a:cxn>
                <a:cxn ang="0">
                  <a:pos x="1" y="45"/>
                </a:cxn>
                <a:cxn ang="0">
                  <a:pos x="1" y="54"/>
                </a:cxn>
                <a:cxn ang="0">
                  <a:pos x="1" y="64"/>
                </a:cxn>
                <a:cxn ang="0">
                  <a:pos x="1" y="74"/>
                </a:cxn>
                <a:cxn ang="0">
                  <a:pos x="1" y="84"/>
                </a:cxn>
                <a:cxn ang="0">
                  <a:pos x="1" y="95"/>
                </a:cxn>
                <a:cxn ang="0">
                  <a:pos x="1" y="105"/>
                </a:cxn>
                <a:cxn ang="0">
                  <a:pos x="1" y="116"/>
                </a:cxn>
                <a:cxn ang="0">
                  <a:pos x="1" y="126"/>
                </a:cxn>
                <a:cxn ang="0">
                  <a:pos x="1" y="137"/>
                </a:cxn>
                <a:cxn ang="0">
                  <a:pos x="1" y="146"/>
                </a:cxn>
                <a:cxn ang="0">
                  <a:pos x="0" y="157"/>
                </a:cxn>
                <a:cxn ang="0">
                  <a:pos x="1" y="168"/>
                </a:cxn>
                <a:cxn ang="0">
                  <a:pos x="1" y="178"/>
                </a:cxn>
                <a:cxn ang="0">
                  <a:pos x="1" y="189"/>
                </a:cxn>
                <a:cxn ang="0">
                  <a:pos x="1" y="199"/>
                </a:cxn>
                <a:cxn ang="0">
                  <a:pos x="1" y="210"/>
                </a:cxn>
                <a:cxn ang="0">
                  <a:pos x="1" y="220"/>
                </a:cxn>
                <a:cxn ang="0">
                  <a:pos x="1" y="231"/>
                </a:cxn>
                <a:cxn ang="0">
                  <a:pos x="1" y="241"/>
                </a:cxn>
                <a:cxn ang="0">
                  <a:pos x="1" y="251"/>
                </a:cxn>
                <a:cxn ang="0">
                  <a:pos x="1" y="261"/>
                </a:cxn>
                <a:cxn ang="0">
                  <a:pos x="1" y="271"/>
                </a:cxn>
                <a:cxn ang="0">
                  <a:pos x="1" y="280"/>
                </a:cxn>
                <a:cxn ang="0">
                  <a:pos x="2" y="288"/>
                </a:cxn>
                <a:cxn ang="0">
                  <a:pos x="2" y="298"/>
                </a:cxn>
                <a:cxn ang="0">
                  <a:pos x="2" y="306"/>
                </a:cxn>
                <a:cxn ang="0">
                  <a:pos x="2" y="315"/>
                </a:cxn>
                <a:cxn ang="0">
                  <a:pos x="2" y="315"/>
                </a:cxn>
                <a:cxn ang="0">
                  <a:pos x="6" y="157"/>
                </a:cxn>
              </a:cxnLst>
              <a:rect l="txL" t="txT" r="txR" b="txB"/>
              <a:pathLst>
                <a:path w="353" h="315">
                  <a:moveTo>
                    <a:pt x="353" y="157"/>
                  </a:moveTo>
                  <a:lnTo>
                    <a:pt x="101" y="0"/>
                  </a:lnTo>
                  <a:lnTo>
                    <a:pt x="88" y="9"/>
                  </a:lnTo>
                  <a:lnTo>
                    <a:pt x="76" y="18"/>
                  </a:lnTo>
                  <a:lnTo>
                    <a:pt x="67" y="27"/>
                  </a:lnTo>
                  <a:lnTo>
                    <a:pt x="56" y="35"/>
                  </a:lnTo>
                  <a:lnTo>
                    <a:pt x="47" y="45"/>
                  </a:lnTo>
                  <a:lnTo>
                    <a:pt x="39" y="54"/>
                  </a:lnTo>
                  <a:lnTo>
                    <a:pt x="32" y="64"/>
                  </a:lnTo>
                  <a:lnTo>
                    <a:pt x="25" y="74"/>
                  </a:lnTo>
                  <a:lnTo>
                    <a:pt x="19" y="84"/>
                  </a:lnTo>
                  <a:lnTo>
                    <a:pt x="14" y="95"/>
                  </a:lnTo>
                  <a:lnTo>
                    <a:pt x="10" y="105"/>
                  </a:lnTo>
                  <a:lnTo>
                    <a:pt x="7" y="116"/>
                  </a:lnTo>
                  <a:lnTo>
                    <a:pt x="3" y="126"/>
                  </a:lnTo>
                  <a:lnTo>
                    <a:pt x="2" y="137"/>
                  </a:lnTo>
                  <a:lnTo>
                    <a:pt x="2" y="146"/>
                  </a:lnTo>
                  <a:lnTo>
                    <a:pt x="0" y="157"/>
                  </a:lnTo>
                  <a:lnTo>
                    <a:pt x="2" y="168"/>
                  </a:lnTo>
                  <a:lnTo>
                    <a:pt x="2" y="178"/>
                  </a:lnTo>
                  <a:lnTo>
                    <a:pt x="3" y="189"/>
                  </a:lnTo>
                  <a:lnTo>
                    <a:pt x="7" y="199"/>
                  </a:lnTo>
                  <a:lnTo>
                    <a:pt x="10" y="210"/>
                  </a:lnTo>
                  <a:lnTo>
                    <a:pt x="14" y="220"/>
                  </a:lnTo>
                  <a:lnTo>
                    <a:pt x="19" y="231"/>
                  </a:lnTo>
                  <a:lnTo>
                    <a:pt x="25" y="241"/>
                  </a:lnTo>
                  <a:lnTo>
                    <a:pt x="32" y="251"/>
                  </a:lnTo>
                  <a:lnTo>
                    <a:pt x="39" y="261"/>
                  </a:lnTo>
                  <a:lnTo>
                    <a:pt x="47" y="271"/>
                  </a:lnTo>
                  <a:lnTo>
                    <a:pt x="56" y="280"/>
                  </a:lnTo>
                  <a:lnTo>
                    <a:pt x="67" y="288"/>
                  </a:lnTo>
                  <a:lnTo>
                    <a:pt x="76" y="298"/>
                  </a:lnTo>
                  <a:lnTo>
                    <a:pt x="88" y="306"/>
                  </a:lnTo>
                  <a:lnTo>
                    <a:pt x="101" y="315"/>
                  </a:lnTo>
                  <a:lnTo>
                    <a:pt x="353" y="157"/>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60" name="Freeform 101"/>
            <p:cNvSpPr/>
            <p:nvPr/>
          </p:nvSpPr>
          <p:spPr>
            <a:xfrm>
              <a:off x="4995" y="1113"/>
              <a:ext cx="335" cy="440"/>
            </a:xfrm>
            <a:custGeom>
              <a:avLst/>
              <a:gdLst>
                <a:gd name="txL" fmla="*/ 0 w 670"/>
                <a:gd name="txT" fmla="*/ 0 h 440"/>
                <a:gd name="txR" fmla="*/ 670 w 670"/>
                <a:gd name="txB" fmla="*/ 440 h 440"/>
              </a:gdLst>
              <a:ahLst/>
              <a:cxnLst>
                <a:cxn ang="0">
                  <a:pos x="0" y="440"/>
                </a:cxn>
                <a:cxn ang="0">
                  <a:pos x="11" y="303"/>
                </a:cxn>
                <a:cxn ang="0">
                  <a:pos x="11" y="287"/>
                </a:cxn>
                <a:cxn ang="0">
                  <a:pos x="11" y="270"/>
                </a:cxn>
                <a:cxn ang="0">
                  <a:pos x="10" y="255"/>
                </a:cxn>
                <a:cxn ang="0">
                  <a:pos x="10" y="240"/>
                </a:cxn>
                <a:cxn ang="0">
                  <a:pos x="10" y="224"/>
                </a:cxn>
                <a:cxn ang="0">
                  <a:pos x="10" y="210"/>
                </a:cxn>
                <a:cxn ang="0">
                  <a:pos x="10" y="196"/>
                </a:cxn>
                <a:cxn ang="0">
                  <a:pos x="9" y="182"/>
                </a:cxn>
                <a:cxn ang="0">
                  <a:pos x="9" y="168"/>
                </a:cxn>
                <a:cxn ang="0">
                  <a:pos x="9" y="156"/>
                </a:cxn>
                <a:cxn ang="0">
                  <a:pos x="9" y="143"/>
                </a:cxn>
                <a:cxn ang="0">
                  <a:pos x="8" y="131"/>
                </a:cxn>
                <a:cxn ang="0">
                  <a:pos x="8" y="120"/>
                </a:cxn>
                <a:cxn ang="0">
                  <a:pos x="7" y="109"/>
                </a:cxn>
                <a:cxn ang="0">
                  <a:pos x="7" y="98"/>
                </a:cxn>
                <a:cxn ang="0">
                  <a:pos x="7" y="88"/>
                </a:cxn>
                <a:cxn ang="0">
                  <a:pos x="6" y="78"/>
                </a:cxn>
                <a:cxn ang="0">
                  <a:pos x="6" y="68"/>
                </a:cxn>
                <a:cxn ang="0">
                  <a:pos x="6" y="59"/>
                </a:cxn>
                <a:cxn ang="0">
                  <a:pos x="5" y="52"/>
                </a:cxn>
                <a:cxn ang="0">
                  <a:pos x="5" y="44"/>
                </a:cxn>
                <a:cxn ang="0">
                  <a:pos x="5" y="37"/>
                </a:cxn>
                <a:cxn ang="0">
                  <a:pos x="4" y="31"/>
                </a:cxn>
                <a:cxn ang="0">
                  <a:pos x="4" y="25"/>
                </a:cxn>
                <a:cxn ang="0">
                  <a:pos x="3" y="20"/>
                </a:cxn>
                <a:cxn ang="0">
                  <a:pos x="3" y="15"/>
                </a:cxn>
                <a:cxn ang="0">
                  <a:pos x="3" y="11"/>
                </a:cxn>
                <a:cxn ang="0">
                  <a:pos x="2" y="8"/>
                </a:cxn>
                <a:cxn ang="0">
                  <a:pos x="2" y="4"/>
                </a:cxn>
                <a:cxn ang="0">
                  <a:pos x="1" y="2"/>
                </a:cxn>
                <a:cxn ang="0">
                  <a:pos x="1" y="1"/>
                </a:cxn>
                <a:cxn ang="0">
                  <a:pos x="0" y="0"/>
                </a:cxn>
                <a:cxn ang="0">
                  <a:pos x="0" y="0"/>
                </a:cxn>
                <a:cxn ang="0">
                  <a:pos x="0" y="440"/>
                </a:cxn>
                <a:cxn ang="0">
                  <a:pos x="0" y="440"/>
                </a:cxn>
              </a:cxnLst>
              <a:rect l="txL" t="txT" r="txR" b="txB"/>
              <a:pathLst>
                <a:path w="670" h="440">
                  <a:moveTo>
                    <a:pt x="0" y="440"/>
                  </a:moveTo>
                  <a:lnTo>
                    <a:pt x="670" y="303"/>
                  </a:lnTo>
                  <a:lnTo>
                    <a:pt x="660" y="287"/>
                  </a:lnTo>
                  <a:lnTo>
                    <a:pt x="649" y="270"/>
                  </a:lnTo>
                  <a:lnTo>
                    <a:pt x="637" y="255"/>
                  </a:lnTo>
                  <a:lnTo>
                    <a:pt x="624" y="240"/>
                  </a:lnTo>
                  <a:lnTo>
                    <a:pt x="610" y="224"/>
                  </a:lnTo>
                  <a:lnTo>
                    <a:pt x="596" y="210"/>
                  </a:lnTo>
                  <a:lnTo>
                    <a:pt x="580" y="196"/>
                  </a:lnTo>
                  <a:lnTo>
                    <a:pt x="564" y="182"/>
                  </a:lnTo>
                  <a:lnTo>
                    <a:pt x="548" y="168"/>
                  </a:lnTo>
                  <a:lnTo>
                    <a:pt x="530" y="156"/>
                  </a:lnTo>
                  <a:lnTo>
                    <a:pt x="513" y="143"/>
                  </a:lnTo>
                  <a:lnTo>
                    <a:pt x="493" y="131"/>
                  </a:lnTo>
                  <a:lnTo>
                    <a:pt x="474" y="120"/>
                  </a:lnTo>
                  <a:lnTo>
                    <a:pt x="453" y="109"/>
                  </a:lnTo>
                  <a:lnTo>
                    <a:pt x="432" y="98"/>
                  </a:lnTo>
                  <a:lnTo>
                    <a:pt x="410" y="88"/>
                  </a:lnTo>
                  <a:lnTo>
                    <a:pt x="387" y="78"/>
                  </a:lnTo>
                  <a:lnTo>
                    <a:pt x="364" y="68"/>
                  </a:lnTo>
                  <a:lnTo>
                    <a:pt x="341" y="59"/>
                  </a:lnTo>
                  <a:lnTo>
                    <a:pt x="318" y="52"/>
                  </a:lnTo>
                  <a:lnTo>
                    <a:pt x="294" y="44"/>
                  </a:lnTo>
                  <a:lnTo>
                    <a:pt x="269" y="37"/>
                  </a:lnTo>
                  <a:lnTo>
                    <a:pt x="244" y="31"/>
                  </a:lnTo>
                  <a:lnTo>
                    <a:pt x="218" y="25"/>
                  </a:lnTo>
                  <a:lnTo>
                    <a:pt x="191" y="20"/>
                  </a:lnTo>
                  <a:lnTo>
                    <a:pt x="165" y="15"/>
                  </a:lnTo>
                  <a:lnTo>
                    <a:pt x="138" y="11"/>
                  </a:lnTo>
                  <a:lnTo>
                    <a:pt x="112" y="8"/>
                  </a:lnTo>
                  <a:lnTo>
                    <a:pt x="83" y="4"/>
                  </a:lnTo>
                  <a:lnTo>
                    <a:pt x="55" y="2"/>
                  </a:lnTo>
                  <a:lnTo>
                    <a:pt x="28" y="1"/>
                  </a:lnTo>
                  <a:lnTo>
                    <a:pt x="0" y="0"/>
                  </a:lnTo>
                  <a:lnTo>
                    <a:pt x="0" y="440"/>
                  </a:lnTo>
                  <a:close/>
                </a:path>
              </a:pathLst>
            </a:custGeom>
            <a:solidFill>
              <a:srgbClr val="BF4040">
                <a:alpha val="100000"/>
              </a:srgbClr>
            </a:solidFill>
            <a:ln w="9525">
              <a:noFill/>
            </a:ln>
          </p:spPr>
          <p:txBody>
            <a:bodyPr/>
            <a:lstStyle/>
            <a:p>
              <a:endParaRPr lang="zh-CN" altLang="en-US"/>
            </a:p>
          </p:txBody>
        </p:sp>
        <p:sp>
          <p:nvSpPr>
            <p:cNvPr id="117861" name="Freeform 102"/>
            <p:cNvSpPr/>
            <p:nvPr/>
          </p:nvSpPr>
          <p:spPr>
            <a:xfrm>
              <a:off x="4995" y="1113"/>
              <a:ext cx="335" cy="440"/>
            </a:xfrm>
            <a:custGeom>
              <a:avLst/>
              <a:gdLst>
                <a:gd name="txL" fmla="*/ 0 w 670"/>
                <a:gd name="txT" fmla="*/ 0 h 440"/>
                <a:gd name="txR" fmla="*/ 670 w 670"/>
                <a:gd name="txB" fmla="*/ 440 h 440"/>
              </a:gdLst>
              <a:ahLst/>
              <a:cxnLst>
                <a:cxn ang="0">
                  <a:pos x="0" y="440"/>
                </a:cxn>
                <a:cxn ang="0">
                  <a:pos x="11" y="303"/>
                </a:cxn>
                <a:cxn ang="0">
                  <a:pos x="11" y="287"/>
                </a:cxn>
                <a:cxn ang="0">
                  <a:pos x="11" y="270"/>
                </a:cxn>
                <a:cxn ang="0">
                  <a:pos x="10" y="255"/>
                </a:cxn>
                <a:cxn ang="0">
                  <a:pos x="10" y="240"/>
                </a:cxn>
                <a:cxn ang="0">
                  <a:pos x="10" y="224"/>
                </a:cxn>
                <a:cxn ang="0">
                  <a:pos x="10" y="210"/>
                </a:cxn>
                <a:cxn ang="0">
                  <a:pos x="10" y="196"/>
                </a:cxn>
                <a:cxn ang="0">
                  <a:pos x="9" y="182"/>
                </a:cxn>
                <a:cxn ang="0">
                  <a:pos x="9" y="168"/>
                </a:cxn>
                <a:cxn ang="0">
                  <a:pos x="9" y="156"/>
                </a:cxn>
                <a:cxn ang="0">
                  <a:pos x="9" y="143"/>
                </a:cxn>
                <a:cxn ang="0">
                  <a:pos x="8" y="131"/>
                </a:cxn>
                <a:cxn ang="0">
                  <a:pos x="8" y="120"/>
                </a:cxn>
                <a:cxn ang="0">
                  <a:pos x="7" y="109"/>
                </a:cxn>
                <a:cxn ang="0">
                  <a:pos x="7" y="98"/>
                </a:cxn>
                <a:cxn ang="0">
                  <a:pos x="7" y="88"/>
                </a:cxn>
                <a:cxn ang="0">
                  <a:pos x="6" y="78"/>
                </a:cxn>
                <a:cxn ang="0">
                  <a:pos x="6" y="68"/>
                </a:cxn>
                <a:cxn ang="0">
                  <a:pos x="6" y="59"/>
                </a:cxn>
                <a:cxn ang="0">
                  <a:pos x="5" y="52"/>
                </a:cxn>
                <a:cxn ang="0">
                  <a:pos x="5" y="44"/>
                </a:cxn>
                <a:cxn ang="0">
                  <a:pos x="5" y="37"/>
                </a:cxn>
                <a:cxn ang="0">
                  <a:pos x="4" y="31"/>
                </a:cxn>
                <a:cxn ang="0">
                  <a:pos x="4" y="25"/>
                </a:cxn>
                <a:cxn ang="0">
                  <a:pos x="3" y="20"/>
                </a:cxn>
                <a:cxn ang="0">
                  <a:pos x="3" y="15"/>
                </a:cxn>
                <a:cxn ang="0">
                  <a:pos x="3" y="11"/>
                </a:cxn>
                <a:cxn ang="0">
                  <a:pos x="2" y="8"/>
                </a:cxn>
                <a:cxn ang="0">
                  <a:pos x="2" y="4"/>
                </a:cxn>
                <a:cxn ang="0">
                  <a:pos x="1" y="2"/>
                </a:cxn>
                <a:cxn ang="0">
                  <a:pos x="1" y="1"/>
                </a:cxn>
                <a:cxn ang="0">
                  <a:pos x="0" y="0"/>
                </a:cxn>
                <a:cxn ang="0">
                  <a:pos x="0" y="0"/>
                </a:cxn>
                <a:cxn ang="0">
                  <a:pos x="0" y="440"/>
                </a:cxn>
                <a:cxn ang="0">
                  <a:pos x="0" y="440"/>
                </a:cxn>
              </a:cxnLst>
              <a:rect l="txL" t="txT" r="txR" b="txB"/>
              <a:pathLst>
                <a:path w="670" h="440">
                  <a:moveTo>
                    <a:pt x="0" y="440"/>
                  </a:moveTo>
                  <a:lnTo>
                    <a:pt x="670" y="303"/>
                  </a:lnTo>
                  <a:lnTo>
                    <a:pt x="660" y="287"/>
                  </a:lnTo>
                  <a:lnTo>
                    <a:pt x="649" y="270"/>
                  </a:lnTo>
                  <a:lnTo>
                    <a:pt x="637" y="255"/>
                  </a:lnTo>
                  <a:lnTo>
                    <a:pt x="624" y="240"/>
                  </a:lnTo>
                  <a:lnTo>
                    <a:pt x="610" y="224"/>
                  </a:lnTo>
                  <a:lnTo>
                    <a:pt x="596" y="210"/>
                  </a:lnTo>
                  <a:lnTo>
                    <a:pt x="580" y="196"/>
                  </a:lnTo>
                  <a:lnTo>
                    <a:pt x="564" y="182"/>
                  </a:lnTo>
                  <a:lnTo>
                    <a:pt x="548" y="168"/>
                  </a:lnTo>
                  <a:lnTo>
                    <a:pt x="530" y="156"/>
                  </a:lnTo>
                  <a:lnTo>
                    <a:pt x="513" y="143"/>
                  </a:lnTo>
                  <a:lnTo>
                    <a:pt x="493" y="131"/>
                  </a:lnTo>
                  <a:lnTo>
                    <a:pt x="474" y="120"/>
                  </a:lnTo>
                  <a:lnTo>
                    <a:pt x="453" y="109"/>
                  </a:lnTo>
                  <a:lnTo>
                    <a:pt x="432" y="98"/>
                  </a:lnTo>
                  <a:lnTo>
                    <a:pt x="410" y="88"/>
                  </a:lnTo>
                  <a:lnTo>
                    <a:pt x="387" y="78"/>
                  </a:lnTo>
                  <a:lnTo>
                    <a:pt x="364" y="68"/>
                  </a:lnTo>
                  <a:lnTo>
                    <a:pt x="341" y="59"/>
                  </a:lnTo>
                  <a:lnTo>
                    <a:pt x="318" y="52"/>
                  </a:lnTo>
                  <a:lnTo>
                    <a:pt x="294" y="44"/>
                  </a:lnTo>
                  <a:lnTo>
                    <a:pt x="269" y="37"/>
                  </a:lnTo>
                  <a:lnTo>
                    <a:pt x="244" y="31"/>
                  </a:lnTo>
                  <a:lnTo>
                    <a:pt x="218" y="25"/>
                  </a:lnTo>
                  <a:lnTo>
                    <a:pt x="191" y="20"/>
                  </a:lnTo>
                  <a:lnTo>
                    <a:pt x="165" y="15"/>
                  </a:lnTo>
                  <a:lnTo>
                    <a:pt x="138" y="11"/>
                  </a:lnTo>
                  <a:lnTo>
                    <a:pt x="112" y="8"/>
                  </a:lnTo>
                  <a:lnTo>
                    <a:pt x="83" y="4"/>
                  </a:lnTo>
                  <a:lnTo>
                    <a:pt x="55" y="2"/>
                  </a:lnTo>
                  <a:lnTo>
                    <a:pt x="28" y="1"/>
                  </a:lnTo>
                  <a:lnTo>
                    <a:pt x="0" y="0"/>
                  </a:lnTo>
                  <a:lnTo>
                    <a:pt x="0" y="440"/>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pic>
          <p:nvPicPr>
            <p:cNvPr id="117862" name="Picture 103"/>
            <p:cNvPicPr>
              <a:picLocks noChangeAspect="1"/>
            </p:cNvPicPr>
            <p:nvPr/>
          </p:nvPicPr>
          <p:blipFill>
            <a:blip r:embed="rId3"/>
            <a:stretch>
              <a:fillRect/>
            </a:stretch>
          </p:blipFill>
          <p:spPr>
            <a:xfrm>
              <a:off x="4857" y="1248"/>
              <a:ext cx="253" cy="316"/>
            </a:xfrm>
            <a:prstGeom prst="rect">
              <a:avLst/>
            </a:prstGeom>
            <a:noFill/>
            <a:ln w="9525">
              <a:noFill/>
            </a:ln>
          </p:spPr>
        </p:pic>
        <p:sp>
          <p:nvSpPr>
            <p:cNvPr id="117863" name="Freeform 104"/>
            <p:cNvSpPr/>
            <p:nvPr/>
          </p:nvSpPr>
          <p:spPr>
            <a:xfrm>
              <a:off x="4857" y="1343"/>
              <a:ext cx="252" cy="220"/>
            </a:xfrm>
            <a:custGeom>
              <a:avLst/>
              <a:gdLst>
                <a:gd name="txL" fmla="*/ 0 w 506"/>
                <a:gd name="txT" fmla="*/ 0 h 220"/>
                <a:gd name="txR" fmla="*/ 506 w 506"/>
                <a:gd name="txB" fmla="*/ 220 h 220"/>
              </a:gdLst>
              <a:ahLst/>
              <a:cxnLst>
                <a:cxn ang="0">
                  <a:pos x="0" y="62"/>
                </a:cxn>
                <a:cxn ang="0">
                  <a:pos x="3" y="220"/>
                </a:cxn>
                <a:cxn ang="0">
                  <a:pos x="7" y="62"/>
                </a:cxn>
                <a:cxn ang="0">
                  <a:pos x="7" y="55"/>
                </a:cxn>
                <a:cxn ang="0">
                  <a:pos x="7" y="48"/>
                </a:cxn>
                <a:cxn ang="0">
                  <a:pos x="7" y="41"/>
                </a:cxn>
                <a:cxn ang="0">
                  <a:pos x="7" y="35"/>
                </a:cxn>
                <a:cxn ang="0">
                  <a:pos x="6" y="29"/>
                </a:cxn>
                <a:cxn ang="0">
                  <a:pos x="6" y="24"/>
                </a:cxn>
                <a:cxn ang="0">
                  <a:pos x="6" y="19"/>
                </a:cxn>
                <a:cxn ang="0">
                  <a:pos x="6" y="15"/>
                </a:cxn>
                <a:cxn ang="0">
                  <a:pos x="5" y="12"/>
                </a:cxn>
                <a:cxn ang="0">
                  <a:pos x="5" y="8"/>
                </a:cxn>
                <a:cxn ang="0">
                  <a:pos x="5" y="6"/>
                </a:cxn>
                <a:cxn ang="0">
                  <a:pos x="4" y="4"/>
                </a:cxn>
                <a:cxn ang="0">
                  <a:pos x="4" y="2"/>
                </a:cxn>
                <a:cxn ang="0">
                  <a:pos x="4" y="1"/>
                </a:cxn>
                <a:cxn ang="0">
                  <a:pos x="4" y="0"/>
                </a:cxn>
                <a:cxn ang="0">
                  <a:pos x="3" y="0"/>
                </a:cxn>
                <a:cxn ang="0">
                  <a:pos x="3" y="0"/>
                </a:cxn>
                <a:cxn ang="0">
                  <a:pos x="3" y="1"/>
                </a:cxn>
                <a:cxn ang="0">
                  <a:pos x="3" y="2"/>
                </a:cxn>
                <a:cxn ang="0">
                  <a:pos x="2" y="4"/>
                </a:cxn>
                <a:cxn ang="0">
                  <a:pos x="2" y="6"/>
                </a:cxn>
                <a:cxn ang="0">
                  <a:pos x="2" y="8"/>
                </a:cxn>
                <a:cxn ang="0">
                  <a:pos x="2" y="12"/>
                </a:cxn>
                <a:cxn ang="0">
                  <a:pos x="1" y="15"/>
                </a:cxn>
                <a:cxn ang="0">
                  <a:pos x="1" y="19"/>
                </a:cxn>
                <a:cxn ang="0">
                  <a:pos x="1" y="24"/>
                </a:cxn>
                <a:cxn ang="0">
                  <a:pos x="1" y="29"/>
                </a:cxn>
                <a:cxn ang="0">
                  <a:pos x="0" y="35"/>
                </a:cxn>
                <a:cxn ang="0">
                  <a:pos x="0" y="41"/>
                </a:cxn>
                <a:cxn ang="0">
                  <a:pos x="0" y="48"/>
                </a:cxn>
                <a:cxn ang="0">
                  <a:pos x="0" y="55"/>
                </a:cxn>
                <a:cxn ang="0">
                  <a:pos x="0" y="62"/>
                </a:cxn>
                <a:cxn ang="0">
                  <a:pos x="0" y="62"/>
                </a:cxn>
              </a:cxnLst>
              <a:rect l="txL" t="txT" r="txR" b="txB"/>
              <a:pathLst>
                <a:path w="506" h="220">
                  <a:moveTo>
                    <a:pt x="0" y="62"/>
                  </a:moveTo>
                  <a:lnTo>
                    <a:pt x="253" y="220"/>
                  </a:lnTo>
                  <a:lnTo>
                    <a:pt x="506" y="62"/>
                  </a:lnTo>
                  <a:lnTo>
                    <a:pt x="492" y="55"/>
                  </a:lnTo>
                  <a:lnTo>
                    <a:pt x="478" y="48"/>
                  </a:lnTo>
                  <a:lnTo>
                    <a:pt x="464" y="41"/>
                  </a:lnTo>
                  <a:lnTo>
                    <a:pt x="449" y="35"/>
                  </a:lnTo>
                  <a:lnTo>
                    <a:pt x="434" y="29"/>
                  </a:lnTo>
                  <a:lnTo>
                    <a:pt x="418" y="24"/>
                  </a:lnTo>
                  <a:lnTo>
                    <a:pt x="403" y="19"/>
                  </a:lnTo>
                  <a:lnTo>
                    <a:pt x="388" y="15"/>
                  </a:lnTo>
                  <a:lnTo>
                    <a:pt x="370" y="12"/>
                  </a:lnTo>
                  <a:lnTo>
                    <a:pt x="354" y="8"/>
                  </a:lnTo>
                  <a:lnTo>
                    <a:pt x="338" y="6"/>
                  </a:lnTo>
                  <a:lnTo>
                    <a:pt x="320" y="4"/>
                  </a:lnTo>
                  <a:lnTo>
                    <a:pt x="304" y="2"/>
                  </a:lnTo>
                  <a:lnTo>
                    <a:pt x="287" y="1"/>
                  </a:lnTo>
                  <a:lnTo>
                    <a:pt x="271" y="0"/>
                  </a:lnTo>
                  <a:lnTo>
                    <a:pt x="253" y="0"/>
                  </a:lnTo>
                  <a:lnTo>
                    <a:pt x="236" y="0"/>
                  </a:lnTo>
                  <a:lnTo>
                    <a:pt x="220" y="1"/>
                  </a:lnTo>
                  <a:lnTo>
                    <a:pt x="202" y="2"/>
                  </a:lnTo>
                  <a:lnTo>
                    <a:pt x="186" y="4"/>
                  </a:lnTo>
                  <a:lnTo>
                    <a:pt x="168" y="6"/>
                  </a:lnTo>
                  <a:lnTo>
                    <a:pt x="152" y="8"/>
                  </a:lnTo>
                  <a:lnTo>
                    <a:pt x="135" y="12"/>
                  </a:lnTo>
                  <a:lnTo>
                    <a:pt x="119" y="15"/>
                  </a:lnTo>
                  <a:lnTo>
                    <a:pt x="103" y="19"/>
                  </a:lnTo>
                  <a:lnTo>
                    <a:pt x="87" y="24"/>
                  </a:lnTo>
                  <a:lnTo>
                    <a:pt x="71" y="29"/>
                  </a:lnTo>
                  <a:lnTo>
                    <a:pt x="57" y="35"/>
                  </a:lnTo>
                  <a:lnTo>
                    <a:pt x="43" y="41"/>
                  </a:lnTo>
                  <a:lnTo>
                    <a:pt x="27" y="48"/>
                  </a:lnTo>
                  <a:lnTo>
                    <a:pt x="13" y="55"/>
                  </a:lnTo>
                  <a:lnTo>
                    <a:pt x="0" y="62"/>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64" name="Freeform 105"/>
            <p:cNvSpPr/>
            <p:nvPr/>
          </p:nvSpPr>
          <p:spPr>
            <a:xfrm>
              <a:off x="4857" y="1343"/>
              <a:ext cx="252" cy="220"/>
            </a:xfrm>
            <a:custGeom>
              <a:avLst/>
              <a:gdLst>
                <a:gd name="txL" fmla="*/ 0 w 506"/>
                <a:gd name="txT" fmla="*/ 0 h 220"/>
                <a:gd name="txR" fmla="*/ 506 w 506"/>
                <a:gd name="txB" fmla="*/ 220 h 220"/>
              </a:gdLst>
              <a:ahLst/>
              <a:cxnLst>
                <a:cxn ang="0">
                  <a:pos x="0" y="62"/>
                </a:cxn>
                <a:cxn ang="0">
                  <a:pos x="3" y="220"/>
                </a:cxn>
                <a:cxn ang="0">
                  <a:pos x="7" y="62"/>
                </a:cxn>
                <a:cxn ang="0">
                  <a:pos x="7" y="55"/>
                </a:cxn>
                <a:cxn ang="0">
                  <a:pos x="7" y="48"/>
                </a:cxn>
                <a:cxn ang="0">
                  <a:pos x="7" y="41"/>
                </a:cxn>
                <a:cxn ang="0">
                  <a:pos x="7" y="35"/>
                </a:cxn>
                <a:cxn ang="0">
                  <a:pos x="6" y="29"/>
                </a:cxn>
                <a:cxn ang="0">
                  <a:pos x="6" y="24"/>
                </a:cxn>
                <a:cxn ang="0">
                  <a:pos x="6" y="19"/>
                </a:cxn>
                <a:cxn ang="0">
                  <a:pos x="6" y="15"/>
                </a:cxn>
                <a:cxn ang="0">
                  <a:pos x="5" y="12"/>
                </a:cxn>
                <a:cxn ang="0">
                  <a:pos x="5" y="8"/>
                </a:cxn>
                <a:cxn ang="0">
                  <a:pos x="5" y="6"/>
                </a:cxn>
                <a:cxn ang="0">
                  <a:pos x="4" y="4"/>
                </a:cxn>
                <a:cxn ang="0">
                  <a:pos x="4" y="2"/>
                </a:cxn>
                <a:cxn ang="0">
                  <a:pos x="4" y="1"/>
                </a:cxn>
                <a:cxn ang="0">
                  <a:pos x="4" y="0"/>
                </a:cxn>
                <a:cxn ang="0">
                  <a:pos x="3" y="0"/>
                </a:cxn>
                <a:cxn ang="0">
                  <a:pos x="3" y="0"/>
                </a:cxn>
                <a:cxn ang="0">
                  <a:pos x="3" y="1"/>
                </a:cxn>
                <a:cxn ang="0">
                  <a:pos x="3" y="2"/>
                </a:cxn>
                <a:cxn ang="0">
                  <a:pos x="2" y="4"/>
                </a:cxn>
                <a:cxn ang="0">
                  <a:pos x="2" y="6"/>
                </a:cxn>
                <a:cxn ang="0">
                  <a:pos x="2" y="8"/>
                </a:cxn>
                <a:cxn ang="0">
                  <a:pos x="2" y="12"/>
                </a:cxn>
                <a:cxn ang="0">
                  <a:pos x="1" y="15"/>
                </a:cxn>
                <a:cxn ang="0">
                  <a:pos x="1" y="19"/>
                </a:cxn>
                <a:cxn ang="0">
                  <a:pos x="1" y="24"/>
                </a:cxn>
                <a:cxn ang="0">
                  <a:pos x="1" y="29"/>
                </a:cxn>
                <a:cxn ang="0">
                  <a:pos x="0" y="35"/>
                </a:cxn>
                <a:cxn ang="0">
                  <a:pos x="0" y="41"/>
                </a:cxn>
                <a:cxn ang="0">
                  <a:pos x="0" y="48"/>
                </a:cxn>
                <a:cxn ang="0">
                  <a:pos x="0" y="55"/>
                </a:cxn>
                <a:cxn ang="0">
                  <a:pos x="0" y="62"/>
                </a:cxn>
                <a:cxn ang="0">
                  <a:pos x="0" y="62"/>
                </a:cxn>
              </a:cxnLst>
              <a:rect l="txL" t="txT" r="txR" b="txB"/>
              <a:pathLst>
                <a:path w="506" h="220">
                  <a:moveTo>
                    <a:pt x="0" y="62"/>
                  </a:moveTo>
                  <a:lnTo>
                    <a:pt x="253" y="220"/>
                  </a:lnTo>
                  <a:lnTo>
                    <a:pt x="506" y="62"/>
                  </a:lnTo>
                  <a:lnTo>
                    <a:pt x="492" y="55"/>
                  </a:lnTo>
                  <a:lnTo>
                    <a:pt x="478" y="48"/>
                  </a:lnTo>
                  <a:lnTo>
                    <a:pt x="464" y="41"/>
                  </a:lnTo>
                  <a:lnTo>
                    <a:pt x="449" y="35"/>
                  </a:lnTo>
                  <a:lnTo>
                    <a:pt x="434" y="29"/>
                  </a:lnTo>
                  <a:lnTo>
                    <a:pt x="418" y="24"/>
                  </a:lnTo>
                  <a:lnTo>
                    <a:pt x="403" y="19"/>
                  </a:lnTo>
                  <a:lnTo>
                    <a:pt x="388" y="15"/>
                  </a:lnTo>
                  <a:lnTo>
                    <a:pt x="370" y="12"/>
                  </a:lnTo>
                  <a:lnTo>
                    <a:pt x="354" y="8"/>
                  </a:lnTo>
                  <a:lnTo>
                    <a:pt x="338" y="6"/>
                  </a:lnTo>
                  <a:lnTo>
                    <a:pt x="320" y="4"/>
                  </a:lnTo>
                  <a:lnTo>
                    <a:pt x="304" y="2"/>
                  </a:lnTo>
                  <a:lnTo>
                    <a:pt x="287" y="1"/>
                  </a:lnTo>
                  <a:lnTo>
                    <a:pt x="271" y="0"/>
                  </a:lnTo>
                  <a:lnTo>
                    <a:pt x="253" y="0"/>
                  </a:lnTo>
                  <a:lnTo>
                    <a:pt x="236" y="0"/>
                  </a:lnTo>
                  <a:lnTo>
                    <a:pt x="220" y="1"/>
                  </a:lnTo>
                  <a:lnTo>
                    <a:pt x="202" y="2"/>
                  </a:lnTo>
                  <a:lnTo>
                    <a:pt x="186" y="4"/>
                  </a:lnTo>
                  <a:lnTo>
                    <a:pt x="168" y="6"/>
                  </a:lnTo>
                  <a:lnTo>
                    <a:pt x="152" y="8"/>
                  </a:lnTo>
                  <a:lnTo>
                    <a:pt x="135" y="12"/>
                  </a:lnTo>
                  <a:lnTo>
                    <a:pt x="119" y="15"/>
                  </a:lnTo>
                  <a:lnTo>
                    <a:pt x="103" y="19"/>
                  </a:lnTo>
                  <a:lnTo>
                    <a:pt x="87" y="24"/>
                  </a:lnTo>
                  <a:lnTo>
                    <a:pt x="71" y="29"/>
                  </a:lnTo>
                  <a:lnTo>
                    <a:pt x="57" y="35"/>
                  </a:lnTo>
                  <a:lnTo>
                    <a:pt x="43" y="41"/>
                  </a:lnTo>
                  <a:lnTo>
                    <a:pt x="27" y="48"/>
                  </a:lnTo>
                  <a:lnTo>
                    <a:pt x="13" y="55"/>
                  </a:lnTo>
                  <a:lnTo>
                    <a:pt x="0" y="62"/>
                  </a:lnTo>
                  <a:close/>
                </a:path>
              </a:pathLst>
            </a:custGeom>
            <a:solidFill>
              <a:srgbClr val="000000">
                <a:alpha val="100000"/>
              </a:srgbClr>
            </a:solidFill>
            <a:ln w="9525">
              <a:noFill/>
            </a:ln>
          </p:spPr>
          <p:txBody>
            <a:bodyPr/>
            <a:lstStyle/>
            <a:p>
              <a:endParaRPr lang="zh-CN" altLang="en-US"/>
            </a:p>
          </p:txBody>
        </p:sp>
        <p:sp>
          <p:nvSpPr>
            <p:cNvPr id="117865" name="Freeform 106"/>
            <p:cNvSpPr/>
            <p:nvPr/>
          </p:nvSpPr>
          <p:spPr>
            <a:xfrm>
              <a:off x="4857" y="1248"/>
              <a:ext cx="252" cy="315"/>
            </a:xfrm>
            <a:custGeom>
              <a:avLst/>
              <a:gdLst>
                <a:gd name="txL" fmla="*/ 0 w 506"/>
                <a:gd name="txT" fmla="*/ 0 h 315"/>
                <a:gd name="txR" fmla="*/ 506 w 506"/>
                <a:gd name="txB" fmla="*/ 315 h 315"/>
              </a:gdLst>
              <a:ahLst/>
              <a:cxnLst>
                <a:cxn ang="0">
                  <a:pos x="0" y="157"/>
                </a:cxn>
                <a:cxn ang="0">
                  <a:pos x="3" y="315"/>
                </a:cxn>
                <a:cxn ang="0">
                  <a:pos x="7" y="157"/>
                </a:cxn>
                <a:cxn ang="0">
                  <a:pos x="3" y="0"/>
                </a:cxn>
                <a:cxn ang="0">
                  <a:pos x="0" y="157"/>
                </a:cxn>
              </a:cxnLst>
              <a:rect l="txL" t="txT" r="txR" b="txB"/>
              <a:pathLst>
                <a:path w="506" h="315">
                  <a:moveTo>
                    <a:pt x="0" y="157"/>
                  </a:moveTo>
                  <a:lnTo>
                    <a:pt x="253" y="315"/>
                  </a:lnTo>
                  <a:lnTo>
                    <a:pt x="506" y="157"/>
                  </a:lnTo>
                  <a:lnTo>
                    <a:pt x="253" y="0"/>
                  </a:lnTo>
                  <a:lnTo>
                    <a:pt x="0"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66" name="Freeform 107"/>
            <p:cNvSpPr/>
            <p:nvPr/>
          </p:nvSpPr>
          <p:spPr>
            <a:xfrm>
              <a:off x="4857" y="1248"/>
              <a:ext cx="252" cy="315"/>
            </a:xfrm>
            <a:custGeom>
              <a:avLst/>
              <a:gdLst>
                <a:gd name="txL" fmla="*/ 0 w 506"/>
                <a:gd name="txT" fmla="*/ 0 h 315"/>
                <a:gd name="txR" fmla="*/ 506 w 506"/>
                <a:gd name="txB" fmla="*/ 315 h 315"/>
              </a:gdLst>
              <a:ahLst/>
              <a:cxnLst>
                <a:cxn ang="0">
                  <a:pos x="0" y="157"/>
                </a:cxn>
                <a:cxn ang="0">
                  <a:pos x="3" y="315"/>
                </a:cxn>
                <a:cxn ang="0">
                  <a:pos x="7" y="157"/>
                </a:cxn>
                <a:cxn ang="0">
                  <a:pos x="3" y="0"/>
                </a:cxn>
                <a:cxn ang="0">
                  <a:pos x="0" y="157"/>
                </a:cxn>
              </a:cxnLst>
              <a:rect l="txL" t="txT" r="txR" b="txB"/>
              <a:pathLst>
                <a:path w="506" h="315">
                  <a:moveTo>
                    <a:pt x="0" y="157"/>
                  </a:moveTo>
                  <a:lnTo>
                    <a:pt x="253" y="315"/>
                  </a:lnTo>
                  <a:lnTo>
                    <a:pt x="506" y="157"/>
                  </a:lnTo>
                  <a:lnTo>
                    <a:pt x="253" y="0"/>
                  </a:lnTo>
                  <a:lnTo>
                    <a:pt x="0" y="157"/>
                  </a:lnTo>
                  <a:close/>
                </a:path>
              </a:pathLst>
            </a:custGeom>
            <a:solidFill>
              <a:srgbClr val="000000">
                <a:alpha val="100000"/>
              </a:srgbClr>
            </a:solidFill>
            <a:ln w="9525">
              <a:noFill/>
            </a:ln>
          </p:spPr>
          <p:txBody>
            <a:bodyPr/>
            <a:lstStyle/>
            <a:p>
              <a:endParaRPr lang="zh-CN" altLang="en-US"/>
            </a:p>
          </p:txBody>
        </p:sp>
        <p:pic>
          <p:nvPicPr>
            <p:cNvPr id="117867" name="Picture 108"/>
            <p:cNvPicPr>
              <a:picLocks noChangeAspect="1"/>
            </p:cNvPicPr>
            <p:nvPr/>
          </p:nvPicPr>
          <p:blipFill>
            <a:blip r:embed="rId4"/>
            <a:stretch>
              <a:fillRect/>
            </a:stretch>
          </p:blipFill>
          <p:spPr>
            <a:xfrm>
              <a:off x="4857" y="1248"/>
              <a:ext cx="253" cy="316"/>
            </a:xfrm>
            <a:prstGeom prst="rect">
              <a:avLst/>
            </a:prstGeom>
            <a:noFill/>
            <a:ln w="9525">
              <a:noFill/>
            </a:ln>
          </p:spPr>
        </p:pic>
        <p:sp>
          <p:nvSpPr>
            <p:cNvPr id="117868" name="Freeform 109"/>
            <p:cNvSpPr/>
            <p:nvPr/>
          </p:nvSpPr>
          <p:spPr>
            <a:xfrm>
              <a:off x="4857" y="1343"/>
              <a:ext cx="252" cy="220"/>
            </a:xfrm>
            <a:custGeom>
              <a:avLst/>
              <a:gdLst>
                <a:gd name="txL" fmla="*/ 0 w 506"/>
                <a:gd name="txT" fmla="*/ 0 h 220"/>
                <a:gd name="txR" fmla="*/ 506 w 506"/>
                <a:gd name="txB" fmla="*/ 220 h 220"/>
              </a:gdLst>
              <a:ahLst/>
              <a:cxnLst>
                <a:cxn ang="0">
                  <a:pos x="0" y="62"/>
                </a:cxn>
                <a:cxn ang="0">
                  <a:pos x="3" y="220"/>
                </a:cxn>
                <a:cxn ang="0">
                  <a:pos x="7" y="62"/>
                </a:cxn>
                <a:cxn ang="0">
                  <a:pos x="7" y="55"/>
                </a:cxn>
                <a:cxn ang="0">
                  <a:pos x="7" y="48"/>
                </a:cxn>
                <a:cxn ang="0">
                  <a:pos x="7" y="41"/>
                </a:cxn>
                <a:cxn ang="0">
                  <a:pos x="7" y="35"/>
                </a:cxn>
                <a:cxn ang="0">
                  <a:pos x="6" y="29"/>
                </a:cxn>
                <a:cxn ang="0">
                  <a:pos x="6" y="24"/>
                </a:cxn>
                <a:cxn ang="0">
                  <a:pos x="6" y="19"/>
                </a:cxn>
                <a:cxn ang="0">
                  <a:pos x="6" y="15"/>
                </a:cxn>
                <a:cxn ang="0">
                  <a:pos x="5" y="12"/>
                </a:cxn>
                <a:cxn ang="0">
                  <a:pos x="5" y="8"/>
                </a:cxn>
                <a:cxn ang="0">
                  <a:pos x="5" y="6"/>
                </a:cxn>
                <a:cxn ang="0">
                  <a:pos x="4" y="4"/>
                </a:cxn>
                <a:cxn ang="0">
                  <a:pos x="4" y="2"/>
                </a:cxn>
                <a:cxn ang="0">
                  <a:pos x="4" y="1"/>
                </a:cxn>
                <a:cxn ang="0">
                  <a:pos x="4" y="0"/>
                </a:cxn>
                <a:cxn ang="0">
                  <a:pos x="3" y="0"/>
                </a:cxn>
                <a:cxn ang="0">
                  <a:pos x="3" y="0"/>
                </a:cxn>
                <a:cxn ang="0">
                  <a:pos x="3" y="1"/>
                </a:cxn>
                <a:cxn ang="0">
                  <a:pos x="3" y="2"/>
                </a:cxn>
                <a:cxn ang="0">
                  <a:pos x="2" y="4"/>
                </a:cxn>
                <a:cxn ang="0">
                  <a:pos x="2" y="6"/>
                </a:cxn>
                <a:cxn ang="0">
                  <a:pos x="2" y="8"/>
                </a:cxn>
                <a:cxn ang="0">
                  <a:pos x="2" y="12"/>
                </a:cxn>
                <a:cxn ang="0">
                  <a:pos x="1" y="15"/>
                </a:cxn>
                <a:cxn ang="0">
                  <a:pos x="1" y="19"/>
                </a:cxn>
                <a:cxn ang="0">
                  <a:pos x="1" y="24"/>
                </a:cxn>
                <a:cxn ang="0">
                  <a:pos x="1" y="29"/>
                </a:cxn>
                <a:cxn ang="0">
                  <a:pos x="0" y="35"/>
                </a:cxn>
                <a:cxn ang="0">
                  <a:pos x="0" y="41"/>
                </a:cxn>
                <a:cxn ang="0">
                  <a:pos x="0" y="48"/>
                </a:cxn>
                <a:cxn ang="0">
                  <a:pos x="0" y="55"/>
                </a:cxn>
                <a:cxn ang="0">
                  <a:pos x="0" y="62"/>
                </a:cxn>
              </a:cxnLst>
              <a:rect l="txL" t="txT" r="txR" b="txB"/>
              <a:pathLst>
                <a:path w="506" h="220">
                  <a:moveTo>
                    <a:pt x="0" y="62"/>
                  </a:moveTo>
                  <a:lnTo>
                    <a:pt x="253" y="220"/>
                  </a:lnTo>
                  <a:lnTo>
                    <a:pt x="506" y="62"/>
                  </a:lnTo>
                  <a:lnTo>
                    <a:pt x="492" y="55"/>
                  </a:lnTo>
                  <a:lnTo>
                    <a:pt x="478" y="48"/>
                  </a:lnTo>
                  <a:lnTo>
                    <a:pt x="464" y="41"/>
                  </a:lnTo>
                  <a:lnTo>
                    <a:pt x="449" y="35"/>
                  </a:lnTo>
                  <a:lnTo>
                    <a:pt x="434" y="29"/>
                  </a:lnTo>
                  <a:lnTo>
                    <a:pt x="418" y="24"/>
                  </a:lnTo>
                  <a:lnTo>
                    <a:pt x="403" y="19"/>
                  </a:lnTo>
                  <a:lnTo>
                    <a:pt x="388" y="15"/>
                  </a:lnTo>
                  <a:lnTo>
                    <a:pt x="370" y="12"/>
                  </a:lnTo>
                  <a:lnTo>
                    <a:pt x="354" y="8"/>
                  </a:lnTo>
                  <a:lnTo>
                    <a:pt x="338" y="6"/>
                  </a:lnTo>
                  <a:lnTo>
                    <a:pt x="320" y="4"/>
                  </a:lnTo>
                  <a:lnTo>
                    <a:pt x="304" y="2"/>
                  </a:lnTo>
                  <a:lnTo>
                    <a:pt x="287" y="1"/>
                  </a:lnTo>
                  <a:lnTo>
                    <a:pt x="271" y="0"/>
                  </a:lnTo>
                  <a:lnTo>
                    <a:pt x="253" y="0"/>
                  </a:lnTo>
                  <a:lnTo>
                    <a:pt x="236" y="0"/>
                  </a:lnTo>
                  <a:lnTo>
                    <a:pt x="220" y="1"/>
                  </a:lnTo>
                  <a:lnTo>
                    <a:pt x="202" y="2"/>
                  </a:lnTo>
                  <a:lnTo>
                    <a:pt x="186" y="4"/>
                  </a:lnTo>
                  <a:lnTo>
                    <a:pt x="168" y="6"/>
                  </a:lnTo>
                  <a:lnTo>
                    <a:pt x="152" y="8"/>
                  </a:lnTo>
                  <a:lnTo>
                    <a:pt x="135" y="12"/>
                  </a:lnTo>
                  <a:lnTo>
                    <a:pt x="119" y="15"/>
                  </a:lnTo>
                  <a:lnTo>
                    <a:pt x="103" y="19"/>
                  </a:lnTo>
                  <a:lnTo>
                    <a:pt x="87" y="24"/>
                  </a:lnTo>
                  <a:lnTo>
                    <a:pt x="71" y="29"/>
                  </a:lnTo>
                  <a:lnTo>
                    <a:pt x="57" y="35"/>
                  </a:lnTo>
                  <a:lnTo>
                    <a:pt x="43" y="41"/>
                  </a:lnTo>
                  <a:lnTo>
                    <a:pt x="27" y="48"/>
                  </a:lnTo>
                  <a:lnTo>
                    <a:pt x="13" y="55"/>
                  </a:lnTo>
                  <a:lnTo>
                    <a:pt x="0" y="62"/>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69" name="Freeform 110"/>
            <p:cNvSpPr/>
            <p:nvPr/>
          </p:nvSpPr>
          <p:spPr>
            <a:xfrm>
              <a:off x="5002" y="1444"/>
              <a:ext cx="350" cy="491"/>
            </a:xfrm>
            <a:custGeom>
              <a:avLst/>
              <a:gdLst>
                <a:gd name="txL" fmla="*/ 0 w 700"/>
                <a:gd name="txT" fmla="*/ 0 h 491"/>
                <a:gd name="txR" fmla="*/ 700 w 700"/>
                <a:gd name="txB" fmla="*/ 491 h 491"/>
              </a:gdLst>
              <a:ahLst/>
              <a:cxnLst>
                <a:cxn ang="0">
                  <a:pos x="0" y="136"/>
                </a:cxn>
                <a:cxn ang="0">
                  <a:pos x="0" y="148"/>
                </a:cxn>
                <a:cxn ang="0">
                  <a:pos x="1" y="160"/>
                </a:cxn>
                <a:cxn ang="0">
                  <a:pos x="1" y="171"/>
                </a:cxn>
                <a:cxn ang="0">
                  <a:pos x="1" y="183"/>
                </a:cxn>
                <a:cxn ang="0">
                  <a:pos x="1" y="194"/>
                </a:cxn>
                <a:cxn ang="0">
                  <a:pos x="1" y="204"/>
                </a:cxn>
                <a:cxn ang="0">
                  <a:pos x="1" y="214"/>
                </a:cxn>
                <a:cxn ang="0">
                  <a:pos x="1" y="224"/>
                </a:cxn>
                <a:cxn ang="0">
                  <a:pos x="1" y="233"/>
                </a:cxn>
                <a:cxn ang="0">
                  <a:pos x="2" y="242"/>
                </a:cxn>
                <a:cxn ang="0">
                  <a:pos x="2" y="251"/>
                </a:cxn>
                <a:cxn ang="0">
                  <a:pos x="2" y="257"/>
                </a:cxn>
                <a:cxn ang="0">
                  <a:pos x="2" y="265"/>
                </a:cxn>
                <a:cxn ang="0">
                  <a:pos x="3" y="270"/>
                </a:cxn>
                <a:cxn ang="0">
                  <a:pos x="3" y="276"/>
                </a:cxn>
                <a:cxn ang="0">
                  <a:pos x="3" y="280"/>
                </a:cxn>
                <a:cxn ang="0">
                  <a:pos x="3" y="280"/>
                </a:cxn>
                <a:cxn ang="0">
                  <a:pos x="7" y="491"/>
                </a:cxn>
                <a:cxn ang="0">
                  <a:pos x="7" y="491"/>
                </a:cxn>
                <a:cxn ang="0">
                  <a:pos x="7" y="480"/>
                </a:cxn>
                <a:cxn ang="0">
                  <a:pos x="7" y="469"/>
                </a:cxn>
                <a:cxn ang="0">
                  <a:pos x="8" y="457"/>
                </a:cxn>
                <a:cxn ang="0">
                  <a:pos x="8" y="444"/>
                </a:cxn>
                <a:cxn ang="0">
                  <a:pos x="9" y="432"/>
                </a:cxn>
                <a:cxn ang="0">
                  <a:pos x="9" y="419"/>
                </a:cxn>
                <a:cxn ang="0">
                  <a:pos x="9" y="406"/>
                </a:cxn>
                <a:cxn ang="0">
                  <a:pos x="9" y="391"/>
                </a:cxn>
                <a:cxn ang="0">
                  <a:pos x="10" y="377"/>
                </a:cxn>
                <a:cxn ang="0">
                  <a:pos x="10" y="363"/>
                </a:cxn>
                <a:cxn ang="0">
                  <a:pos x="10" y="348"/>
                </a:cxn>
                <a:cxn ang="0">
                  <a:pos x="10" y="333"/>
                </a:cxn>
                <a:cxn ang="0">
                  <a:pos x="10" y="318"/>
                </a:cxn>
                <a:cxn ang="0">
                  <a:pos x="11" y="302"/>
                </a:cxn>
                <a:cxn ang="0">
                  <a:pos x="11" y="287"/>
                </a:cxn>
                <a:cxn ang="0">
                  <a:pos x="11" y="270"/>
                </a:cxn>
                <a:cxn ang="0">
                  <a:pos x="11" y="254"/>
                </a:cxn>
                <a:cxn ang="0">
                  <a:pos x="11" y="237"/>
                </a:cxn>
                <a:cxn ang="0">
                  <a:pos x="11" y="221"/>
                </a:cxn>
                <a:cxn ang="0">
                  <a:pos x="11" y="204"/>
                </a:cxn>
                <a:cxn ang="0">
                  <a:pos x="11" y="188"/>
                </a:cxn>
                <a:cxn ang="0">
                  <a:pos x="11" y="171"/>
                </a:cxn>
                <a:cxn ang="0">
                  <a:pos x="11" y="154"/>
                </a:cxn>
                <a:cxn ang="0">
                  <a:pos x="11" y="137"/>
                </a:cxn>
                <a:cxn ang="0">
                  <a:pos x="11" y="120"/>
                </a:cxn>
                <a:cxn ang="0">
                  <a:pos x="11" y="103"/>
                </a:cxn>
                <a:cxn ang="0">
                  <a:pos x="11" y="86"/>
                </a:cxn>
                <a:cxn ang="0">
                  <a:pos x="11" y="68"/>
                </a:cxn>
                <a:cxn ang="0">
                  <a:pos x="11" y="51"/>
                </a:cxn>
                <a:cxn ang="0">
                  <a:pos x="11" y="34"/>
                </a:cxn>
                <a:cxn ang="0">
                  <a:pos x="11" y="17"/>
                </a:cxn>
                <a:cxn ang="0">
                  <a:pos x="11" y="0"/>
                </a:cxn>
                <a:cxn ang="0">
                  <a:pos x="11" y="0"/>
                </a:cxn>
                <a:cxn ang="0">
                  <a:pos x="0" y="136"/>
                </a:cxn>
                <a:cxn ang="0">
                  <a:pos x="0" y="136"/>
                </a:cxn>
              </a:cxnLst>
              <a:rect l="txL" t="txT" r="txR" b="txB"/>
              <a:pathLst>
                <a:path w="700" h="491">
                  <a:moveTo>
                    <a:pt x="0" y="136"/>
                  </a:moveTo>
                  <a:lnTo>
                    <a:pt x="0" y="148"/>
                  </a:lnTo>
                  <a:lnTo>
                    <a:pt x="4" y="160"/>
                  </a:lnTo>
                  <a:lnTo>
                    <a:pt x="7" y="171"/>
                  </a:lnTo>
                  <a:lnTo>
                    <a:pt x="14" y="183"/>
                  </a:lnTo>
                  <a:lnTo>
                    <a:pt x="20" y="194"/>
                  </a:lnTo>
                  <a:lnTo>
                    <a:pt x="29" y="204"/>
                  </a:lnTo>
                  <a:lnTo>
                    <a:pt x="37" y="214"/>
                  </a:lnTo>
                  <a:lnTo>
                    <a:pt x="48" y="224"/>
                  </a:lnTo>
                  <a:lnTo>
                    <a:pt x="60" y="233"/>
                  </a:lnTo>
                  <a:lnTo>
                    <a:pt x="73" y="242"/>
                  </a:lnTo>
                  <a:lnTo>
                    <a:pt x="87" y="251"/>
                  </a:lnTo>
                  <a:lnTo>
                    <a:pt x="101" y="257"/>
                  </a:lnTo>
                  <a:lnTo>
                    <a:pt x="117" y="265"/>
                  </a:lnTo>
                  <a:lnTo>
                    <a:pt x="133" y="270"/>
                  </a:lnTo>
                  <a:lnTo>
                    <a:pt x="151" y="276"/>
                  </a:lnTo>
                  <a:lnTo>
                    <a:pt x="168" y="280"/>
                  </a:lnTo>
                  <a:lnTo>
                    <a:pt x="416" y="491"/>
                  </a:lnTo>
                  <a:lnTo>
                    <a:pt x="437" y="480"/>
                  </a:lnTo>
                  <a:lnTo>
                    <a:pt x="458" y="469"/>
                  </a:lnTo>
                  <a:lnTo>
                    <a:pt x="478" y="457"/>
                  </a:lnTo>
                  <a:lnTo>
                    <a:pt x="499" y="444"/>
                  </a:lnTo>
                  <a:lnTo>
                    <a:pt x="516" y="432"/>
                  </a:lnTo>
                  <a:lnTo>
                    <a:pt x="534" y="419"/>
                  </a:lnTo>
                  <a:lnTo>
                    <a:pt x="552" y="406"/>
                  </a:lnTo>
                  <a:lnTo>
                    <a:pt x="568" y="391"/>
                  </a:lnTo>
                  <a:lnTo>
                    <a:pt x="582" y="377"/>
                  </a:lnTo>
                  <a:lnTo>
                    <a:pt x="598" y="363"/>
                  </a:lnTo>
                  <a:lnTo>
                    <a:pt x="610" y="348"/>
                  </a:lnTo>
                  <a:lnTo>
                    <a:pt x="623" y="333"/>
                  </a:lnTo>
                  <a:lnTo>
                    <a:pt x="635" y="318"/>
                  </a:lnTo>
                  <a:lnTo>
                    <a:pt x="646" y="302"/>
                  </a:lnTo>
                  <a:lnTo>
                    <a:pt x="654" y="287"/>
                  </a:lnTo>
                  <a:lnTo>
                    <a:pt x="663" y="270"/>
                  </a:lnTo>
                  <a:lnTo>
                    <a:pt x="672" y="254"/>
                  </a:lnTo>
                  <a:lnTo>
                    <a:pt x="679" y="237"/>
                  </a:lnTo>
                  <a:lnTo>
                    <a:pt x="684" y="221"/>
                  </a:lnTo>
                  <a:lnTo>
                    <a:pt x="690" y="204"/>
                  </a:lnTo>
                  <a:lnTo>
                    <a:pt x="693" y="188"/>
                  </a:lnTo>
                  <a:lnTo>
                    <a:pt x="697" y="171"/>
                  </a:lnTo>
                  <a:lnTo>
                    <a:pt x="699" y="154"/>
                  </a:lnTo>
                  <a:lnTo>
                    <a:pt x="700" y="137"/>
                  </a:lnTo>
                  <a:lnTo>
                    <a:pt x="700" y="120"/>
                  </a:lnTo>
                  <a:lnTo>
                    <a:pt x="699" y="103"/>
                  </a:lnTo>
                  <a:lnTo>
                    <a:pt x="697" y="86"/>
                  </a:lnTo>
                  <a:lnTo>
                    <a:pt x="693" y="68"/>
                  </a:lnTo>
                  <a:lnTo>
                    <a:pt x="690" y="51"/>
                  </a:lnTo>
                  <a:lnTo>
                    <a:pt x="684" y="34"/>
                  </a:lnTo>
                  <a:lnTo>
                    <a:pt x="679" y="17"/>
                  </a:lnTo>
                  <a:lnTo>
                    <a:pt x="672" y="0"/>
                  </a:lnTo>
                  <a:lnTo>
                    <a:pt x="0" y="136"/>
                  </a:lnTo>
                  <a:close/>
                </a:path>
              </a:pathLst>
            </a:custGeom>
            <a:solidFill>
              <a:srgbClr val="BF4040">
                <a:alpha val="100000"/>
              </a:srgbClr>
            </a:solidFill>
            <a:ln w="9525">
              <a:noFill/>
            </a:ln>
          </p:spPr>
          <p:txBody>
            <a:bodyPr/>
            <a:lstStyle/>
            <a:p>
              <a:endParaRPr lang="zh-CN" altLang="en-US"/>
            </a:p>
          </p:txBody>
        </p:sp>
        <p:sp>
          <p:nvSpPr>
            <p:cNvPr id="117870" name="Freeform 111"/>
            <p:cNvSpPr/>
            <p:nvPr/>
          </p:nvSpPr>
          <p:spPr>
            <a:xfrm>
              <a:off x="5002" y="1444"/>
              <a:ext cx="350" cy="491"/>
            </a:xfrm>
            <a:custGeom>
              <a:avLst/>
              <a:gdLst>
                <a:gd name="txL" fmla="*/ 0 w 700"/>
                <a:gd name="txT" fmla="*/ 0 h 491"/>
                <a:gd name="txR" fmla="*/ 700 w 700"/>
                <a:gd name="txB" fmla="*/ 491 h 491"/>
              </a:gdLst>
              <a:ahLst/>
              <a:cxnLst>
                <a:cxn ang="0">
                  <a:pos x="0" y="136"/>
                </a:cxn>
                <a:cxn ang="0">
                  <a:pos x="0" y="148"/>
                </a:cxn>
                <a:cxn ang="0">
                  <a:pos x="1" y="160"/>
                </a:cxn>
                <a:cxn ang="0">
                  <a:pos x="1" y="171"/>
                </a:cxn>
                <a:cxn ang="0">
                  <a:pos x="1" y="183"/>
                </a:cxn>
                <a:cxn ang="0">
                  <a:pos x="1" y="194"/>
                </a:cxn>
                <a:cxn ang="0">
                  <a:pos x="1" y="204"/>
                </a:cxn>
                <a:cxn ang="0">
                  <a:pos x="1" y="214"/>
                </a:cxn>
                <a:cxn ang="0">
                  <a:pos x="1" y="224"/>
                </a:cxn>
                <a:cxn ang="0">
                  <a:pos x="1" y="233"/>
                </a:cxn>
                <a:cxn ang="0">
                  <a:pos x="2" y="242"/>
                </a:cxn>
                <a:cxn ang="0">
                  <a:pos x="2" y="251"/>
                </a:cxn>
                <a:cxn ang="0">
                  <a:pos x="2" y="257"/>
                </a:cxn>
                <a:cxn ang="0">
                  <a:pos x="2" y="265"/>
                </a:cxn>
                <a:cxn ang="0">
                  <a:pos x="3" y="270"/>
                </a:cxn>
                <a:cxn ang="0">
                  <a:pos x="3" y="276"/>
                </a:cxn>
                <a:cxn ang="0">
                  <a:pos x="3" y="280"/>
                </a:cxn>
                <a:cxn ang="0">
                  <a:pos x="3" y="280"/>
                </a:cxn>
                <a:cxn ang="0">
                  <a:pos x="7" y="491"/>
                </a:cxn>
                <a:cxn ang="0">
                  <a:pos x="7" y="491"/>
                </a:cxn>
                <a:cxn ang="0">
                  <a:pos x="7" y="480"/>
                </a:cxn>
                <a:cxn ang="0">
                  <a:pos x="7" y="469"/>
                </a:cxn>
                <a:cxn ang="0">
                  <a:pos x="8" y="457"/>
                </a:cxn>
                <a:cxn ang="0">
                  <a:pos x="8" y="444"/>
                </a:cxn>
                <a:cxn ang="0">
                  <a:pos x="9" y="432"/>
                </a:cxn>
                <a:cxn ang="0">
                  <a:pos x="9" y="419"/>
                </a:cxn>
                <a:cxn ang="0">
                  <a:pos x="9" y="406"/>
                </a:cxn>
                <a:cxn ang="0">
                  <a:pos x="9" y="391"/>
                </a:cxn>
                <a:cxn ang="0">
                  <a:pos x="10" y="377"/>
                </a:cxn>
                <a:cxn ang="0">
                  <a:pos x="10" y="363"/>
                </a:cxn>
                <a:cxn ang="0">
                  <a:pos x="10" y="348"/>
                </a:cxn>
                <a:cxn ang="0">
                  <a:pos x="10" y="333"/>
                </a:cxn>
                <a:cxn ang="0">
                  <a:pos x="10" y="318"/>
                </a:cxn>
                <a:cxn ang="0">
                  <a:pos x="11" y="302"/>
                </a:cxn>
                <a:cxn ang="0">
                  <a:pos x="11" y="287"/>
                </a:cxn>
                <a:cxn ang="0">
                  <a:pos x="11" y="270"/>
                </a:cxn>
                <a:cxn ang="0">
                  <a:pos x="11" y="254"/>
                </a:cxn>
                <a:cxn ang="0">
                  <a:pos x="11" y="237"/>
                </a:cxn>
                <a:cxn ang="0">
                  <a:pos x="11" y="221"/>
                </a:cxn>
                <a:cxn ang="0">
                  <a:pos x="11" y="204"/>
                </a:cxn>
                <a:cxn ang="0">
                  <a:pos x="11" y="188"/>
                </a:cxn>
                <a:cxn ang="0">
                  <a:pos x="11" y="171"/>
                </a:cxn>
                <a:cxn ang="0">
                  <a:pos x="11" y="154"/>
                </a:cxn>
                <a:cxn ang="0">
                  <a:pos x="11" y="137"/>
                </a:cxn>
                <a:cxn ang="0">
                  <a:pos x="11" y="120"/>
                </a:cxn>
                <a:cxn ang="0">
                  <a:pos x="11" y="103"/>
                </a:cxn>
                <a:cxn ang="0">
                  <a:pos x="11" y="86"/>
                </a:cxn>
                <a:cxn ang="0">
                  <a:pos x="11" y="68"/>
                </a:cxn>
                <a:cxn ang="0">
                  <a:pos x="11" y="51"/>
                </a:cxn>
                <a:cxn ang="0">
                  <a:pos x="11" y="34"/>
                </a:cxn>
                <a:cxn ang="0">
                  <a:pos x="11" y="17"/>
                </a:cxn>
                <a:cxn ang="0">
                  <a:pos x="11" y="0"/>
                </a:cxn>
                <a:cxn ang="0">
                  <a:pos x="11" y="0"/>
                </a:cxn>
                <a:cxn ang="0">
                  <a:pos x="0" y="136"/>
                </a:cxn>
                <a:cxn ang="0">
                  <a:pos x="0" y="136"/>
                </a:cxn>
              </a:cxnLst>
              <a:rect l="txL" t="txT" r="txR" b="txB"/>
              <a:pathLst>
                <a:path w="700" h="491">
                  <a:moveTo>
                    <a:pt x="0" y="136"/>
                  </a:moveTo>
                  <a:lnTo>
                    <a:pt x="0" y="148"/>
                  </a:lnTo>
                  <a:lnTo>
                    <a:pt x="4" y="160"/>
                  </a:lnTo>
                  <a:lnTo>
                    <a:pt x="7" y="171"/>
                  </a:lnTo>
                  <a:lnTo>
                    <a:pt x="14" y="183"/>
                  </a:lnTo>
                  <a:lnTo>
                    <a:pt x="20" y="194"/>
                  </a:lnTo>
                  <a:lnTo>
                    <a:pt x="29" y="204"/>
                  </a:lnTo>
                  <a:lnTo>
                    <a:pt x="37" y="214"/>
                  </a:lnTo>
                  <a:lnTo>
                    <a:pt x="48" y="224"/>
                  </a:lnTo>
                  <a:lnTo>
                    <a:pt x="60" y="233"/>
                  </a:lnTo>
                  <a:lnTo>
                    <a:pt x="73" y="242"/>
                  </a:lnTo>
                  <a:lnTo>
                    <a:pt x="87" y="251"/>
                  </a:lnTo>
                  <a:lnTo>
                    <a:pt x="101" y="257"/>
                  </a:lnTo>
                  <a:lnTo>
                    <a:pt x="117" y="265"/>
                  </a:lnTo>
                  <a:lnTo>
                    <a:pt x="133" y="270"/>
                  </a:lnTo>
                  <a:lnTo>
                    <a:pt x="151" y="276"/>
                  </a:lnTo>
                  <a:lnTo>
                    <a:pt x="168" y="280"/>
                  </a:lnTo>
                  <a:lnTo>
                    <a:pt x="416" y="491"/>
                  </a:lnTo>
                  <a:lnTo>
                    <a:pt x="437" y="480"/>
                  </a:lnTo>
                  <a:lnTo>
                    <a:pt x="458" y="469"/>
                  </a:lnTo>
                  <a:lnTo>
                    <a:pt x="478" y="457"/>
                  </a:lnTo>
                  <a:lnTo>
                    <a:pt x="499" y="444"/>
                  </a:lnTo>
                  <a:lnTo>
                    <a:pt x="516" y="432"/>
                  </a:lnTo>
                  <a:lnTo>
                    <a:pt x="534" y="419"/>
                  </a:lnTo>
                  <a:lnTo>
                    <a:pt x="552" y="406"/>
                  </a:lnTo>
                  <a:lnTo>
                    <a:pt x="568" y="391"/>
                  </a:lnTo>
                  <a:lnTo>
                    <a:pt x="582" y="377"/>
                  </a:lnTo>
                  <a:lnTo>
                    <a:pt x="598" y="363"/>
                  </a:lnTo>
                  <a:lnTo>
                    <a:pt x="610" y="348"/>
                  </a:lnTo>
                  <a:lnTo>
                    <a:pt x="623" y="333"/>
                  </a:lnTo>
                  <a:lnTo>
                    <a:pt x="635" y="318"/>
                  </a:lnTo>
                  <a:lnTo>
                    <a:pt x="646" y="302"/>
                  </a:lnTo>
                  <a:lnTo>
                    <a:pt x="654" y="287"/>
                  </a:lnTo>
                  <a:lnTo>
                    <a:pt x="663" y="270"/>
                  </a:lnTo>
                  <a:lnTo>
                    <a:pt x="672" y="254"/>
                  </a:lnTo>
                  <a:lnTo>
                    <a:pt x="679" y="237"/>
                  </a:lnTo>
                  <a:lnTo>
                    <a:pt x="684" y="221"/>
                  </a:lnTo>
                  <a:lnTo>
                    <a:pt x="690" y="204"/>
                  </a:lnTo>
                  <a:lnTo>
                    <a:pt x="693" y="188"/>
                  </a:lnTo>
                  <a:lnTo>
                    <a:pt x="697" y="171"/>
                  </a:lnTo>
                  <a:lnTo>
                    <a:pt x="699" y="154"/>
                  </a:lnTo>
                  <a:lnTo>
                    <a:pt x="700" y="137"/>
                  </a:lnTo>
                  <a:lnTo>
                    <a:pt x="700" y="120"/>
                  </a:lnTo>
                  <a:lnTo>
                    <a:pt x="699" y="103"/>
                  </a:lnTo>
                  <a:lnTo>
                    <a:pt x="697" y="86"/>
                  </a:lnTo>
                  <a:lnTo>
                    <a:pt x="693" y="68"/>
                  </a:lnTo>
                  <a:lnTo>
                    <a:pt x="690" y="51"/>
                  </a:lnTo>
                  <a:lnTo>
                    <a:pt x="684" y="34"/>
                  </a:lnTo>
                  <a:lnTo>
                    <a:pt x="679" y="17"/>
                  </a:lnTo>
                  <a:lnTo>
                    <a:pt x="672" y="0"/>
                  </a:lnTo>
                  <a:lnTo>
                    <a:pt x="0" y="136"/>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pic>
          <p:nvPicPr>
            <p:cNvPr id="117871" name="Picture 112"/>
            <p:cNvPicPr>
              <a:picLocks noChangeAspect="1"/>
            </p:cNvPicPr>
            <p:nvPr/>
          </p:nvPicPr>
          <p:blipFill>
            <a:blip r:embed="rId5"/>
            <a:stretch>
              <a:fillRect/>
            </a:stretch>
          </p:blipFill>
          <p:spPr>
            <a:xfrm>
              <a:off x="4991" y="1415"/>
              <a:ext cx="254" cy="316"/>
            </a:xfrm>
            <a:prstGeom prst="rect">
              <a:avLst/>
            </a:prstGeom>
            <a:noFill/>
            <a:ln w="9525">
              <a:noFill/>
            </a:ln>
          </p:spPr>
        </p:pic>
        <p:sp>
          <p:nvSpPr>
            <p:cNvPr id="117872" name="Freeform 113"/>
            <p:cNvSpPr/>
            <p:nvPr/>
          </p:nvSpPr>
          <p:spPr>
            <a:xfrm>
              <a:off x="4991" y="1415"/>
              <a:ext cx="176" cy="315"/>
            </a:xfrm>
            <a:custGeom>
              <a:avLst/>
              <a:gdLst>
                <a:gd name="txL" fmla="*/ 0 w 352"/>
                <a:gd name="txT" fmla="*/ 0 h 315"/>
                <a:gd name="txR" fmla="*/ 352 w 352"/>
                <a:gd name="txB" fmla="*/ 315 h 315"/>
              </a:gdLst>
              <a:ahLst/>
              <a:cxnLst>
                <a:cxn ang="0">
                  <a:pos x="0" y="157"/>
                </a:cxn>
                <a:cxn ang="0">
                  <a:pos x="4" y="315"/>
                </a:cxn>
                <a:cxn ang="0">
                  <a:pos x="5" y="306"/>
                </a:cxn>
                <a:cxn ang="0">
                  <a:pos x="5" y="298"/>
                </a:cxn>
                <a:cxn ang="0">
                  <a:pos x="5" y="288"/>
                </a:cxn>
                <a:cxn ang="0">
                  <a:pos x="5" y="280"/>
                </a:cxn>
                <a:cxn ang="0">
                  <a:pos x="5" y="271"/>
                </a:cxn>
                <a:cxn ang="0">
                  <a:pos x="5" y="261"/>
                </a:cxn>
                <a:cxn ang="0">
                  <a:pos x="5" y="251"/>
                </a:cxn>
                <a:cxn ang="0">
                  <a:pos x="6" y="241"/>
                </a:cxn>
                <a:cxn ang="0">
                  <a:pos x="6" y="231"/>
                </a:cxn>
                <a:cxn ang="0">
                  <a:pos x="6" y="220"/>
                </a:cxn>
                <a:cxn ang="0">
                  <a:pos x="6" y="210"/>
                </a:cxn>
                <a:cxn ang="0">
                  <a:pos x="6" y="199"/>
                </a:cxn>
                <a:cxn ang="0">
                  <a:pos x="6" y="189"/>
                </a:cxn>
                <a:cxn ang="0">
                  <a:pos x="6" y="178"/>
                </a:cxn>
                <a:cxn ang="0">
                  <a:pos x="6" y="168"/>
                </a:cxn>
                <a:cxn ang="0">
                  <a:pos x="6" y="157"/>
                </a:cxn>
                <a:cxn ang="0">
                  <a:pos x="6" y="146"/>
                </a:cxn>
                <a:cxn ang="0">
                  <a:pos x="6" y="137"/>
                </a:cxn>
                <a:cxn ang="0">
                  <a:pos x="6" y="126"/>
                </a:cxn>
                <a:cxn ang="0">
                  <a:pos x="6" y="116"/>
                </a:cxn>
                <a:cxn ang="0">
                  <a:pos x="6" y="105"/>
                </a:cxn>
                <a:cxn ang="0">
                  <a:pos x="6" y="95"/>
                </a:cxn>
                <a:cxn ang="0">
                  <a:pos x="6" y="84"/>
                </a:cxn>
                <a:cxn ang="0">
                  <a:pos x="6" y="74"/>
                </a:cxn>
                <a:cxn ang="0">
                  <a:pos x="5" y="64"/>
                </a:cxn>
                <a:cxn ang="0">
                  <a:pos x="5" y="54"/>
                </a:cxn>
                <a:cxn ang="0">
                  <a:pos x="5" y="45"/>
                </a:cxn>
                <a:cxn ang="0">
                  <a:pos x="5" y="35"/>
                </a:cxn>
                <a:cxn ang="0">
                  <a:pos x="5" y="27"/>
                </a:cxn>
                <a:cxn ang="0">
                  <a:pos x="5" y="18"/>
                </a:cxn>
                <a:cxn ang="0">
                  <a:pos x="5" y="9"/>
                </a:cxn>
                <a:cxn ang="0">
                  <a:pos x="4" y="0"/>
                </a:cxn>
                <a:cxn ang="0">
                  <a:pos x="4" y="0"/>
                </a:cxn>
                <a:cxn ang="0">
                  <a:pos x="0" y="157"/>
                </a:cxn>
                <a:cxn ang="0">
                  <a:pos x="0" y="157"/>
                </a:cxn>
              </a:cxnLst>
              <a:rect l="txL" t="txT" r="txR" b="txB"/>
              <a:pathLst>
                <a:path w="352" h="315">
                  <a:moveTo>
                    <a:pt x="0" y="157"/>
                  </a:moveTo>
                  <a:lnTo>
                    <a:pt x="253" y="315"/>
                  </a:lnTo>
                  <a:lnTo>
                    <a:pt x="263" y="306"/>
                  </a:lnTo>
                  <a:lnTo>
                    <a:pt x="276" y="298"/>
                  </a:lnTo>
                  <a:lnTo>
                    <a:pt x="286" y="288"/>
                  </a:lnTo>
                  <a:lnTo>
                    <a:pt x="295" y="280"/>
                  </a:lnTo>
                  <a:lnTo>
                    <a:pt x="304" y="271"/>
                  </a:lnTo>
                  <a:lnTo>
                    <a:pt x="313" y="261"/>
                  </a:lnTo>
                  <a:lnTo>
                    <a:pt x="320" y="251"/>
                  </a:lnTo>
                  <a:lnTo>
                    <a:pt x="327" y="241"/>
                  </a:lnTo>
                  <a:lnTo>
                    <a:pt x="332" y="231"/>
                  </a:lnTo>
                  <a:lnTo>
                    <a:pt x="338" y="220"/>
                  </a:lnTo>
                  <a:lnTo>
                    <a:pt x="341" y="210"/>
                  </a:lnTo>
                  <a:lnTo>
                    <a:pt x="345" y="199"/>
                  </a:lnTo>
                  <a:lnTo>
                    <a:pt x="348" y="189"/>
                  </a:lnTo>
                  <a:lnTo>
                    <a:pt x="350" y="178"/>
                  </a:lnTo>
                  <a:lnTo>
                    <a:pt x="352" y="168"/>
                  </a:lnTo>
                  <a:lnTo>
                    <a:pt x="352" y="157"/>
                  </a:lnTo>
                  <a:lnTo>
                    <a:pt x="352" y="146"/>
                  </a:lnTo>
                  <a:lnTo>
                    <a:pt x="350" y="137"/>
                  </a:lnTo>
                  <a:lnTo>
                    <a:pt x="348" y="126"/>
                  </a:lnTo>
                  <a:lnTo>
                    <a:pt x="345" y="116"/>
                  </a:lnTo>
                  <a:lnTo>
                    <a:pt x="341" y="105"/>
                  </a:lnTo>
                  <a:lnTo>
                    <a:pt x="338" y="95"/>
                  </a:lnTo>
                  <a:lnTo>
                    <a:pt x="332" y="84"/>
                  </a:lnTo>
                  <a:lnTo>
                    <a:pt x="327" y="74"/>
                  </a:lnTo>
                  <a:lnTo>
                    <a:pt x="320" y="64"/>
                  </a:lnTo>
                  <a:lnTo>
                    <a:pt x="313" y="54"/>
                  </a:lnTo>
                  <a:lnTo>
                    <a:pt x="304" y="45"/>
                  </a:lnTo>
                  <a:lnTo>
                    <a:pt x="295" y="35"/>
                  </a:lnTo>
                  <a:lnTo>
                    <a:pt x="286" y="27"/>
                  </a:lnTo>
                  <a:lnTo>
                    <a:pt x="276" y="18"/>
                  </a:lnTo>
                  <a:lnTo>
                    <a:pt x="263" y="9"/>
                  </a:lnTo>
                  <a:lnTo>
                    <a:pt x="253" y="0"/>
                  </a:lnTo>
                  <a:lnTo>
                    <a:pt x="0"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73" name="Freeform 114"/>
            <p:cNvSpPr/>
            <p:nvPr/>
          </p:nvSpPr>
          <p:spPr>
            <a:xfrm>
              <a:off x="4991" y="1415"/>
              <a:ext cx="176" cy="315"/>
            </a:xfrm>
            <a:custGeom>
              <a:avLst/>
              <a:gdLst>
                <a:gd name="txL" fmla="*/ 0 w 352"/>
                <a:gd name="txT" fmla="*/ 0 h 315"/>
                <a:gd name="txR" fmla="*/ 352 w 352"/>
                <a:gd name="txB" fmla="*/ 315 h 315"/>
              </a:gdLst>
              <a:ahLst/>
              <a:cxnLst>
                <a:cxn ang="0">
                  <a:pos x="0" y="157"/>
                </a:cxn>
                <a:cxn ang="0">
                  <a:pos x="4" y="315"/>
                </a:cxn>
                <a:cxn ang="0">
                  <a:pos x="5" y="306"/>
                </a:cxn>
                <a:cxn ang="0">
                  <a:pos x="5" y="298"/>
                </a:cxn>
                <a:cxn ang="0">
                  <a:pos x="5" y="288"/>
                </a:cxn>
                <a:cxn ang="0">
                  <a:pos x="5" y="280"/>
                </a:cxn>
                <a:cxn ang="0">
                  <a:pos x="5" y="271"/>
                </a:cxn>
                <a:cxn ang="0">
                  <a:pos x="5" y="261"/>
                </a:cxn>
                <a:cxn ang="0">
                  <a:pos x="5" y="251"/>
                </a:cxn>
                <a:cxn ang="0">
                  <a:pos x="6" y="241"/>
                </a:cxn>
                <a:cxn ang="0">
                  <a:pos x="6" y="231"/>
                </a:cxn>
                <a:cxn ang="0">
                  <a:pos x="6" y="220"/>
                </a:cxn>
                <a:cxn ang="0">
                  <a:pos x="6" y="210"/>
                </a:cxn>
                <a:cxn ang="0">
                  <a:pos x="6" y="199"/>
                </a:cxn>
                <a:cxn ang="0">
                  <a:pos x="6" y="189"/>
                </a:cxn>
                <a:cxn ang="0">
                  <a:pos x="6" y="178"/>
                </a:cxn>
                <a:cxn ang="0">
                  <a:pos x="6" y="168"/>
                </a:cxn>
                <a:cxn ang="0">
                  <a:pos x="6" y="157"/>
                </a:cxn>
                <a:cxn ang="0">
                  <a:pos x="6" y="146"/>
                </a:cxn>
                <a:cxn ang="0">
                  <a:pos x="6" y="137"/>
                </a:cxn>
                <a:cxn ang="0">
                  <a:pos x="6" y="126"/>
                </a:cxn>
                <a:cxn ang="0">
                  <a:pos x="6" y="116"/>
                </a:cxn>
                <a:cxn ang="0">
                  <a:pos x="6" y="105"/>
                </a:cxn>
                <a:cxn ang="0">
                  <a:pos x="6" y="95"/>
                </a:cxn>
                <a:cxn ang="0">
                  <a:pos x="6" y="84"/>
                </a:cxn>
                <a:cxn ang="0">
                  <a:pos x="6" y="74"/>
                </a:cxn>
                <a:cxn ang="0">
                  <a:pos x="5" y="64"/>
                </a:cxn>
                <a:cxn ang="0">
                  <a:pos x="5" y="54"/>
                </a:cxn>
                <a:cxn ang="0">
                  <a:pos x="5" y="45"/>
                </a:cxn>
                <a:cxn ang="0">
                  <a:pos x="5" y="35"/>
                </a:cxn>
                <a:cxn ang="0">
                  <a:pos x="5" y="27"/>
                </a:cxn>
                <a:cxn ang="0">
                  <a:pos x="5" y="18"/>
                </a:cxn>
                <a:cxn ang="0">
                  <a:pos x="5" y="9"/>
                </a:cxn>
                <a:cxn ang="0">
                  <a:pos x="4" y="0"/>
                </a:cxn>
                <a:cxn ang="0">
                  <a:pos x="4" y="0"/>
                </a:cxn>
                <a:cxn ang="0">
                  <a:pos x="0" y="157"/>
                </a:cxn>
                <a:cxn ang="0">
                  <a:pos x="0" y="157"/>
                </a:cxn>
              </a:cxnLst>
              <a:rect l="txL" t="txT" r="txR" b="txB"/>
              <a:pathLst>
                <a:path w="352" h="315">
                  <a:moveTo>
                    <a:pt x="0" y="157"/>
                  </a:moveTo>
                  <a:lnTo>
                    <a:pt x="253" y="315"/>
                  </a:lnTo>
                  <a:lnTo>
                    <a:pt x="263" y="306"/>
                  </a:lnTo>
                  <a:lnTo>
                    <a:pt x="276" y="298"/>
                  </a:lnTo>
                  <a:lnTo>
                    <a:pt x="286" y="288"/>
                  </a:lnTo>
                  <a:lnTo>
                    <a:pt x="295" y="280"/>
                  </a:lnTo>
                  <a:lnTo>
                    <a:pt x="304" y="271"/>
                  </a:lnTo>
                  <a:lnTo>
                    <a:pt x="313" y="261"/>
                  </a:lnTo>
                  <a:lnTo>
                    <a:pt x="320" y="251"/>
                  </a:lnTo>
                  <a:lnTo>
                    <a:pt x="327" y="241"/>
                  </a:lnTo>
                  <a:lnTo>
                    <a:pt x="332" y="231"/>
                  </a:lnTo>
                  <a:lnTo>
                    <a:pt x="338" y="220"/>
                  </a:lnTo>
                  <a:lnTo>
                    <a:pt x="341" y="210"/>
                  </a:lnTo>
                  <a:lnTo>
                    <a:pt x="345" y="199"/>
                  </a:lnTo>
                  <a:lnTo>
                    <a:pt x="348" y="189"/>
                  </a:lnTo>
                  <a:lnTo>
                    <a:pt x="350" y="178"/>
                  </a:lnTo>
                  <a:lnTo>
                    <a:pt x="352" y="168"/>
                  </a:lnTo>
                  <a:lnTo>
                    <a:pt x="352" y="157"/>
                  </a:lnTo>
                  <a:lnTo>
                    <a:pt x="352" y="146"/>
                  </a:lnTo>
                  <a:lnTo>
                    <a:pt x="350" y="137"/>
                  </a:lnTo>
                  <a:lnTo>
                    <a:pt x="348" y="126"/>
                  </a:lnTo>
                  <a:lnTo>
                    <a:pt x="345" y="116"/>
                  </a:lnTo>
                  <a:lnTo>
                    <a:pt x="341" y="105"/>
                  </a:lnTo>
                  <a:lnTo>
                    <a:pt x="338" y="95"/>
                  </a:lnTo>
                  <a:lnTo>
                    <a:pt x="332" y="84"/>
                  </a:lnTo>
                  <a:lnTo>
                    <a:pt x="327" y="74"/>
                  </a:lnTo>
                  <a:lnTo>
                    <a:pt x="320" y="64"/>
                  </a:lnTo>
                  <a:lnTo>
                    <a:pt x="313" y="54"/>
                  </a:lnTo>
                  <a:lnTo>
                    <a:pt x="304" y="45"/>
                  </a:lnTo>
                  <a:lnTo>
                    <a:pt x="295" y="35"/>
                  </a:lnTo>
                  <a:lnTo>
                    <a:pt x="286" y="27"/>
                  </a:lnTo>
                  <a:lnTo>
                    <a:pt x="276" y="18"/>
                  </a:lnTo>
                  <a:lnTo>
                    <a:pt x="263" y="9"/>
                  </a:lnTo>
                  <a:lnTo>
                    <a:pt x="253" y="0"/>
                  </a:lnTo>
                  <a:lnTo>
                    <a:pt x="0" y="157"/>
                  </a:lnTo>
                  <a:close/>
                </a:path>
              </a:pathLst>
            </a:custGeom>
            <a:solidFill>
              <a:srgbClr val="000000">
                <a:alpha val="100000"/>
              </a:srgbClr>
            </a:solidFill>
            <a:ln w="9525">
              <a:noFill/>
            </a:ln>
          </p:spPr>
          <p:txBody>
            <a:bodyPr/>
            <a:lstStyle/>
            <a:p>
              <a:endParaRPr lang="zh-CN" altLang="en-US"/>
            </a:p>
          </p:txBody>
        </p:sp>
        <p:sp>
          <p:nvSpPr>
            <p:cNvPr id="117874" name="Freeform 115"/>
            <p:cNvSpPr/>
            <p:nvPr/>
          </p:nvSpPr>
          <p:spPr>
            <a:xfrm>
              <a:off x="4991" y="1415"/>
              <a:ext cx="253" cy="315"/>
            </a:xfrm>
            <a:custGeom>
              <a:avLst/>
              <a:gdLst>
                <a:gd name="txL" fmla="*/ 0 w 506"/>
                <a:gd name="txT" fmla="*/ 0 h 315"/>
                <a:gd name="txR" fmla="*/ 506 w 506"/>
                <a:gd name="txB" fmla="*/ 315 h 315"/>
              </a:gdLst>
              <a:ahLst/>
              <a:cxnLst>
                <a:cxn ang="0">
                  <a:pos x="0" y="157"/>
                </a:cxn>
                <a:cxn ang="0">
                  <a:pos x="4" y="315"/>
                </a:cxn>
                <a:cxn ang="0">
                  <a:pos x="8" y="157"/>
                </a:cxn>
                <a:cxn ang="0">
                  <a:pos x="4" y="0"/>
                </a:cxn>
                <a:cxn ang="0">
                  <a:pos x="0" y="157"/>
                </a:cxn>
              </a:cxnLst>
              <a:rect l="txL" t="txT" r="txR" b="txB"/>
              <a:pathLst>
                <a:path w="506" h="315">
                  <a:moveTo>
                    <a:pt x="0" y="157"/>
                  </a:moveTo>
                  <a:lnTo>
                    <a:pt x="253" y="315"/>
                  </a:lnTo>
                  <a:lnTo>
                    <a:pt x="506" y="157"/>
                  </a:lnTo>
                  <a:lnTo>
                    <a:pt x="253" y="0"/>
                  </a:lnTo>
                  <a:lnTo>
                    <a:pt x="0"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75" name="Freeform 116"/>
            <p:cNvSpPr/>
            <p:nvPr/>
          </p:nvSpPr>
          <p:spPr>
            <a:xfrm>
              <a:off x="4991" y="1415"/>
              <a:ext cx="253" cy="315"/>
            </a:xfrm>
            <a:custGeom>
              <a:avLst/>
              <a:gdLst>
                <a:gd name="txL" fmla="*/ 0 w 506"/>
                <a:gd name="txT" fmla="*/ 0 h 315"/>
                <a:gd name="txR" fmla="*/ 506 w 506"/>
                <a:gd name="txB" fmla="*/ 315 h 315"/>
              </a:gdLst>
              <a:ahLst/>
              <a:cxnLst>
                <a:cxn ang="0">
                  <a:pos x="0" y="157"/>
                </a:cxn>
                <a:cxn ang="0">
                  <a:pos x="4" y="315"/>
                </a:cxn>
                <a:cxn ang="0">
                  <a:pos x="8" y="157"/>
                </a:cxn>
                <a:cxn ang="0">
                  <a:pos x="4" y="0"/>
                </a:cxn>
                <a:cxn ang="0">
                  <a:pos x="0" y="157"/>
                </a:cxn>
              </a:cxnLst>
              <a:rect l="txL" t="txT" r="txR" b="txB"/>
              <a:pathLst>
                <a:path w="506" h="315">
                  <a:moveTo>
                    <a:pt x="0" y="157"/>
                  </a:moveTo>
                  <a:lnTo>
                    <a:pt x="253" y="315"/>
                  </a:lnTo>
                  <a:lnTo>
                    <a:pt x="506" y="157"/>
                  </a:lnTo>
                  <a:lnTo>
                    <a:pt x="253" y="0"/>
                  </a:lnTo>
                  <a:lnTo>
                    <a:pt x="0" y="157"/>
                  </a:lnTo>
                  <a:close/>
                </a:path>
              </a:pathLst>
            </a:custGeom>
            <a:solidFill>
              <a:srgbClr val="000000">
                <a:alpha val="100000"/>
              </a:srgbClr>
            </a:solidFill>
            <a:ln w="9525">
              <a:noFill/>
            </a:ln>
          </p:spPr>
          <p:txBody>
            <a:bodyPr/>
            <a:lstStyle/>
            <a:p>
              <a:endParaRPr lang="zh-CN" altLang="en-US"/>
            </a:p>
          </p:txBody>
        </p:sp>
        <p:pic>
          <p:nvPicPr>
            <p:cNvPr id="117876" name="Picture 117"/>
            <p:cNvPicPr>
              <a:picLocks noChangeAspect="1"/>
            </p:cNvPicPr>
            <p:nvPr/>
          </p:nvPicPr>
          <p:blipFill>
            <a:blip r:embed="rId6"/>
            <a:stretch>
              <a:fillRect/>
            </a:stretch>
          </p:blipFill>
          <p:spPr>
            <a:xfrm>
              <a:off x="4991" y="1415"/>
              <a:ext cx="254" cy="316"/>
            </a:xfrm>
            <a:prstGeom prst="rect">
              <a:avLst/>
            </a:prstGeom>
            <a:noFill/>
            <a:ln w="9525">
              <a:noFill/>
            </a:ln>
          </p:spPr>
        </p:pic>
        <p:sp>
          <p:nvSpPr>
            <p:cNvPr id="117877" name="Freeform 118"/>
            <p:cNvSpPr/>
            <p:nvPr/>
          </p:nvSpPr>
          <p:spPr>
            <a:xfrm>
              <a:off x="4991" y="1415"/>
              <a:ext cx="176" cy="315"/>
            </a:xfrm>
            <a:custGeom>
              <a:avLst/>
              <a:gdLst>
                <a:gd name="txL" fmla="*/ 0 w 352"/>
                <a:gd name="txT" fmla="*/ 0 h 315"/>
                <a:gd name="txR" fmla="*/ 352 w 352"/>
                <a:gd name="txB" fmla="*/ 315 h 315"/>
              </a:gdLst>
              <a:ahLst/>
              <a:cxnLst>
                <a:cxn ang="0">
                  <a:pos x="0" y="157"/>
                </a:cxn>
                <a:cxn ang="0">
                  <a:pos x="4" y="315"/>
                </a:cxn>
                <a:cxn ang="0">
                  <a:pos x="5" y="306"/>
                </a:cxn>
                <a:cxn ang="0">
                  <a:pos x="5" y="298"/>
                </a:cxn>
                <a:cxn ang="0">
                  <a:pos x="5" y="288"/>
                </a:cxn>
                <a:cxn ang="0">
                  <a:pos x="5" y="280"/>
                </a:cxn>
                <a:cxn ang="0">
                  <a:pos x="5" y="271"/>
                </a:cxn>
                <a:cxn ang="0">
                  <a:pos x="5" y="261"/>
                </a:cxn>
                <a:cxn ang="0">
                  <a:pos x="5" y="251"/>
                </a:cxn>
                <a:cxn ang="0">
                  <a:pos x="6" y="241"/>
                </a:cxn>
                <a:cxn ang="0">
                  <a:pos x="6" y="231"/>
                </a:cxn>
                <a:cxn ang="0">
                  <a:pos x="6" y="220"/>
                </a:cxn>
                <a:cxn ang="0">
                  <a:pos x="6" y="210"/>
                </a:cxn>
                <a:cxn ang="0">
                  <a:pos x="6" y="199"/>
                </a:cxn>
                <a:cxn ang="0">
                  <a:pos x="6" y="189"/>
                </a:cxn>
                <a:cxn ang="0">
                  <a:pos x="6" y="178"/>
                </a:cxn>
                <a:cxn ang="0">
                  <a:pos x="6" y="168"/>
                </a:cxn>
                <a:cxn ang="0">
                  <a:pos x="6" y="157"/>
                </a:cxn>
                <a:cxn ang="0">
                  <a:pos x="6" y="146"/>
                </a:cxn>
                <a:cxn ang="0">
                  <a:pos x="6" y="137"/>
                </a:cxn>
                <a:cxn ang="0">
                  <a:pos x="6" y="126"/>
                </a:cxn>
                <a:cxn ang="0">
                  <a:pos x="6" y="116"/>
                </a:cxn>
                <a:cxn ang="0">
                  <a:pos x="6" y="105"/>
                </a:cxn>
                <a:cxn ang="0">
                  <a:pos x="6" y="95"/>
                </a:cxn>
                <a:cxn ang="0">
                  <a:pos x="6" y="84"/>
                </a:cxn>
                <a:cxn ang="0">
                  <a:pos x="6" y="74"/>
                </a:cxn>
                <a:cxn ang="0">
                  <a:pos x="5" y="64"/>
                </a:cxn>
                <a:cxn ang="0">
                  <a:pos x="5" y="54"/>
                </a:cxn>
                <a:cxn ang="0">
                  <a:pos x="5" y="45"/>
                </a:cxn>
                <a:cxn ang="0">
                  <a:pos x="5" y="35"/>
                </a:cxn>
                <a:cxn ang="0">
                  <a:pos x="5" y="27"/>
                </a:cxn>
                <a:cxn ang="0">
                  <a:pos x="5" y="18"/>
                </a:cxn>
                <a:cxn ang="0">
                  <a:pos x="5" y="9"/>
                </a:cxn>
                <a:cxn ang="0">
                  <a:pos x="4" y="0"/>
                </a:cxn>
                <a:cxn ang="0">
                  <a:pos x="4" y="0"/>
                </a:cxn>
                <a:cxn ang="0">
                  <a:pos x="0" y="157"/>
                </a:cxn>
              </a:cxnLst>
              <a:rect l="txL" t="txT" r="txR" b="txB"/>
              <a:pathLst>
                <a:path w="352" h="315">
                  <a:moveTo>
                    <a:pt x="0" y="157"/>
                  </a:moveTo>
                  <a:lnTo>
                    <a:pt x="253" y="315"/>
                  </a:lnTo>
                  <a:lnTo>
                    <a:pt x="263" y="306"/>
                  </a:lnTo>
                  <a:lnTo>
                    <a:pt x="276" y="298"/>
                  </a:lnTo>
                  <a:lnTo>
                    <a:pt x="286" y="288"/>
                  </a:lnTo>
                  <a:lnTo>
                    <a:pt x="295" y="280"/>
                  </a:lnTo>
                  <a:lnTo>
                    <a:pt x="304" y="271"/>
                  </a:lnTo>
                  <a:lnTo>
                    <a:pt x="313" y="261"/>
                  </a:lnTo>
                  <a:lnTo>
                    <a:pt x="320" y="251"/>
                  </a:lnTo>
                  <a:lnTo>
                    <a:pt x="327" y="241"/>
                  </a:lnTo>
                  <a:lnTo>
                    <a:pt x="332" y="231"/>
                  </a:lnTo>
                  <a:lnTo>
                    <a:pt x="338" y="220"/>
                  </a:lnTo>
                  <a:lnTo>
                    <a:pt x="341" y="210"/>
                  </a:lnTo>
                  <a:lnTo>
                    <a:pt x="345" y="199"/>
                  </a:lnTo>
                  <a:lnTo>
                    <a:pt x="348" y="189"/>
                  </a:lnTo>
                  <a:lnTo>
                    <a:pt x="350" y="178"/>
                  </a:lnTo>
                  <a:lnTo>
                    <a:pt x="352" y="168"/>
                  </a:lnTo>
                  <a:lnTo>
                    <a:pt x="352" y="157"/>
                  </a:lnTo>
                  <a:lnTo>
                    <a:pt x="352" y="146"/>
                  </a:lnTo>
                  <a:lnTo>
                    <a:pt x="350" y="137"/>
                  </a:lnTo>
                  <a:lnTo>
                    <a:pt x="348" y="126"/>
                  </a:lnTo>
                  <a:lnTo>
                    <a:pt x="345" y="116"/>
                  </a:lnTo>
                  <a:lnTo>
                    <a:pt x="341" y="105"/>
                  </a:lnTo>
                  <a:lnTo>
                    <a:pt x="338" y="95"/>
                  </a:lnTo>
                  <a:lnTo>
                    <a:pt x="332" y="84"/>
                  </a:lnTo>
                  <a:lnTo>
                    <a:pt x="327" y="74"/>
                  </a:lnTo>
                  <a:lnTo>
                    <a:pt x="320" y="64"/>
                  </a:lnTo>
                  <a:lnTo>
                    <a:pt x="313" y="54"/>
                  </a:lnTo>
                  <a:lnTo>
                    <a:pt x="304" y="45"/>
                  </a:lnTo>
                  <a:lnTo>
                    <a:pt x="295" y="35"/>
                  </a:lnTo>
                  <a:lnTo>
                    <a:pt x="286" y="27"/>
                  </a:lnTo>
                  <a:lnTo>
                    <a:pt x="276" y="18"/>
                  </a:lnTo>
                  <a:lnTo>
                    <a:pt x="263" y="9"/>
                  </a:lnTo>
                  <a:lnTo>
                    <a:pt x="253" y="0"/>
                  </a:lnTo>
                  <a:lnTo>
                    <a:pt x="0" y="157"/>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pic>
          <p:nvPicPr>
            <p:cNvPr id="117878" name="Picture 119"/>
            <p:cNvPicPr>
              <a:picLocks noChangeAspect="1"/>
            </p:cNvPicPr>
            <p:nvPr/>
          </p:nvPicPr>
          <p:blipFill>
            <a:blip r:embed="rId7"/>
            <a:stretch>
              <a:fillRect/>
            </a:stretch>
          </p:blipFill>
          <p:spPr>
            <a:xfrm>
              <a:off x="4857" y="1582"/>
              <a:ext cx="253" cy="316"/>
            </a:xfrm>
            <a:prstGeom prst="rect">
              <a:avLst/>
            </a:prstGeom>
            <a:noFill/>
            <a:ln w="9525">
              <a:noFill/>
            </a:ln>
          </p:spPr>
        </p:pic>
        <p:sp>
          <p:nvSpPr>
            <p:cNvPr id="117879" name="Freeform 120"/>
            <p:cNvSpPr/>
            <p:nvPr/>
          </p:nvSpPr>
          <p:spPr>
            <a:xfrm>
              <a:off x="4857" y="1582"/>
              <a:ext cx="252" cy="220"/>
            </a:xfrm>
            <a:custGeom>
              <a:avLst/>
              <a:gdLst>
                <a:gd name="txL" fmla="*/ 0 w 506"/>
                <a:gd name="txT" fmla="*/ 0 h 220"/>
                <a:gd name="txR" fmla="*/ 506 w 506"/>
                <a:gd name="txB" fmla="*/ 220 h 220"/>
              </a:gdLst>
              <a:ahLst/>
              <a:cxnLst>
                <a:cxn ang="0">
                  <a:pos x="7" y="158"/>
                </a:cxn>
                <a:cxn ang="0">
                  <a:pos x="3" y="0"/>
                </a:cxn>
                <a:cxn ang="0">
                  <a:pos x="0" y="158"/>
                </a:cxn>
                <a:cxn ang="0">
                  <a:pos x="0" y="165"/>
                </a:cxn>
                <a:cxn ang="0">
                  <a:pos x="0" y="172"/>
                </a:cxn>
                <a:cxn ang="0">
                  <a:pos x="0" y="178"/>
                </a:cxn>
                <a:cxn ang="0">
                  <a:pos x="0" y="185"/>
                </a:cxn>
                <a:cxn ang="0">
                  <a:pos x="1" y="191"/>
                </a:cxn>
                <a:cxn ang="0">
                  <a:pos x="1" y="196"/>
                </a:cxn>
                <a:cxn ang="0">
                  <a:pos x="1" y="200"/>
                </a:cxn>
                <a:cxn ang="0">
                  <a:pos x="1" y="205"/>
                </a:cxn>
                <a:cxn ang="0">
                  <a:pos x="2" y="208"/>
                </a:cxn>
                <a:cxn ang="0">
                  <a:pos x="2" y="211"/>
                </a:cxn>
                <a:cxn ang="0">
                  <a:pos x="2" y="214"/>
                </a:cxn>
                <a:cxn ang="0">
                  <a:pos x="2" y="216"/>
                </a:cxn>
                <a:cxn ang="0">
                  <a:pos x="3" y="218"/>
                </a:cxn>
                <a:cxn ang="0">
                  <a:pos x="3" y="219"/>
                </a:cxn>
                <a:cxn ang="0">
                  <a:pos x="3" y="220"/>
                </a:cxn>
                <a:cxn ang="0">
                  <a:pos x="3" y="220"/>
                </a:cxn>
                <a:cxn ang="0">
                  <a:pos x="4" y="220"/>
                </a:cxn>
                <a:cxn ang="0">
                  <a:pos x="4" y="219"/>
                </a:cxn>
                <a:cxn ang="0">
                  <a:pos x="4" y="218"/>
                </a:cxn>
                <a:cxn ang="0">
                  <a:pos x="4" y="216"/>
                </a:cxn>
                <a:cxn ang="0">
                  <a:pos x="5" y="214"/>
                </a:cxn>
                <a:cxn ang="0">
                  <a:pos x="5" y="211"/>
                </a:cxn>
                <a:cxn ang="0">
                  <a:pos x="5" y="208"/>
                </a:cxn>
                <a:cxn ang="0">
                  <a:pos x="6" y="205"/>
                </a:cxn>
                <a:cxn ang="0">
                  <a:pos x="6" y="200"/>
                </a:cxn>
                <a:cxn ang="0">
                  <a:pos x="6" y="196"/>
                </a:cxn>
                <a:cxn ang="0">
                  <a:pos x="6" y="191"/>
                </a:cxn>
                <a:cxn ang="0">
                  <a:pos x="7" y="185"/>
                </a:cxn>
                <a:cxn ang="0">
                  <a:pos x="7" y="178"/>
                </a:cxn>
                <a:cxn ang="0">
                  <a:pos x="7" y="172"/>
                </a:cxn>
                <a:cxn ang="0">
                  <a:pos x="7" y="165"/>
                </a:cxn>
                <a:cxn ang="0">
                  <a:pos x="7" y="158"/>
                </a:cxn>
                <a:cxn ang="0">
                  <a:pos x="7" y="158"/>
                </a:cxn>
              </a:cxnLst>
              <a:rect l="txL" t="txT" r="txR" b="txB"/>
              <a:pathLst>
                <a:path w="506" h="220">
                  <a:moveTo>
                    <a:pt x="506" y="158"/>
                  </a:moveTo>
                  <a:lnTo>
                    <a:pt x="253" y="0"/>
                  </a:lnTo>
                  <a:lnTo>
                    <a:pt x="0" y="158"/>
                  </a:lnTo>
                  <a:lnTo>
                    <a:pt x="13" y="165"/>
                  </a:lnTo>
                  <a:lnTo>
                    <a:pt x="27" y="172"/>
                  </a:lnTo>
                  <a:lnTo>
                    <a:pt x="43" y="178"/>
                  </a:lnTo>
                  <a:lnTo>
                    <a:pt x="57" y="185"/>
                  </a:lnTo>
                  <a:lnTo>
                    <a:pt x="71" y="191"/>
                  </a:lnTo>
                  <a:lnTo>
                    <a:pt x="87" y="196"/>
                  </a:lnTo>
                  <a:lnTo>
                    <a:pt x="103" y="200"/>
                  </a:lnTo>
                  <a:lnTo>
                    <a:pt x="119" y="205"/>
                  </a:lnTo>
                  <a:lnTo>
                    <a:pt x="135" y="208"/>
                  </a:lnTo>
                  <a:lnTo>
                    <a:pt x="152" y="211"/>
                  </a:lnTo>
                  <a:lnTo>
                    <a:pt x="168" y="214"/>
                  </a:lnTo>
                  <a:lnTo>
                    <a:pt x="186" y="216"/>
                  </a:lnTo>
                  <a:lnTo>
                    <a:pt x="202" y="218"/>
                  </a:lnTo>
                  <a:lnTo>
                    <a:pt x="220" y="219"/>
                  </a:lnTo>
                  <a:lnTo>
                    <a:pt x="236" y="220"/>
                  </a:lnTo>
                  <a:lnTo>
                    <a:pt x="253" y="220"/>
                  </a:lnTo>
                  <a:lnTo>
                    <a:pt x="271" y="220"/>
                  </a:lnTo>
                  <a:lnTo>
                    <a:pt x="287" y="219"/>
                  </a:lnTo>
                  <a:lnTo>
                    <a:pt x="304" y="218"/>
                  </a:lnTo>
                  <a:lnTo>
                    <a:pt x="320" y="216"/>
                  </a:lnTo>
                  <a:lnTo>
                    <a:pt x="338" y="214"/>
                  </a:lnTo>
                  <a:lnTo>
                    <a:pt x="354" y="211"/>
                  </a:lnTo>
                  <a:lnTo>
                    <a:pt x="370" y="208"/>
                  </a:lnTo>
                  <a:lnTo>
                    <a:pt x="388" y="205"/>
                  </a:lnTo>
                  <a:lnTo>
                    <a:pt x="403" y="200"/>
                  </a:lnTo>
                  <a:lnTo>
                    <a:pt x="418" y="196"/>
                  </a:lnTo>
                  <a:lnTo>
                    <a:pt x="434" y="191"/>
                  </a:lnTo>
                  <a:lnTo>
                    <a:pt x="449" y="185"/>
                  </a:lnTo>
                  <a:lnTo>
                    <a:pt x="464" y="178"/>
                  </a:lnTo>
                  <a:lnTo>
                    <a:pt x="478" y="172"/>
                  </a:lnTo>
                  <a:lnTo>
                    <a:pt x="492" y="165"/>
                  </a:lnTo>
                  <a:lnTo>
                    <a:pt x="506" y="158"/>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80" name="Freeform 121"/>
            <p:cNvSpPr/>
            <p:nvPr/>
          </p:nvSpPr>
          <p:spPr>
            <a:xfrm>
              <a:off x="4857" y="1582"/>
              <a:ext cx="252" cy="220"/>
            </a:xfrm>
            <a:custGeom>
              <a:avLst/>
              <a:gdLst>
                <a:gd name="txL" fmla="*/ 0 w 506"/>
                <a:gd name="txT" fmla="*/ 0 h 220"/>
                <a:gd name="txR" fmla="*/ 506 w 506"/>
                <a:gd name="txB" fmla="*/ 220 h 220"/>
              </a:gdLst>
              <a:ahLst/>
              <a:cxnLst>
                <a:cxn ang="0">
                  <a:pos x="7" y="158"/>
                </a:cxn>
                <a:cxn ang="0">
                  <a:pos x="3" y="0"/>
                </a:cxn>
                <a:cxn ang="0">
                  <a:pos x="0" y="158"/>
                </a:cxn>
                <a:cxn ang="0">
                  <a:pos x="0" y="165"/>
                </a:cxn>
                <a:cxn ang="0">
                  <a:pos x="0" y="172"/>
                </a:cxn>
                <a:cxn ang="0">
                  <a:pos x="0" y="178"/>
                </a:cxn>
                <a:cxn ang="0">
                  <a:pos x="0" y="185"/>
                </a:cxn>
                <a:cxn ang="0">
                  <a:pos x="1" y="191"/>
                </a:cxn>
                <a:cxn ang="0">
                  <a:pos x="1" y="196"/>
                </a:cxn>
                <a:cxn ang="0">
                  <a:pos x="1" y="200"/>
                </a:cxn>
                <a:cxn ang="0">
                  <a:pos x="1" y="205"/>
                </a:cxn>
                <a:cxn ang="0">
                  <a:pos x="2" y="208"/>
                </a:cxn>
                <a:cxn ang="0">
                  <a:pos x="2" y="211"/>
                </a:cxn>
                <a:cxn ang="0">
                  <a:pos x="2" y="214"/>
                </a:cxn>
                <a:cxn ang="0">
                  <a:pos x="2" y="216"/>
                </a:cxn>
                <a:cxn ang="0">
                  <a:pos x="3" y="218"/>
                </a:cxn>
                <a:cxn ang="0">
                  <a:pos x="3" y="219"/>
                </a:cxn>
                <a:cxn ang="0">
                  <a:pos x="3" y="220"/>
                </a:cxn>
                <a:cxn ang="0">
                  <a:pos x="3" y="220"/>
                </a:cxn>
                <a:cxn ang="0">
                  <a:pos x="4" y="220"/>
                </a:cxn>
                <a:cxn ang="0">
                  <a:pos x="4" y="219"/>
                </a:cxn>
                <a:cxn ang="0">
                  <a:pos x="4" y="218"/>
                </a:cxn>
                <a:cxn ang="0">
                  <a:pos x="4" y="216"/>
                </a:cxn>
                <a:cxn ang="0">
                  <a:pos x="5" y="214"/>
                </a:cxn>
                <a:cxn ang="0">
                  <a:pos x="5" y="211"/>
                </a:cxn>
                <a:cxn ang="0">
                  <a:pos x="5" y="208"/>
                </a:cxn>
                <a:cxn ang="0">
                  <a:pos x="6" y="205"/>
                </a:cxn>
                <a:cxn ang="0">
                  <a:pos x="6" y="200"/>
                </a:cxn>
                <a:cxn ang="0">
                  <a:pos x="6" y="196"/>
                </a:cxn>
                <a:cxn ang="0">
                  <a:pos x="6" y="191"/>
                </a:cxn>
                <a:cxn ang="0">
                  <a:pos x="7" y="185"/>
                </a:cxn>
                <a:cxn ang="0">
                  <a:pos x="7" y="178"/>
                </a:cxn>
                <a:cxn ang="0">
                  <a:pos x="7" y="172"/>
                </a:cxn>
                <a:cxn ang="0">
                  <a:pos x="7" y="165"/>
                </a:cxn>
                <a:cxn ang="0">
                  <a:pos x="7" y="158"/>
                </a:cxn>
                <a:cxn ang="0">
                  <a:pos x="7" y="158"/>
                </a:cxn>
              </a:cxnLst>
              <a:rect l="txL" t="txT" r="txR" b="txB"/>
              <a:pathLst>
                <a:path w="506" h="220">
                  <a:moveTo>
                    <a:pt x="506" y="158"/>
                  </a:moveTo>
                  <a:lnTo>
                    <a:pt x="253" y="0"/>
                  </a:lnTo>
                  <a:lnTo>
                    <a:pt x="0" y="158"/>
                  </a:lnTo>
                  <a:lnTo>
                    <a:pt x="13" y="165"/>
                  </a:lnTo>
                  <a:lnTo>
                    <a:pt x="27" y="172"/>
                  </a:lnTo>
                  <a:lnTo>
                    <a:pt x="43" y="178"/>
                  </a:lnTo>
                  <a:lnTo>
                    <a:pt x="57" y="185"/>
                  </a:lnTo>
                  <a:lnTo>
                    <a:pt x="71" y="191"/>
                  </a:lnTo>
                  <a:lnTo>
                    <a:pt x="87" y="196"/>
                  </a:lnTo>
                  <a:lnTo>
                    <a:pt x="103" y="200"/>
                  </a:lnTo>
                  <a:lnTo>
                    <a:pt x="119" y="205"/>
                  </a:lnTo>
                  <a:lnTo>
                    <a:pt x="135" y="208"/>
                  </a:lnTo>
                  <a:lnTo>
                    <a:pt x="152" y="211"/>
                  </a:lnTo>
                  <a:lnTo>
                    <a:pt x="168" y="214"/>
                  </a:lnTo>
                  <a:lnTo>
                    <a:pt x="186" y="216"/>
                  </a:lnTo>
                  <a:lnTo>
                    <a:pt x="202" y="218"/>
                  </a:lnTo>
                  <a:lnTo>
                    <a:pt x="220" y="219"/>
                  </a:lnTo>
                  <a:lnTo>
                    <a:pt x="236" y="220"/>
                  </a:lnTo>
                  <a:lnTo>
                    <a:pt x="253" y="220"/>
                  </a:lnTo>
                  <a:lnTo>
                    <a:pt x="271" y="220"/>
                  </a:lnTo>
                  <a:lnTo>
                    <a:pt x="287" y="219"/>
                  </a:lnTo>
                  <a:lnTo>
                    <a:pt x="304" y="218"/>
                  </a:lnTo>
                  <a:lnTo>
                    <a:pt x="320" y="216"/>
                  </a:lnTo>
                  <a:lnTo>
                    <a:pt x="338" y="214"/>
                  </a:lnTo>
                  <a:lnTo>
                    <a:pt x="354" y="211"/>
                  </a:lnTo>
                  <a:lnTo>
                    <a:pt x="370" y="208"/>
                  </a:lnTo>
                  <a:lnTo>
                    <a:pt x="388" y="205"/>
                  </a:lnTo>
                  <a:lnTo>
                    <a:pt x="403" y="200"/>
                  </a:lnTo>
                  <a:lnTo>
                    <a:pt x="418" y="196"/>
                  </a:lnTo>
                  <a:lnTo>
                    <a:pt x="434" y="191"/>
                  </a:lnTo>
                  <a:lnTo>
                    <a:pt x="449" y="185"/>
                  </a:lnTo>
                  <a:lnTo>
                    <a:pt x="464" y="178"/>
                  </a:lnTo>
                  <a:lnTo>
                    <a:pt x="478" y="172"/>
                  </a:lnTo>
                  <a:lnTo>
                    <a:pt x="492" y="165"/>
                  </a:lnTo>
                  <a:lnTo>
                    <a:pt x="506" y="158"/>
                  </a:lnTo>
                  <a:close/>
                </a:path>
              </a:pathLst>
            </a:custGeom>
            <a:solidFill>
              <a:srgbClr val="000000">
                <a:alpha val="100000"/>
              </a:srgbClr>
            </a:solidFill>
            <a:ln w="9525">
              <a:noFill/>
            </a:ln>
          </p:spPr>
          <p:txBody>
            <a:bodyPr/>
            <a:lstStyle/>
            <a:p>
              <a:endParaRPr lang="zh-CN" altLang="en-US"/>
            </a:p>
          </p:txBody>
        </p:sp>
        <p:sp>
          <p:nvSpPr>
            <p:cNvPr id="117881" name="Freeform 122"/>
            <p:cNvSpPr/>
            <p:nvPr/>
          </p:nvSpPr>
          <p:spPr>
            <a:xfrm>
              <a:off x="4857" y="1582"/>
              <a:ext cx="252" cy="315"/>
            </a:xfrm>
            <a:custGeom>
              <a:avLst/>
              <a:gdLst>
                <a:gd name="txL" fmla="*/ 0 w 506"/>
                <a:gd name="txT" fmla="*/ 0 h 315"/>
                <a:gd name="txR" fmla="*/ 506 w 506"/>
                <a:gd name="txB" fmla="*/ 315 h 315"/>
              </a:gdLst>
              <a:ahLst/>
              <a:cxnLst>
                <a:cxn ang="0">
                  <a:pos x="0" y="158"/>
                </a:cxn>
                <a:cxn ang="0">
                  <a:pos x="3" y="315"/>
                </a:cxn>
                <a:cxn ang="0">
                  <a:pos x="7" y="158"/>
                </a:cxn>
                <a:cxn ang="0">
                  <a:pos x="3" y="0"/>
                </a:cxn>
                <a:cxn ang="0">
                  <a:pos x="0" y="158"/>
                </a:cxn>
              </a:cxnLst>
              <a:rect l="txL" t="txT" r="txR" b="txB"/>
              <a:pathLst>
                <a:path w="506" h="315">
                  <a:moveTo>
                    <a:pt x="0" y="158"/>
                  </a:moveTo>
                  <a:lnTo>
                    <a:pt x="253" y="315"/>
                  </a:lnTo>
                  <a:lnTo>
                    <a:pt x="506" y="158"/>
                  </a:lnTo>
                  <a:lnTo>
                    <a:pt x="253" y="0"/>
                  </a:lnTo>
                  <a:lnTo>
                    <a:pt x="0" y="158"/>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82" name="Freeform 123"/>
            <p:cNvSpPr/>
            <p:nvPr/>
          </p:nvSpPr>
          <p:spPr>
            <a:xfrm>
              <a:off x="4857" y="1582"/>
              <a:ext cx="252" cy="315"/>
            </a:xfrm>
            <a:custGeom>
              <a:avLst/>
              <a:gdLst>
                <a:gd name="txL" fmla="*/ 0 w 506"/>
                <a:gd name="txT" fmla="*/ 0 h 315"/>
                <a:gd name="txR" fmla="*/ 506 w 506"/>
                <a:gd name="txB" fmla="*/ 315 h 315"/>
              </a:gdLst>
              <a:ahLst/>
              <a:cxnLst>
                <a:cxn ang="0">
                  <a:pos x="0" y="158"/>
                </a:cxn>
                <a:cxn ang="0">
                  <a:pos x="3" y="315"/>
                </a:cxn>
                <a:cxn ang="0">
                  <a:pos x="7" y="158"/>
                </a:cxn>
                <a:cxn ang="0">
                  <a:pos x="3" y="0"/>
                </a:cxn>
                <a:cxn ang="0">
                  <a:pos x="0" y="158"/>
                </a:cxn>
              </a:cxnLst>
              <a:rect l="txL" t="txT" r="txR" b="txB"/>
              <a:pathLst>
                <a:path w="506" h="315">
                  <a:moveTo>
                    <a:pt x="0" y="158"/>
                  </a:moveTo>
                  <a:lnTo>
                    <a:pt x="253" y="315"/>
                  </a:lnTo>
                  <a:lnTo>
                    <a:pt x="506" y="158"/>
                  </a:lnTo>
                  <a:lnTo>
                    <a:pt x="253" y="0"/>
                  </a:lnTo>
                  <a:lnTo>
                    <a:pt x="0" y="158"/>
                  </a:lnTo>
                  <a:close/>
                </a:path>
              </a:pathLst>
            </a:custGeom>
            <a:solidFill>
              <a:srgbClr val="000000">
                <a:alpha val="100000"/>
              </a:srgbClr>
            </a:solidFill>
            <a:ln w="9525">
              <a:noFill/>
            </a:ln>
          </p:spPr>
          <p:txBody>
            <a:bodyPr/>
            <a:lstStyle/>
            <a:p>
              <a:endParaRPr lang="zh-CN" altLang="en-US"/>
            </a:p>
          </p:txBody>
        </p:sp>
        <p:pic>
          <p:nvPicPr>
            <p:cNvPr id="117883" name="Picture 124"/>
            <p:cNvPicPr>
              <a:picLocks noChangeAspect="1"/>
            </p:cNvPicPr>
            <p:nvPr/>
          </p:nvPicPr>
          <p:blipFill>
            <a:blip r:embed="rId8"/>
            <a:stretch>
              <a:fillRect/>
            </a:stretch>
          </p:blipFill>
          <p:spPr>
            <a:xfrm>
              <a:off x="4857" y="1582"/>
              <a:ext cx="253" cy="316"/>
            </a:xfrm>
            <a:prstGeom prst="rect">
              <a:avLst/>
            </a:prstGeom>
            <a:noFill/>
            <a:ln w="9525">
              <a:noFill/>
            </a:ln>
          </p:spPr>
        </p:pic>
        <p:sp>
          <p:nvSpPr>
            <p:cNvPr id="117884" name="Freeform 125"/>
            <p:cNvSpPr/>
            <p:nvPr/>
          </p:nvSpPr>
          <p:spPr>
            <a:xfrm>
              <a:off x="4857" y="1582"/>
              <a:ext cx="252" cy="220"/>
            </a:xfrm>
            <a:custGeom>
              <a:avLst/>
              <a:gdLst>
                <a:gd name="txL" fmla="*/ 0 w 506"/>
                <a:gd name="txT" fmla="*/ 0 h 220"/>
                <a:gd name="txR" fmla="*/ 506 w 506"/>
                <a:gd name="txB" fmla="*/ 220 h 220"/>
              </a:gdLst>
              <a:ahLst/>
              <a:cxnLst>
                <a:cxn ang="0">
                  <a:pos x="7" y="158"/>
                </a:cxn>
                <a:cxn ang="0">
                  <a:pos x="3" y="0"/>
                </a:cxn>
                <a:cxn ang="0">
                  <a:pos x="0" y="158"/>
                </a:cxn>
                <a:cxn ang="0">
                  <a:pos x="0" y="165"/>
                </a:cxn>
                <a:cxn ang="0">
                  <a:pos x="0" y="172"/>
                </a:cxn>
                <a:cxn ang="0">
                  <a:pos x="0" y="178"/>
                </a:cxn>
                <a:cxn ang="0">
                  <a:pos x="0" y="185"/>
                </a:cxn>
                <a:cxn ang="0">
                  <a:pos x="1" y="191"/>
                </a:cxn>
                <a:cxn ang="0">
                  <a:pos x="1" y="196"/>
                </a:cxn>
                <a:cxn ang="0">
                  <a:pos x="1" y="200"/>
                </a:cxn>
                <a:cxn ang="0">
                  <a:pos x="1" y="205"/>
                </a:cxn>
                <a:cxn ang="0">
                  <a:pos x="2" y="208"/>
                </a:cxn>
                <a:cxn ang="0">
                  <a:pos x="2" y="211"/>
                </a:cxn>
                <a:cxn ang="0">
                  <a:pos x="2" y="214"/>
                </a:cxn>
                <a:cxn ang="0">
                  <a:pos x="2" y="216"/>
                </a:cxn>
                <a:cxn ang="0">
                  <a:pos x="3" y="218"/>
                </a:cxn>
                <a:cxn ang="0">
                  <a:pos x="3" y="219"/>
                </a:cxn>
                <a:cxn ang="0">
                  <a:pos x="3" y="220"/>
                </a:cxn>
                <a:cxn ang="0">
                  <a:pos x="3" y="220"/>
                </a:cxn>
                <a:cxn ang="0">
                  <a:pos x="4" y="220"/>
                </a:cxn>
                <a:cxn ang="0">
                  <a:pos x="4" y="219"/>
                </a:cxn>
                <a:cxn ang="0">
                  <a:pos x="4" y="218"/>
                </a:cxn>
                <a:cxn ang="0">
                  <a:pos x="4" y="216"/>
                </a:cxn>
                <a:cxn ang="0">
                  <a:pos x="5" y="214"/>
                </a:cxn>
                <a:cxn ang="0">
                  <a:pos x="5" y="211"/>
                </a:cxn>
                <a:cxn ang="0">
                  <a:pos x="5" y="208"/>
                </a:cxn>
                <a:cxn ang="0">
                  <a:pos x="6" y="205"/>
                </a:cxn>
                <a:cxn ang="0">
                  <a:pos x="6" y="200"/>
                </a:cxn>
                <a:cxn ang="0">
                  <a:pos x="6" y="196"/>
                </a:cxn>
                <a:cxn ang="0">
                  <a:pos x="6" y="191"/>
                </a:cxn>
                <a:cxn ang="0">
                  <a:pos x="7" y="185"/>
                </a:cxn>
                <a:cxn ang="0">
                  <a:pos x="7" y="178"/>
                </a:cxn>
                <a:cxn ang="0">
                  <a:pos x="7" y="172"/>
                </a:cxn>
                <a:cxn ang="0">
                  <a:pos x="7" y="165"/>
                </a:cxn>
                <a:cxn ang="0">
                  <a:pos x="7" y="158"/>
                </a:cxn>
              </a:cxnLst>
              <a:rect l="txL" t="txT" r="txR" b="txB"/>
              <a:pathLst>
                <a:path w="506" h="220">
                  <a:moveTo>
                    <a:pt x="506" y="158"/>
                  </a:moveTo>
                  <a:lnTo>
                    <a:pt x="253" y="0"/>
                  </a:lnTo>
                  <a:lnTo>
                    <a:pt x="0" y="158"/>
                  </a:lnTo>
                  <a:lnTo>
                    <a:pt x="13" y="165"/>
                  </a:lnTo>
                  <a:lnTo>
                    <a:pt x="27" y="172"/>
                  </a:lnTo>
                  <a:lnTo>
                    <a:pt x="43" y="178"/>
                  </a:lnTo>
                  <a:lnTo>
                    <a:pt x="57" y="185"/>
                  </a:lnTo>
                  <a:lnTo>
                    <a:pt x="71" y="191"/>
                  </a:lnTo>
                  <a:lnTo>
                    <a:pt x="87" y="196"/>
                  </a:lnTo>
                  <a:lnTo>
                    <a:pt x="103" y="200"/>
                  </a:lnTo>
                  <a:lnTo>
                    <a:pt x="119" y="205"/>
                  </a:lnTo>
                  <a:lnTo>
                    <a:pt x="135" y="208"/>
                  </a:lnTo>
                  <a:lnTo>
                    <a:pt x="152" y="211"/>
                  </a:lnTo>
                  <a:lnTo>
                    <a:pt x="168" y="214"/>
                  </a:lnTo>
                  <a:lnTo>
                    <a:pt x="186" y="216"/>
                  </a:lnTo>
                  <a:lnTo>
                    <a:pt x="202" y="218"/>
                  </a:lnTo>
                  <a:lnTo>
                    <a:pt x="220" y="219"/>
                  </a:lnTo>
                  <a:lnTo>
                    <a:pt x="236" y="220"/>
                  </a:lnTo>
                  <a:lnTo>
                    <a:pt x="253" y="220"/>
                  </a:lnTo>
                  <a:lnTo>
                    <a:pt x="271" y="220"/>
                  </a:lnTo>
                  <a:lnTo>
                    <a:pt x="287" y="219"/>
                  </a:lnTo>
                  <a:lnTo>
                    <a:pt x="304" y="218"/>
                  </a:lnTo>
                  <a:lnTo>
                    <a:pt x="320" y="216"/>
                  </a:lnTo>
                  <a:lnTo>
                    <a:pt x="338" y="214"/>
                  </a:lnTo>
                  <a:lnTo>
                    <a:pt x="354" y="211"/>
                  </a:lnTo>
                  <a:lnTo>
                    <a:pt x="370" y="208"/>
                  </a:lnTo>
                  <a:lnTo>
                    <a:pt x="388" y="205"/>
                  </a:lnTo>
                  <a:lnTo>
                    <a:pt x="403" y="200"/>
                  </a:lnTo>
                  <a:lnTo>
                    <a:pt x="418" y="196"/>
                  </a:lnTo>
                  <a:lnTo>
                    <a:pt x="434" y="191"/>
                  </a:lnTo>
                  <a:lnTo>
                    <a:pt x="449" y="185"/>
                  </a:lnTo>
                  <a:lnTo>
                    <a:pt x="464" y="178"/>
                  </a:lnTo>
                  <a:lnTo>
                    <a:pt x="478" y="172"/>
                  </a:lnTo>
                  <a:lnTo>
                    <a:pt x="492" y="165"/>
                  </a:lnTo>
                  <a:lnTo>
                    <a:pt x="506" y="158"/>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85" name="Rectangle 126"/>
            <p:cNvSpPr/>
            <p:nvPr/>
          </p:nvSpPr>
          <p:spPr>
            <a:xfrm>
              <a:off x="4914" y="1487"/>
              <a:ext cx="138" cy="171"/>
            </a:xfrm>
            <a:prstGeom prst="rect">
              <a:avLst/>
            </a:prstGeom>
            <a:solidFill>
              <a:srgbClr val="BF4040"/>
            </a:solidFill>
            <a:ln w="9525">
              <a:noFill/>
            </a:ln>
          </p:spPr>
          <p:txBody>
            <a:bodyPr/>
            <a:lstStyle/>
            <a:p>
              <a:pPr eaLnBrk="1" hangingPunct="1">
                <a:spcBef>
                  <a:spcPct val="0"/>
                </a:spcBef>
                <a:buClrTx/>
                <a:buFontTx/>
              </a:pPr>
              <a:endParaRPr lang="zh-CN" altLang="en-US" sz="1800" dirty="0">
                <a:latin typeface="Arial" panose="020B0604020202090204" pitchFamily="34" charset="0"/>
              </a:endParaRPr>
            </a:p>
          </p:txBody>
        </p:sp>
        <p:sp>
          <p:nvSpPr>
            <p:cNvPr id="117886" name="Rectangle 127"/>
            <p:cNvSpPr/>
            <p:nvPr/>
          </p:nvSpPr>
          <p:spPr>
            <a:xfrm>
              <a:off x="4914" y="1487"/>
              <a:ext cx="138" cy="171"/>
            </a:xfrm>
            <a:prstGeom prst="rect">
              <a:avLst/>
            </a:prstGeom>
            <a:noFill/>
            <a:ln w="14288" cap="flat" cmpd="sng">
              <a:solidFill>
                <a:srgbClr val="800000"/>
              </a:solidFill>
              <a:prstDash val="solid"/>
              <a:miter/>
              <a:headEnd type="none" w="med" len="med"/>
              <a:tailEnd type="none" w="med" len="med"/>
            </a:ln>
          </p:spPr>
          <p:txBody>
            <a:bodyPr/>
            <a:lstStyle/>
            <a:p>
              <a:pPr eaLnBrk="1" hangingPunct="1">
                <a:spcBef>
                  <a:spcPct val="0"/>
                </a:spcBef>
                <a:buClrTx/>
                <a:buFontTx/>
              </a:pPr>
              <a:endParaRPr lang="zh-CN" altLang="en-US" sz="1800" dirty="0">
                <a:latin typeface="Arial" panose="020B0604020202090204" pitchFamily="34" charset="0"/>
              </a:endParaRPr>
            </a:p>
          </p:txBody>
        </p:sp>
        <p:sp>
          <p:nvSpPr>
            <p:cNvPr id="117887" name="Freeform 128"/>
            <p:cNvSpPr>
              <a:spLocks noEditPoints="1"/>
            </p:cNvSpPr>
            <p:nvPr/>
          </p:nvSpPr>
          <p:spPr>
            <a:xfrm>
              <a:off x="5185" y="1156"/>
              <a:ext cx="86" cy="827"/>
            </a:xfrm>
            <a:custGeom>
              <a:avLst/>
              <a:gdLst>
                <a:gd name="txL" fmla="*/ 0 w 173"/>
                <a:gd name="txT" fmla="*/ 0 h 827"/>
                <a:gd name="txR" fmla="*/ 173 w 173"/>
                <a:gd name="txB" fmla="*/ 827 h 827"/>
              </a:gdLst>
              <a:ahLst/>
              <a:cxnLst>
                <a:cxn ang="0">
                  <a:pos x="1" y="33"/>
                </a:cxn>
                <a:cxn ang="0">
                  <a:pos x="1" y="66"/>
                </a:cxn>
                <a:cxn ang="0">
                  <a:pos x="0" y="40"/>
                </a:cxn>
                <a:cxn ang="0">
                  <a:pos x="1" y="0"/>
                </a:cxn>
                <a:cxn ang="0">
                  <a:pos x="1" y="33"/>
                </a:cxn>
                <a:cxn ang="0">
                  <a:pos x="2" y="793"/>
                </a:cxn>
                <a:cxn ang="0">
                  <a:pos x="2" y="760"/>
                </a:cxn>
                <a:cxn ang="0">
                  <a:pos x="1" y="793"/>
                </a:cxn>
                <a:cxn ang="0">
                  <a:pos x="2" y="827"/>
                </a:cxn>
                <a:cxn ang="0">
                  <a:pos x="2" y="793"/>
                </a:cxn>
              </a:cxnLst>
              <a:rect l="txL" t="txT" r="txR" b="txB"/>
              <a:pathLst>
                <a:path w="173" h="827">
                  <a:moveTo>
                    <a:pt x="105" y="33"/>
                  </a:moveTo>
                  <a:lnTo>
                    <a:pt x="112" y="66"/>
                  </a:lnTo>
                  <a:lnTo>
                    <a:pt x="0" y="40"/>
                  </a:lnTo>
                  <a:lnTo>
                    <a:pt x="99" y="0"/>
                  </a:lnTo>
                  <a:lnTo>
                    <a:pt x="105" y="33"/>
                  </a:lnTo>
                  <a:close/>
                  <a:moveTo>
                    <a:pt x="173" y="793"/>
                  </a:moveTo>
                  <a:lnTo>
                    <a:pt x="173" y="760"/>
                  </a:lnTo>
                  <a:lnTo>
                    <a:pt x="66" y="793"/>
                  </a:lnTo>
                  <a:lnTo>
                    <a:pt x="172" y="827"/>
                  </a:lnTo>
                  <a:lnTo>
                    <a:pt x="173" y="793"/>
                  </a:lnTo>
                  <a:close/>
                </a:path>
              </a:pathLst>
            </a:custGeom>
            <a:solidFill>
              <a:srgbClr val="000000">
                <a:alpha val="100000"/>
              </a:srgbClr>
            </a:solidFill>
            <a:ln w="9525">
              <a:noFill/>
            </a:ln>
          </p:spPr>
          <p:txBody>
            <a:bodyPr/>
            <a:lstStyle/>
            <a:p>
              <a:endParaRPr lang="zh-CN" altLang="en-US"/>
            </a:p>
          </p:txBody>
        </p:sp>
        <p:sp>
          <p:nvSpPr>
            <p:cNvPr id="117888" name="Freeform 129"/>
            <p:cNvSpPr/>
            <p:nvPr/>
          </p:nvSpPr>
          <p:spPr>
            <a:xfrm>
              <a:off x="5237" y="1189"/>
              <a:ext cx="317" cy="760"/>
            </a:xfrm>
            <a:custGeom>
              <a:avLst/>
              <a:gdLst>
                <a:gd name="txL" fmla="*/ 0 w 634"/>
                <a:gd name="txT" fmla="*/ 0 h 760"/>
                <a:gd name="txR" fmla="*/ 634 w 634"/>
                <a:gd name="txB" fmla="*/ 760 h 760"/>
              </a:gdLst>
              <a:ahLst/>
              <a:cxnLst>
                <a:cxn ang="0">
                  <a:pos x="1" y="0"/>
                </a:cxn>
                <a:cxn ang="0">
                  <a:pos x="2" y="2"/>
                </a:cxn>
                <a:cxn ang="0">
                  <a:pos x="3" y="9"/>
                </a:cxn>
                <a:cxn ang="0">
                  <a:pos x="4" y="18"/>
                </a:cxn>
                <a:cxn ang="0">
                  <a:pos x="5" y="32"/>
                </a:cxn>
                <a:cxn ang="0">
                  <a:pos x="5" y="47"/>
                </a:cxn>
                <a:cxn ang="0">
                  <a:pos x="6" y="67"/>
                </a:cxn>
                <a:cxn ang="0">
                  <a:pos x="7" y="89"/>
                </a:cxn>
                <a:cxn ang="0">
                  <a:pos x="7" y="114"/>
                </a:cxn>
                <a:cxn ang="0">
                  <a:pos x="8" y="142"/>
                </a:cxn>
                <a:cxn ang="0">
                  <a:pos x="9" y="171"/>
                </a:cxn>
                <a:cxn ang="0">
                  <a:pos x="9" y="202"/>
                </a:cxn>
                <a:cxn ang="0">
                  <a:pos x="10" y="236"/>
                </a:cxn>
                <a:cxn ang="0">
                  <a:pos x="10" y="271"/>
                </a:cxn>
                <a:cxn ang="0">
                  <a:pos x="10" y="309"/>
                </a:cxn>
                <a:cxn ang="0">
                  <a:pos x="10" y="346"/>
                </a:cxn>
                <a:cxn ang="0">
                  <a:pos x="10" y="385"/>
                </a:cxn>
                <a:cxn ang="0">
                  <a:pos x="10" y="423"/>
                </a:cxn>
                <a:cxn ang="0">
                  <a:pos x="10" y="459"/>
                </a:cxn>
                <a:cxn ang="0">
                  <a:pos x="10" y="495"/>
                </a:cxn>
                <a:cxn ang="0">
                  <a:pos x="10" y="529"/>
                </a:cxn>
                <a:cxn ang="0">
                  <a:pos x="9" y="560"/>
                </a:cxn>
                <a:cxn ang="0">
                  <a:pos x="9" y="591"/>
                </a:cxn>
                <a:cxn ang="0">
                  <a:pos x="8" y="621"/>
                </a:cxn>
                <a:cxn ang="0">
                  <a:pos x="7" y="647"/>
                </a:cxn>
                <a:cxn ang="0">
                  <a:pos x="7" y="672"/>
                </a:cxn>
                <a:cxn ang="0">
                  <a:pos x="6" y="694"/>
                </a:cxn>
                <a:cxn ang="0">
                  <a:pos x="5" y="712"/>
                </a:cxn>
                <a:cxn ang="0">
                  <a:pos x="5" y="729"/>
                </a:cxn>
                <a:cxn ang="0">
                  <a:pos x="4" y="742"/>
                </a:cxn>
                <a:cxn ang="0">
                  <a:pos x="3" y="752"/>
                </a:cxn>
                <a:cxn ang="0">
                  <a:pos x="2" y="757"/>
                </a:cxn>
              </a:cxnLst>
              <a:rect l="txL" t="txT" r="txR" b="txB"/>
              <a:pathLst>
                <a:path w="634" h="760">
                  <a:moveTo>
                    <a:pt x="0" y="0"/>
                  </a:moveTo>
                  <a:lnTo>
                    <a:pt x="30" y="0"/>
                  </a:lnTo>
                  <a:lnTo>
                    <a:pt x="61" y="1"/>
                  </a:lnTo>
                  <a:lnTo>
                    <a:pt x="91" y="2"/>
                  </a:lnTo>
                  <a:lnTo>
                    <a:pt x="123" y="4"/>
                  </a:lnTo>
                  <a:lnTo>
                    <a:pt x="152" y="9"/>
                  </a:lnTo>
                  <a:lnTo>
                    <a:pt x="182" y="13"/>
                  </a:lnTo>
                  <a:lnTo>
                    <a:pt x="210" y="18"/>
                  </a:lnTo>
                  <a:lnTo>
                    <a:pt x="238" y="24"/>
                  </a:lnTo>
                  <a:lnTo>
                    <a:pt x="266" y="32"/>
                  </a:lnTo>
                  <a:lnTo>
                    <a:pt x="293" y="39"/>
                  </a:lnTo>
                  <a:lnTo>
                    <a:pt x="319" y="47"/>
                  </a:lnTo>
                  <a:lnTo>
                    <a:pt x="344" y="57"/>
                  </a:lnTo>
                  <a:lnTo>
                    <a:pt x="369" y="67"/>
                  </a:lnTo>
                  <a:lnTo>
                    <a:pt x="394" y="78"/>
                  </a:lnTo>
                  <a:lnTo>
                    <a:pt x="417" y="89"/>
                  </a:lnTo>
                  <a:lnTo>
                    <a:pt x="438" y="101"/>
                  </a:lnTo>
                  <a:lnTo>
                    <a:pt x="459" y="114"/>
                  </a:lnTo>
                  <a:lnTo>
                    <a:pt x="479" y="127"/>
                  </a:lnTo>
                  <a:lnTo>
                    <a:pt x="498" y="142"/>
                  </a:lnTo>
                  <a:lnTo>
                    <a:pt x="516" y="156"/>
                  </a:lnTo>
                  <a:lnTo>
                    <a:pt x="533" y="171"/>
                  </a:lnTo>
                  <a:lnTo>
                    <a:pt x="549" y="187"/>
                  </a:lnTo>
                  <a:lnTo>
                    <a:pt x="563" y="202"/>
                  </a:lnTo>
                  <a:lnTo>
                    <a:pt x="576" y="219"/>
                  </a:lnTo>
                  <a:lnTo>
                    <a:pt x="588" y="236"/>
                  </a:lnTo>
                  <a:lnTo>
                    <a:pt x="599" y="254"/>
                  </a:lnTo>
                  <a:lnTo>
                    <a:pt x="608" y="271"/>
                  </a:lnTo>
                  <a:lnTo>
                    <a:pt x="616" y="290"/>
                  </a:lnTo>
                  <a:lnTo>
                    <a:pt x="624" y="309"/>
                  </a:lnTo>
                  <a:lnTo>
                    <a:pt x="627" y="327"/>
                  </a:lnTo>
                  <a:lnTo>
                    <a:pt x="631" y="346"/>
                  </a:lnTo>
                  <a:lnTo>
                    <a:pt x="634" y="366"/>
                  </a:lnTo>
                  <a:lnTo>
                    <a:pt x="634" y="385"/>
                  </a:lnTo>
                  <a:lnTo>
                    <a:pt x="632" y="404"/>
                  </a:lnTo>
                  <a:lnTo>
                    <a:pt x="631" y="423"/>
                  </a:lnTo>
                  <a:lnTo>
                    <a:pt x="625" y="441"/>
                  </a:lnTo>
                  <a:lnTo>
                    <a:pt x="620" y="459"/>
                  </a:lnTo>
                  <a:lnTo>
                    <a:pt x="613" y="477"/>
                  </a:lnTo>
                  <a:lnTo>
                    <a:pt x="606" y="495"/>
                  </a:lnTo>
                  <a:lnTo>
                    <a:pt x="597" y="512"/>
                  </a:lnTo>
                  <a:lnTo>
                    <a:pt x="585" y="529"/>
                  </a:lnTo>
                  <a:lnTo>
                    <a:pt x="574" y="545"/>
                  </a:lnTo>
                  <a:lnTo>
                    <a:pt x="560" y="560"/>
                  </a:lnTo>
                  <a:lnTo>
                    <a:pt x="546" y="577"/>
                  </a:lnTo>
                  <a:lnTo>
                    <a:pt x="530" y="591"/>
                  </a:lnTo>
                  <a:lnTo>
                    <a:pt x="514" y="607"/>
                  </a:lnTo>
                  <a:lnTo>
                    <a:pt x="496" y="621"/>
                  </a:lnTo>
                  <a:lnTo>
                    <a:pt x="479" y="634"/>
                  </a:lnTo>
                  <a:lnTo>
                    <a:pt x="457" y="647"/>
                  </a:lnTo>
                  <a:lnTo>
                    <a:pt x="438" y="659"/>
                  </a:lnTo>
                  <a:lnTo>
                    <a:pt x="417" y="672"/>
                  </a:lnTo>
                  <a:lnTo>
                    <a:pt x="394" y="683"/>
                  </a:lnTo>
                  <a:lnTo>
                    <a:pt x="371" y="694"/>
                  </a:lnTo>
                  <a:lnTo>
                    <a:pt x="346" y="703"/>
                  </a:lnTo>
                  <a:lnTo>
                    <a:pt x="321" y="712"/>
                  </a:lnTo>
                  <a:lnTo>
                    <a:pt x="297" y="721"/>
                  </a:lnTo>
                  <a:lnTo>
                    <a:pt x="270" y="729"/>
                  </a:lnTo>
                  <a:lnTo>
                    <a:pt x="242" y="735"/>
                  </a:lnTo>
                  <a:lnTo>
                    <a:pt x="215" y="742"/>
                  </a:lnTo>
                  <a:lnTo>
                    <a:pt x="187" y="747"/>
                  </a:lnTo>
                  <a:lnTo>
                    <a:pt x="157" y="752"/>
                  </a:lnTo>
                  <a:lnTo>
                    <a:pt x="129" y="755"/>
                  </a:lnTo>
                  <a:lnTo>
                    <a:pt x="99" y="757"/>
                  </a:lnTo>
                  <a:lnTo>
                    <a:pt x="68" y="760"/>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89" name="Freeform 130"/>
            <p:cNvSpPr/>
            <p:nvPr/>
          </p:nvSpPr>
          <p:spPr>
            <a:xfrm>
              <a:off x="5185" y="1156"/>
              <a:ext cx="55" cy="66"/>
            </a:xfrm>
            <a:custGeom>
              <a:avLst/>
              <a:gdLst>
                <a:gd name="txL" fmla="*/ 0 w 112"/>
                <a:gd name="txT" fmla="*/ 0 h 66"/>
                <a:gd name="txR" fmla="*/ 112 w 112"/>
                <a:gd name="txB" fmla="*/ 66 h 66"/>
              </a:gdLst>
              <a:ahLst/>
              <a:cxnLst>
                <a:cxn ang="0">
                  <a:pos x="1" y="33"/>
                </a:cxn>
                <a:cxn ang="0">
                  <a:pos x="1" y="66"/>
                </a:cxn>
                <a:cxn ang="0">
                  <a:pos x="0" y="40"/>
                </a:cxn>
                <a:cxn ang="0">
                  <a:pos x="1" y="0"/>
                </a:cxn>
                <a:cxn ang="0">
                  <a:pos x="1" y="33"/>
                </a:cxn>
              </a:cxnLst>
              <a:rect l="txL" t="txT" r="txR" b="txB"/>
              <a:pathLst>
                <a:path w="112" h="66">
                  <a:moveTo>
                    <a:pt x="105" y="33"/>
                  </a:moveTo>
                  <a:lnTo>
                    <a:pt x="112" y="66"/>
                  </a:lnTo>
                  <a:lnTo>
                    <a:pt x="0" y="40"/>
                  </a:lnTo>
                  <a:lnTo>
                    <a:pt x="99" y="0"/>
                  </a:lnTo>
                  <a:lnTo>
                    <a:pt x="105" y="33"/>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90" name="Freeform 131"/>
            <p:cNvSpPr/>
            <p:nvPr/>
          </p:nvSpPr>
          <p:spPr>
            <a:xfrm>
              <a:off x="5217" y="1916"/>
              <a:ext cx="54" cy="67"/>
            </a:xfrm>
            <a:custGeom>
              <a:avLst/>
              <a:gdLst>
                <a:gd name="txL" fmla="*/ 0 w 107"/>
                <a:gd name="txT" fmla="*/ 0 h 67"/>
                <a:gd name="txR" fmla="*/ 107 w 107"/>
                <a:gd name="txB" fmla="*/ 67 h 67"/>
              </a:gdLst>
              <a:ahLst/>
              <a:cxnLst>
                <a:cxn ang="0">
                  <a:pos x="2" y="33"/>
                </a:cxn>
                <a:cxn ang="0">
                  <a:pos x="2" y="0"/>
                </a:cxn>
                <a:cxn ang="0">
                  <a:pos x="0" y="33"/>
                </a:cxn>
                <a:cxn ang="0">
                  <a:pos x="2" y="67"/>
                </a:cxn>
                <a:cxn ang="0">
                  <a:pos x="2" y="33"/>
                </a:cxn>
              </a:cxnLst>
              <a:rect l="txL" t="txT" r="txR" b="txB"/>
              <a:pathLst>
                <a:path w="107" h="67">
                  <a:moveTo>
                    <a:pt x="107" y="33"/>
                  </a:moveTo>
                  <a:lnTo>
                    <a:pt x="107" y="0"/>
                  </a:lnTo>
                  <a:lnTo>
                    <a:pt x="0" y="33"/>
                  </a:lnTo>
                  <a:lnTo>
                    <a:pt x="106" y="67"/>
                  </a:lnTo>
                  <a:lnTo>
                    <a:pt x="107" y="33"/>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91" name="Freeform 132"/>
            <p:cNvSpPr/>
            <p:nvPr/>
          </p:nvSpPr>
          <p:spPr>
            <a:xfrm>
              <a:off x="5452" y="1265"/>
              <a:ext cx="175" cy="568"/>
            </a:xfrm>
            <a:custGeom>
              <a:avLst/>
              <a:gdLst>
                <a:gd name="txL" fmla="*/ 0 w 352"/>
                <a:gd name="txT" fmla="*/ 0 h 568"/>
                <a:gd name="txR" fmla="*/ 352 w 352"/>
                <a:gd name="txB" fmla="*/ 568 h 568"/>
              </a:gdLst>
              <a:ahLst/>
              <a:cxnLst>
                <a:cxn ang="0">
                  <a:pos x="5" y="558"/>
                </a:cxn>
                <a:cxn ang="0">
                  <a:pos x="4" y="0"/>
                </a:cxn>
                <a:cxn ang="0">
                  <a:pos x="0" y="9"/>
                </a:cxn>
                <a:cxn ang="0">
                  <a:pos x="0" y="568"/>
                </a:cxn>
                <a:cxn ang="0">
                  <a:pos x="5" y="558"/>
                </a:cxn>
              </a:cxnLst>
              <a:rect l="txL" t="txT" r="txR" b="txB"/>
              <a:pathLst>
                <a:path w="352" h="568">
                  <a:moveTo>
                    <a:pt x="352" y="558"/>
                  </a:moveTo>
                  <a:lnTo>
                    <a:pt x="302" y="0"/>
                  </a:lnTo>
                  <a:lnTo>
                    <a:pt x="0" y="9"/>
                  </a:lnTo>
                  <a:lnTo>
                    <a:pt x="50" y="568"/>
                  </a:lnTo>
                  <a:lnTo>
                    <a:pt x="352" y="558"/>
                  </a:lnTo>
                  <a:close/>
                </a:path>
              </a:pathLst>
            </a:custGeom>
            <a:solidFill>
              <a:srgbClr val="FFFFFF">
                <a:alpha val="100000"/>
              </a:srgbClr>
            </a:solidFill>
            <a:ln w="9525">
              <a:noFill/>
            </a:ln>
          </p:spPr>
          <p:txBody>
            <a:bodyPr/>
            <a:lstStyle/>
            <a:p>
              <a:endParaRPr lang="zh-CN" altLang="en-US"/>
            </a:p>
          </p:txBody>
        </p:sp>
        <p:sp>
          <p:nvSpPr>
            <p:cNvPr id="117892" name="Rectangle 133"/>
            <p:cNvSpPr/>
            <p:nvPr/>
          </p:nvSpPr>
          <p:spPr>
            <a:xfrm rot="-5640000">
              <a:off x="5488" y="1695"/>
              <a:ext cx="161" cy="190"/>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模</a:t>
              </a:r>
              <a:endParaRPr lang="zh-CN" altLang="en-US" sz="2000" b="1" dirty="0">
                <a:latin typeface="Arial" panose="020B0604020202090204" pitchFamily="34" charset="0"/>
              </a:endParaRPr>
            </a:p>
          </p:txBody>
        </p:sp>
        <p:sp>
          <p:nvSpPr>
            <p:cNvPr id="117893" name="Rectangle 134"/>
            <p:cNvSpPr/>
            <p:nvPr/>
          </p:nvSpPr>
          <p:spPr>
            <a:xfrm rot="-5640000">
              <a:off x="5483" y="1519"/>
              <a:ext cx="161" cy="190"/>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型</a:t>
              </a:r>
              <a:endParaRPr lang="zh-CN" altLang="en-US" sz="2000" b="1" dirty="0">
                <a:latin typeface="Arial" panose="020B0604020202090204" pitchFamily="34" charset="0"/>
              </a:endParaRPr>
            </a:p>
          </p:txBody>
        </p:sp>
        <p:sp>
          <p:nvSpPr>
            <p:cNvPr id="117894" name="Rectangle 135"/>
            <p:cNvSpPr/>
            <p:nvPr/>
          </p:nvSpPr>
          <p:spPr>
            <a:xfrm rot="-5640000">
              <a:off x="5477" y="1387"/>
              <a:ext cx="145" cy="171"/>
            </a:xfrm>
            <a:prstGeom prst="rect">
              <a:avLst/>
            </a:prstGeom>
            <a:noFill/>
            <a:ln w="9525">
              <a:noFill/>
            </a:ln>
          </p:spPr>
          <p:txBody>
            <a:bodyPr wrap="none" lIns="0" tIns="0" rIns="0" bIns="0">
              <a:spAutoFit/>
            </a:bodyPr>
            <a:lstStyle/>
            <a:p>
              <a:pPr eaLnBrk="1" hangingPunct="1">
                <a:spcBef>
                  <a:spcPct val="0"/>
                </a:spcBef>
                <a:buClrTx/>
                <a:buFontTx/>
              </a:pPr>
              <a:r>
                <a:rPr lang="zh-CN" altLang="en-US" sz="1800" b="1" dirty="0">
                  <a:solidFill>
                    <a:srgbClr val="000000"/>
                  </a:solidFill>
                  <a:latin typeface="宋体" pitchFamily="2" charset="-122"/>
                </a:rPr>
                <a:t>评</a:t>
              </a:r>
              <a:endParaRPr lang="zh-CN" altLang="en-US" sz="1800" b="1" dirty="0">
                <a:latin typeface="Arial" panose="020B0604020202090204" pitchFamily="34" charset="0"/>
              </a:endParaRPr>
            </a:p>
          </p:txBody>
        </p:sp>
        <p:sp>
          <p:nvSpPr>
            <p:cNvPr id="117895" name="Rectangle 136"/>
            <p:cNvSpPr/>
            <p:nvPr/>
          </p:nvSpPr>
          <p:spPr>
            <a:xfrm rot="-5640000">
              <a:off x="5471" y="1237"/>
              <a:ext cx="161" cy="190"/>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估</a:t>
              </a:r>
              <a:endParaRPr lang="zh-CN" altLang="en-US" sz="2000" b="1" dirty="0">
                <a:latin typeface="Arial" panose="020B0604020202090204" pitchFamily="34" charset="0"/>
              </a:endParaRPr>
            </a:p>
          </p:txBody>
        </p:sp>
        <p:sp>
          <p:nvSpPr>
            <p:cNvPr id="117896" name="Rectangle 137"/>
            <p:cNvSpPr/>
            <p:nvPr/>
          </p:nvSpPr>
          <p:spPr>
            <a:xfrm>
              <a:off x="1668"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itchFamily="2" charset="-122"/>
                </a:rPr>
                <a:t> </a:t>
              </a:r>
              <a:endParaRPr lang="en-US" altLang="zh-CN" sz="1800" dirty="0">
                <a:latin typeface="Arial" panose="020B0604020202090204" pitchFamily="34" charset="0"/>
              </a:endParaRPr>
            </a:p>
          </p:txBody>
        </p:sp>
        <p:sp>
          <p:nvSpPr>
            <p:cNvPr id="117897" name="Rectangle 138"/>
            <p:cNvSpPr/>
            <p:nvPr/>
          </p:nvSpPr>
          <p:spPr>
            <a:xfrm>
              <a:off x="1721" y="2104"/>
              <a:ext cx="68"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itchFamily="2" charset="-122"/>
                </a:rPr>
                <a:t> </a:t>
              </a:r>
              <a:endParaRPr lang="en-US" altLang="zh-CN" sz="1800" dirty="0">
                <a:latin typeface="Arial" panose="020B0604020202090204" pitchFamily="34" charset="0"/>
              </a:endParaRPr>
            </a:p>
          </p:txBody>
        </p:sp>
        <p:sp>
          <p:nvSpPr>
            <p:cNvPr id="117898" name="Rectangle 139"/>
            <p:cNvSpPr/>
            <p:nvPr/>
          </p:nvSpPr>
          <p:spPr>
            <a:xfrm>
              <a:off x="1774"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itchFamily="2" charset="-122"/>
                </a:rPr>
                <a:t> </a:t>
              </a:r>
              <a:endParaRPr lang="en-US" altLang="zh-CN" sz="1800" dirty="0">
                <a:latin typeface="Arial" panose="020B0604020202090204" pitchFamily="34" charset="0"/>
              </a:endParaRPr>
            </a:p>
          </p:txBody>
        </p:sp>
        <p:sp>
          <p:nvSpPr>
            <p:cNvPr id="117899" name="Rectangle 140"/>
            <p:cNvSpPr/>
            <p:nvPr/>
          </p:nvSpPr>
          <p:spPr>
            <a:xfrm>
              <a:off x="1827"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itchFamily="2" charset="-122"/>
                </a:rPr>
                <a:t> </a:t>
              </a:r>
              <a:endParaRPr lang="en-US" altLang="zh-CN" sz="1800" dirty="0">
                <a:latin typeface="Arial" panose="020B0604020202090204" pitchFamily="34" charset="0"/>
              </a:endParaRPr>
            </a:p>
          </p:txBody>
        </p:sp>
        <p:sp>
          <p:nvSpPr>
            <p:cNvPr id="117900" name="Rectangle 141"/>
            <p:cNvSpPr/>
            <p:nvPr/>
          </p:nvSpPr>
          <p:spPr>
            <a:xfrm>
              <a:off x="1881"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itchFamily="2" charset="-122"/>
                </a:rPr>
                <a:t> </a:t>
              </a:r>
              <a:endParaRPr lang="en-US" altLang="zh-CN" sz="1800" dirty="0">
                <a:latin typeface="Arial" panose="020B0604020202090204" pitchFamily="34" charset="0"/>
              </a:endParaRPr>
            </a:p>
          </p:txBody>
        </p:sp>
        <p:sp>
          <p:nvSpPr>
            <p:cNvPr id="117901" name="Rectangle 142"/>
            <p:cNvSpPr/>
            <p:nvPr/>
          </p:nvSpPr>
          <p:spPr>
            <a:xfrm>
              <a:off x="1934"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itchFamily="2" charset="-122"/>
                </a:rPr>
                <a:t> </a:t>
              </a:r>
              <a:endParaRPr lang="en-US" altLang="zh-CN" sz="1800" dirty="0">
                <a:latin typeface="Arial" panose="020B0604020202090204" pitchFamily="34" charset="0"/>
              </a:endParaRPr>
            </a:p>
          </p:txBody>
        </p:sp>
        <p:sp>
          <p:nvSpPr>
            <p:cNvPr id="117902" name="Rectangle 143"/>
            <p:cNvSpPr/>
            <p:nvPr/>
          </p:nvSpPr>
          <p:spPr>
            <a:xfrm>
              <a:off x="1920"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样</a:t>
              </a:r>
              <a:endParaRPr lang="zh-CN" altLang="en-US" sz="2000" b="1" dirty="0">
                <a:latin typeface="Arial" panose="020B0604020202090204" pitchFamily="34" charset="0"/>
              </a:endParaRPr>
            </a:p>
          </p:txBody>
        </p:sp>
        <p:sp>
          <p:nvSpPr>
            <p:cNvPr id="117903" name="Rectangle 144"/>
            <p:cNvSpPr/>
            <p:nvPr/>
          </p:nvSpPr>
          <p:spPr>
            <a:xfrm>
              <a:off x="2048"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例</a:t>
              </a:r>
              <a:endParaRPr lang="zh-CN" altLang="en-US" sz="2000" b="1" dirty="0">
                <a:latin typeface="Arial" panose="020B0604020202090204" pitchFamily="34" charset="0"/>
              </a:endParaRPr>
            </a:p>
          </p:txBody>
        </p:sp>
        <p:sp>
          <p:nvSpPr>
            <p:cNvPr id="117904" name="Rectangle 145"/>
            <p:cNvSpPr/>
            <p:nvPr/>
          </p:nvSpPr>
          <p:spPr>
            <a:xfrm>
              <a:off x="2192"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集</a:t>
              </a:r>
              <a:endParaRPr lang="zh-CN" altLang="en-US" sz="2000" b="1" dirty="0">
                <a:latin typeface="Arial" panose="020B0604020202090204" pitchFamily="34" charset="0"/>
              </a:endParaRPr>
            </a:p>
          </p:txBody>
        </p:sp>
        <p:sp>
          <p:nvSpPr>
            <p:cNvPr id="117905" name="Rectangle 146"/>
            <p:cNvSpPr/>
            <p:nvPr/>
          </p:nvSpPr>
          <p:spPr>
            <a:xfrm>
              <a:off x="2352"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合</a:t>
              </a:r>
              <a:endParaRPr lang="zh-CN" altLang="en-US" sz="2000" b="1" dirty="0">
                <a:latin typeface="Arial" panose="020B0604020202090204" pitchFamily="34" charset="0"/>
              </a:endParaRPr>
            </a:p>
          </p:txBody>
        </p:sp>
        <p:sp>
          <p:nvSpPr>
            <p:cNvPr id="117906" name="Rectangle 147"/>
            <p:cNvSpPr/>
            <p:nvPr/>
          </p:nvSpPr>
          <p:spPr>
            <a:xfrm>
              <a:off x="3296"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结</a:t>
              </a:r>
              <a:endParaRPr lang="zh-CN" altLang="en-US" sz="2000" b="1" dirty="0">
                <a:latin typeface="Arial" panose="020B0604020202090204" pitchFamily="34" charset="0"/>
              </a:endParaRPr>
            </a:p>
          </p:txBody>
        </p:sp>
        <p:sp>
          <p:nvSpPr>
            <p:cNvPr id="117907" name="Rectangle 148"/>
            <p:cNvSpPr/>
            <p:nvPr/>
          </p:nvSpPr>
          <p:spPr>
            <a:xfrm>
              <a:off x="3440"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构</a:t>
              </a:r>
              <a:endParaRPr lang="zh-CN" altLang="en-US" sz="2000" b="1" dirty="0">
                <a:latin typeface="Arial" panose="020B0604020202090204" pitchFamily="34" charset="0"/>
              </a:endParaRPr>
            </a:p>
          </p:txBody>
        </p:sp>
        <p:sp>
          <p:nvSpPr>
            <p:cNvPr id="117908" name="Rectangle 149"/>
            <p:cNvSpPr/>
            <p:nvPr/>
          </p:nvSpPr>
          <p:spPr>
            <a:xfrm>
              <a:off x="3584"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化</a:t>
              </a:r>
              <a:endParaRPr lang="zh-CN" altLang="en-US" sz="2000" b="1" dirty="0">
                <a:latin typeface="Arial" panose="020B0604020202090204" pitchFamily="34" charset="0"/>
              </a:endParaRPr>
            </a:p>
          </p:txBody>
        </p:sp>
        <p:sp>
          <p:nvSpPr>
            <p:cNvPr id="117909" name="Rectangle 150"/>
            <p:cNvSpPr/>
            <p:nvPr/>
          </p:nvSpPr>
          <p:spPr>
            <a:xfrm>
              <a:off x="3728"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表</a:t>
              </a:r>
              <a:endParaRPr lang="zh-CN" altLang="en-US" sz="2000" b="1" dirty="0">
                <a:latin typeface="Arial" panose="020B0604020202090204" pitchFamily="34" charset="0"/>
              </a:endParaRPr>
            </a:p>
          </p:txBody>
        </p:sp>
        <p:sp>
          <p:nvSpPr>
            <p:cNvPr id="117910" name="Rectangle 151"/>
            <p:cNvSpPr/>
            <p:nvPr/>
          </p:nvSpPr>
          <p:spPr>
            <a:xfrm>
              <a:off x="3872"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达</a:t>
              </a:r>
              <a:endParaRPr lang="zh-CN" altLang="en-US" sz="2000" b="1" dirty="0">
                <a:latin typeface="Arial" panose="020B0604020202090204" pitchFamily="34" charset="0"/>
              </a:endParaRPr>
            </a:p>
          </p:txBody>
        </p:sp>
        <p:sp>
          <p:nvSpPr>
            <p:cNvPr id="117911" name="Rectangle 152"/>
            <p:cNvSpPr/>
            <p:nvPr/>
          </p:nvSpPr>
          <p:spPr>
            <a:xfrm>
              <a:off x="4129" y="2485"/>
              <a:ext cx="482" cy="130"/>
            </a:xfrm>
            <a:prstGeom prst="rect">
              <a:avLst/>
            </a:prstGeom>
            <a:noFill/>
            <a:ln w="14288" cap="flat" cmpd="sng">
              <a:solidFill>
                <a:srgbClr val="000000"/>
              </a:solidFill>
              <a:prstDash val="solid"/>
              <a:miter/>
              <a:headEnd type="none" w="med" len="med"/>
              <a:tailEnd type="none" w="med" len="med"/>
            </a:ln>
          </p:spPr>
          <p:txBody>
            <a:bodyPr/>
            <a:lstStyle/>
            <a:p>
              <a:pPr eaLnBrk="1" hangingPunct="1">
                <a:spcBef>
                  <a:spcPct val="0"/>
                </a:spcBef>
                <a:buClrTx/>
                <a:buFontTx/>
              </a:pPr>
              <a:endParaRPr lang="zh-CN" altLang="en-US" sz="1800" dirty="0">
                <a:latin typeface="Arial" panose="020B0604020202090204" pitchFamily="34" charset="0"/>
              </a:endParaRPr>
            </a:p>
          </p:txBody>
        </p:sp>
        <p:sp>
          <p:nvSpPr>
            <p:cNvPr id="117912" name="Freeform 153"/>
            <p:cNvSpPr>
              <a:spLocks noEditPoints="1"/>
            </p:cNvSpPr>
            <p:nvPr/>
          </p:nvSpPr>
          <p:spPr>
            <a:xfrm>
              <a:off x="4184" y="2501"/>
              <a:ext cx="378" cy="48"/>
            </a:xfrm>
            <a:custGeom>
              <a:avLst/>
              <a:gdLst>
                <a:gd name="txL" fmla="*/ 0 w 757"/>
                <a:gd name="txT" fmla="*/ 0 h 48"/>
                <a:gd name="txR" fmla="*/ 757 w 757"/>
                <a:gd name="txB" fmla="*/ 48 h 48"/>
              </a:gdLst>
              <a:ahLst/>
              <a:cxnLst>
                <a:cxn ang="0">
                  <a:pos x="10" y="46"/>
                </a:cxn>
                <a:cxn ang="0">
                  <a:pos x="11" y="46"/>
                </a:cxn>
                <a:cxn ang="0">
                  <a:pos x="11" y="0"/>
                </a:cxn>
                <a:cxn ang="0">
                  <a:pos x="10" y="0"/>
                </a:cxn>
                <a:cxn ang="0">
                  <a:pos x="10" y="46"/>
                </a:cxn>
                <a:cxn ang="0">
                  <a:pos x="8" y="46"/>
                </a:cxn>
                <a:cxn ang="0">
                  <a:pos x="9" y="46"/>
                </a:cxn>
                <a:cxn ang="0">
                  <a:pos x="9" y="0"/>
                </a:cxn>
                <a:cxn ang="0">
                  <a:pos x="8" y="0"/>
                </a:cxn>
                <a:cxn ang="0">
                  <a:pos x="8" y="46"/>
                </a:cxn>
                <a:cxn ang="0">
                  <a:pos x="6" y="46"/>
                </a:cxn>
                <a:cxn ang="0">
                  <a:pos x="7" y="46"/>
                </a:cxn>
                <a:cxn ang="0">
                  <a:pos x="7" y="0"/>
                </a:cxn>
                <a:cxn ang="0">
                  <a:pos x="6" y="0"/>
                </a:cxn>
                <a:cxn ang="0">
                  <a:pos x="6" y="46"/>
                </a:cxn>
                <a:cxn ang="0">
                  <a:pos x="4" y="48"/>
                </a:cxn>
                <a:cxn ang="0">
                  <a:pos x="5" y="48"/>
                </a:cxn>
                <a:cxn ang="0">
                  <a:pos x="5" y="2"/>
                </a:cxn>
                <a:cxn ang="0">
                  <a:pos x="4" y="2"/>
                </a:cxn>
                <a:cxn ang="0">
                  <a:pos x="4" y="48"/>
                </a:cxn>
                <a:cxn ang="0">
                  <a:pos x="2" y="46"/>
                </a:cxn>
                <a:cxn ang="0">
                  <a:pos x="3" y="46"/>
                </a:cxn>
                <a:cxn ang="0">
                  <a:pos x="3" y="0"/>
                </a:cxn>
                <a:cxn ang="0">
                  <a:pos x="2" y="0"/>
                </a:cxn>
                <a:cxn ang="0">
                  <a:pos x="2" y="46"/>
                </a:cxn>
                <a:cxn ang="0">
                  <a:pos x="0" y="46"/>
                </a:cxn>
                <a:cxn ang="0">
                  <a:pos x="1" y="46"/>
                </a:cxn>
                <a:cxn ang="0">
                  <a:pos x="1" y="0"/>
                </a:cxn>
                <a:cxn ang="0">
                  <a:pos x="0" y="0"/>
                </a:cxn>
                <a:cxn ang="0">
                  <a:pos x="0" y="46"/>
                </a:cxn>
              </a:cxnLst>
              <a:rect l="txL" t="txT" r="txR" b="txB"/>
              <a:pathLst>
                <a:path w="757" h="48">
                  <a:moveTo>
                    <a:pt x="691" y="46"/>
                  </a:moveTo>
                  <a:lnTo>
                    <a:pt x="757" y="46"/>
                  </a:lnTo>
                  <a:lnTo>
                    <a:pt x="757" y="0"/>
                  </a:lnTo>
                  <a:lnTo>
                    <a:pt x="691" y="0"/>
                  </a:lnTo>
                  <a:lnTo>
                    <a:pt x="691" y="46"/>
                  </a:lnTo>
                  <a:close/>
                  <a:moveTo>
                    <a:pt x="555" y="46"/>
                  </a:moveTo>
                  <a:lnTo>
                    <a:pt x="619" y="46"/>
                  </a:lnTo>
                  <a:lnTo>
                    <a:pt x="619" y="0"/>
                  </a:lnTo>
                  <a:lnTo>
                    <a:pt x="555" y="0"/>
                  </a:lnTo>
                  <a:lnTo>
                    <a:pt x="555" y="46"/>
                  </a:lnTo>
                  <a:close/>
                  <a:moveTo>
                    <a:pt x="412" y="46"/>
                  </a:moveTo>
                  <a:lnTo>
                    <a:pt x="476" y="46"/>
                  </a:lnTo>
                  <a:lnTo>
                    <a:pt x="476" y="0"/>
                  </a:lnTo>
                  <a:lnTo>
                    <a:pt x="412" y="0"/>
                  </a:lnTo>
                  <a:lnTo>
                    <a:pt x="412" y="46"/>
                  </a:lnTo>
                  <a:close/>
                  <a:moveTo>
                    <a:pt x="274" y="48"/>
                  </a:moveTo>
                  <a:lnTo>
                    <a:pt x="340" y="48"/>
                  </a:lnTo>
                  <a:lnTo>
                    <a:pt x="340" y="2"/>
                  </a:lnTo>
                  <a:lnTo>
                    <a:pt x="274" y="2"/>
                  </a:lnTo>
                  <a:lnTo>
                    <a:pt x="274" y="48"/>
                  </a:lnTo>
                  <a:close/>
                  <a:moveTo>
                    <a:pt x="138" y="46"/>
                  </a:moveTo>
                  <a:lnTo>
                    <a:pt x="204" y="46"/>
                  </a:lnTo>
                  <a:lnTo>
                    <a:pt x="204" y="0"/>
                  </a:lnTo>
                  <a:lnTo>
                    <a:pt x="138" y="0"/>
                  </a:lnTo>
                  <a:lnTo>
                    <a:pt x="138" y="46"/>
                  </a:lnTo>
                  <a:close/>
                  <a:moveTo>
                    <a:pt x="0" y="46"/>
                  </a:moveTo>
                  <a:lnTo>
                    <a:pt x="66" y="46"/>
                  </a:lnTo>
                  <a:lnTo>
                    <a:pt x="66" y="0"/>
                  </a:lnTo>
                  <a:lnTo>
                    <a:pt x="0" y="0"/>
                  </a:lnTo>
                  <a:lnTo>
                    <a:pt x="0" y="46"/>
                  </a:lnTo>
                  <a:close/>
                </a:path>
              </a:pathLst>
            </a:custGeom>
            <a:solidFill>
              <a:srgbClr val="000000">
                <a:alpha val="100000"/>
              </a:srgbClr>
            </a:solidFill>
            <a:ln w="9525">
              <a:noFill/>
            </a:ln>
          </p:spPr>
          <p:txBody>
            <a:bodyPr/>
            <a:lstStyle/>
            <a:p>
              <a:endParaRPr lang="zh-CN" altLang="en-US"/>
            </a:p>
          </p:txBody>
        </p:sp>
        <p:sp>
          <p:nvSpPr>
            <p:cNvPr id="117913" name="Freeform 154"/>
            <p:cNvSpPr>
              <a:spLocks noEditPoints="1"/>
            </p:cNvSpPr>
            <p:nvPr/>
          </p:nvSpPr>
          <p:spPr>
            <a:xfrm>
              <a:off x="4168" y="2054"/>
              <a:ext cx="325" cy="431"/>
            </a:xfrm>
            <a:custGeom>
              <a:avLst/>
              <a:gdLst>
                <a:gd name="txL" fmla="*/ 0 w 651"/>
                <a:gd name="txT" fmla="*/ 0 h 431"/>
                <a:gd name="txR" fmla="*/ 651 w 651"/>
                <a:gd name="txB" fmla="*/ 431 h 431"/>
              </a:gdLst>
              <a:ahLst/>
              <a:cxnLst>
                <a:cxn ang="0">
                  <a:pos x="0" y="0"/>
                </a:cxn>
                <a:cxn ang="0">
                  <a:pos x="10" y="431"/>
                </a:cxn>
                <a:cxn ang="0">
                  <a:pos x="0" y="431"/>
                </a:cxn>
                <a:cxn ang="0">
                  <a:pos x="0" y="0"/>
                </a:cxn>
                <a:cxn ang="0">
                  <a:pos x="1" y="208"/>
                </a:cxn>
                <a:cxn ang="0">
                  <a:pos x="5" y="350"/>
                </a:cxn>
                <a:cxn ang="0">
                  <a:pos x="1" y="350"/>
                </a:cxn>
                <a:cxn ang="0">
                  <a:pos x="1" y="208"/>
                </a:cxn>
              </a:cxnLst>
              <a:rect l="txL" t="txT" r="txR" b="txB"/>
              <a:pathLst>
                <a:path w="651" h="431">
                  <a:moveTo>
                    <a:pt x="0" y="0"/>
                  </a:moveTo>
                  <a:lnTo>
                    <a:pt x="651" y="431"/>
                  </a:lnTo>
                  <a:lnTo>
                    <a:pt x="0" y="431"/>
                  </a:lnTo>
                  <a:lnTo>
                    <a:pt x="0" y="0"/>
                  </a:lnTo>
                  <a:close/>
                  <a:moveTo>
                    <a:pt x="124" y="208"/>
                  </a:moveTo>
                  <a:lnTo>
                    <a:pt x="340" y="350"/>
                  </a:lnTo>
                  <a:lnTo>
                    <a:pt x="124" y="350"/>
                  </a:lnTo>
                  <a:lnTo>
                    <a:pt x="124" y="208"/>
                  </a:lnTo>
                  <a:close/>
                </a:path>
              </a:pathLst>
            </a:custGeom>
            <a:solidFill>
              <a:srgbClr val="00FFFF">
                <a:alpha val="100000"/>
              </a:srgbClr>
            </a:solidFill>
            <a:ln w="9525">
              <a:noFill/>
            </a:ln>
          </p:spPr>
          <p:txBody>
            <a:bodyPr/>
            <a:lstStyle/>
            <a:p>
              <a:endParaRPr lang="zh-CN" altLang="en-US"/>
            </a:p>
          </p:txBody>
        </p:sp>
        <p:sp>
          <p:nvSpPr>
            <p:cNvPr id="117914" name="Freeform 155"/>
            <p:cNvSpPr/>
            <p:nvPr/>
          </p:nvSpPr>
          <p:spPr>
            <a:xfrm>
              <a:off x="4168" y="2054"/>
              <a:ext cx="325" cy="431"/>
            </a:xfrm>
            <a:custGeom>
              <a:avLst/>
              <a:gdLst>
                <a:gd name="txL" fmla="*/ 0 w 651"/>
                <a:gd name="txT" fmla="*/ 0 h 431"/>
                <a:gd name="txR" fmla="*/ 651 w 651"/>
                <a:gd name="txB" fmla="*/ 431 h 431"/>
              </a:gdLst>
              <a:ahLst/>
              <a:cxnLst>
                <a:cxn ang="0">
                  <a:pos x="0" y="0"/>
                </a:cxn>
                <a:cxn ang="0">
                  <a:pos x="10" y="431"/>
                </a:cxn>
                <a:cxn ang="0">
                  <a:pos x="0" y="431"/>
                </a:cxn>
                <a:cxn ang="0">
                  <a:pos x="0" y="0"/>
                </a:cxn>
              </a:cxnLst>
              <a:rect l="txL" t="txT" r="txR" b="txB"/>
              <a:pathLst>
                <a:path w="651" h="431">
                  <a:moveTo>
                    <a:pt x="0" y="0"/>
                  </a:moveTo>
                  <a:lnTo>
                    <a:pt x="651" y="431"/>
                  </a:lnTo>
                  <a:lnTo>
                    <a:pt x="0" y="431"/>
                  </a:lnTo>
                  <a:lnTo>
                    <a:pt x="0" y="0"/>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15" name="Freeform 156"/>
            <p:cNvSpPr/>
            <p:nvPr/>
          </p:nvSpPr>
          <p:spPr>
            <a:xfrm>
              <a:off x="4230" y="2262"/>
              <a:ext cx="108" cy="142"/>
            </a:xfrm>
            <a:custGeom>
              <a:avLst/>
              <a:gdLst>
                <a:gd name="txL" fmla="*/ 0 w 216"/>
                <a:gd name="txT" fmla="*/ 0 h 142"/>
                <a:gd name="txR" fmla="*/ 216 w 216"/>
                <a:gd name="txB" fmla="*/ 142 h 142"/>
              </a:gdLst>
              <a:ahLst/>
              <a:cxnLst>
                <a:cxn ang="0">
                  <a:pos x="0" y="0"/>
                </a:cxn>
                <a:cxn ang="0">
                  <a:pos x="4" y="142"/>
                </a:cxn>
                <a:cxn ang="0">
                  <a:pos x="0" y="142"/>
                </a:cxn>
                <a:cxn ang="0">
                  <a:pos x="0" y="0"/>
                </a:cxn>
              </a:cxnLst>
              <a:rect l="txL" t="txT" r="txR" b="txB"/>
              <a:pathLst>
                <a:path w="216" h="142">
                  <a:moveTo>
                    <a:pt x="0" y="0"/>
                  </a:moveTo>
                  <a:lnTo>
                    <a:pt x="216" y="142"/>
                  </a:lnTo>
                  <a:lnTo>
                    <a:pt x="0" y="142"/>
                  </a:lnTo>
                  <a:lnTo>
                    <a:pt x="0" y="0"/>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16" name="Freeform 157"/>
            <p:cNvSpPr/>
            <p:nvPr/>
          </p:nvSpPr>
          <p:spPr>
            <a:xfrm>
              <a:off x="4545" y="2018"/>
              <a:ext cx="77" cy="76"/>
            </a:xfrm>
            <a:custGeom>
              <a:avLst/>
              <a:gdLst>
                <a:gd name="txL" fmla="*/ 0 w 156"/>
                <a:gd name="txT" fmla="*/ 0 h 76"/>
                <a:gd name="txR" fmla="*/ 156 w 156"/>
                <a:gd name="txB" fmla="*/ 76 h 76"/>
              </a:gdLst>
              <a:ahLst/>
              <a:cxnLst>
                <a:cxn ang="0">
                  <a:pos x="0" y="13"/>
                </a:cxn>
                <a:cxn ang="0">
                  <a:pos x="0" y="16"/>
                </a:cxn>
                <a:cxn ang="0">
                  <a:pos x="0" y="20"/>
                </a:cxn>
                <a:cxn ang="0">
                  <a:pos x="0" y="23"/>
                </a:cxn>
                <a:cxn ang="0">
                  <a:pos x="0" y="26"/>
                </a:cxn>
                <a:cxn ang="0">
                  <a:pos x="0" y="31"/>
                </a:cxn>
                <a:cxn ang="0">
                  <a:pos x="0" y="34"/>
                </a:cxn>
                <a:cxn ang="0">
                  <a:pos x="0" y="37"/>
                </a:cxn>
                <a:cxn ang="0">
                  <a:pos x="0" y="42"/>
                </a:cxn>
                <a:cxn ang="0">
                  <a:pos x="0" y="45"/>
                </a:cxn>
                <a:cxn ang="0">
                  <a:pos x="0" y="48"/>
                </a:cxn>
                <a:cxn ang="0">
                  <a:pos x="0" y="55"/>
                </a:cxn>
                <a:cxn ang="0">
                  <a:pos x="1" y="61"/>
                </a:cxn>
                <a:cxn ang="0">
                  <a:pos x="1" y="67"/>
                </a:cxn>
                <a:cxn ang="0">
                  <a:pos x="1" y="69"/>
                </a:cxn>
                <a:cxn ang="0">
                  <a:pos x="1" y="71"/>
                </a:cxn>
                <a:cxn ang="0">
                  <a:pos x="1" y="73"/>
                </a:cxn>
                <a:cxn ang="0">
                  <a:pos x="1" y="75"/>
                </a:cxn>
                <a:cxn ang="0">
                  <a:pos x="1" y="76"/>
                </a:cxn>
                <a:cxn ang="0">
                  <a:pos x="2" y="76"/>
                </a:cxn>
                <a:cxn ang="0">
                  <a:pos x="2" y="76"/>
                </a:cxn>
                <a:cxn ang="0">
                  <a:pos x="2" y="75"/>
                </a:cxn>
                <a:cxn ang="0">
                  <a:pos x="2" y="73"/>
                </a:cxn>
                <a:cxn ang="0">
                  <a:pos x="2" y="72"/>
                </a:cxn>
                <a:cxn ang="0">
                  <a:pos x="2" y="71"/>
                </a:cxn>
                <a:cxn ang="0">
                  <a:pos x="2" y="70"/>
                </a:cxn>
                <a:cxn ang="0">
                  <a:pos x="2" y="68"/>
                </a:cxn>
                <a:cxn ang="0">
                  <a:pos x="2" y="66"/>
                </a:cxn>
                <a:cxn ang="0">
                  <a:pos x="2" y="62"/>
                </a:cxn>
                <a:cxn ang="0">
                  <a:pos x="2" y="60"/>
                </a:cxn>
                <a:cxn ang="0">
                  <a:pos x="2" y="57"/>
                </a:cxn>
                <a:cxn ang="0">
                  <a:pos x="2" y="54"/>
                </a:cxn>
                <a:cxn ang="0">
                  <a:pos x="2" y="50"/>
                </a:cxn>
                <a:cxn ang="0">
                  <a:pos x="2" y="47"/>
                </a:cxn>
                <a:cxn ang="0">
                  <a:pos x="2" y="43"/>
                </a:cxn>
                <a:cxn ang="0">
                  <a:pos x="2" y="39"/>
                </a:cxn>
                <a:cxn ang="0">
                  <a:pos x="2" y="36"/>
                </a:cxn>
                <a:cxn ang="0">
                  <a:pos x="1" y="32"/>
                </a:cxn>
                <a:cxn ang="0">
                  <a:pos x="1" y="28"/>
                </a:cxn>
                <a:cxn ang="0">
                  <a:pos x="1" y="25"/>
                </a:cxn>
                <a:cxn ang="0">
                  <a:pos x="1" y="17"/>
                </a:cxn>
                <a:cxn ang="0">
                  <a:pos x="1" y="14"/>
                </a:cxn>
                <a:cxn ang="0">
                  <a:pos x="1" y="12"/>
                </a:cxn>
                <a:cxn ang="0">
                  <a:pos x="1" y="9"/>
                </a:cxn>
                <a:cxn ang="0">
                  <a:pos x="1" y="6"/>
                </a:cxn>
                <a:cxn ang="0">
                  <a:pos x="0" y="4"/>
                </a:cxn>
                <a:cxn ang="0">
                  <a:pos x="0" y="3"/>
                </a:cxn>
                <a:cxn ang="0">
                  <a:pos x="0" y="2"/>
                </a:cxn>
                <a:cxn ang="0">
                  <a:pos x="0" y="1"/>
                </a:cxn>
                <a:cxn ang="0">
                  <a:pos x="0" y="0"/>
                </a:cxn>
                <a:cxn ang="0">
                  <a:pos x="0" y="0"/>
                </a:cxn>
                <a:cxn ang="0">
                  <a:pos x="0" y="0"/>
                </a:cxn>
                <a:cxn ang="0">
                  <a:pos x="0" y="0"/>
                </a:cxn>
                <a:cxn ang="0">
                  <a:pos x="0" y="1"/>
                </a:cxn>
                <a:cxn ang="0">
                  <a:pos x="0" y="2"/>
                </a:cxn>
                <a:cxn ang="0">
                  <a:pos x="0" y="3"/>
                </a:cxn>
                <a:cxn ang="0">
                  <a:pos x="0" y="5"/>
                </a:cxn>
                <a:cxn ang="0">
                  <a:pos x="0" y="9"/>
                </a:cxn>
                <a:cxn ang="0">
                  <a:pos x="0" y="11"/>
                </a:cxn>
                <a:cxn ang="0">
                  <a:pos x="0" y="13"/>
                </a:cxn>
              </a:cxnLst>
              <a:rect l="txL" t="txT" r="txR" b="txB"/>
              <a:pathLst>
                <a:path w="156" h="76">
                  <a:moveTo>
                    <a:pt x="0" y="13"/>
                  </a:moveTo>
                  <a:lnTo>
                    <a:pt x="0" y="16"/>
                  </a:lnTo>
                  <a:lnTo>
                    <a:pt x="2" y="20"/>
                  </a:lnTo>
                  <a:lnTo>
                    <a:pt x="4" y="23"/>
                  </a:lnTo>
                  <a:lnTo>
                    <a:pt x="8" y="26"/>
                  </a:lnTo>
                  <a:lnTo>
                    <a:pt x="11" y="31"/>
                  </a:lnTo>
                  <a:lnTo>
                    <a:pt x="15" y="34"/>
                  </a:lnTo>
                  <a:lnTo>
                    <a:pt x="20" y="37"/>
                  </a:lnTo>
                  <a:lnTo>
                    <a:pt x="25" y="42"/>
                  </a:lnTo>
                  <a:lnTo>
                    <a:pt x="30" y="45"/>
                  </a:lnTo>
                  <a:lnTo>
                    <a:pt x="38" y="48"/>
                  </a:lnTo>
                  <a:lnTo>
                    <a:pt x="50" y="55"/>
                  </a:lnTo>
                  <a:lnTo>
                    <a:pt x="66" y="61"/>
                  </a:lnTo>
                  <a:lnTo>
                    <a:pt x="82" y="67"/>
                  </a:lnTo>
                  <a:lnTo>
                    <a:pt x="91" y="69"/>
                  </a:lnTo>
                  <a:lnTo>
                    <a:pt x="99" y="71"/>
                  </a:lnTo>
                  <a:lnTo>
                    <a:pt x="106" y="73"/>
                  </a:lnTo>
                  <a:lnTo>
                    <a:pt x="115" y="75"/>
                  </a:lnTo>
                  <a:lnTo>
                    <a:pt x="122" y="76"/>
                  </a:lnTo>
                  <a:lnTo>
                    <a:pt x="129" y="76"/>
                  </a:lnTo>
                  <a:lnTo>
                    <a:pt x="135" y="76"/>
                  </a:lnTo>
                  <a:lnTo>
                    <a:pt x="142" y="75"/>
                  </a:lnTo>
                  <a:lnTo>
                    <a:pt x="145" y="73"/>
                  </a:lnTo>
                  <a:lnTo>
                    <a:pt x="149" y="72"/>
                  </a:lnTo>
                  <a:lnTo>
                    <a:pt x="151" y="71"/>
                  </a:lnTo>
                  <a:lnTo>
                    <a:pt x="154" y="70"/>
                  </a:lnTo>
                  <a:lnTo>
                    <a:pt x="156" y="68"/>
                  </a:lnTo>
                  <a:lnTo>
                    <a:pt x="156" y="66"/>
                  </a:lnTo>
                  <a:lnTo>
                    <a:pt x="156" y="62"/>
                  </a:lnTo>
                  <a:lnTo>
                    <a:pt x="156" y="60"/>
                  </a:lnTo>
                  <a:lnTo>
                    <a:pt x="154" y="57"/>
                  </a:lnTo>
                  <a:lnTo>
                    <a:pt x="152" y="54"/>
                  </a:lnTo>
                  <a:lnTo>
                    <a:pt x="151" y="50"/>
                  </a:lnTo>
                  <a:lnTo>
                    <a:pt x="147" y="47"/>
                  </a:lnTo>
                  <a:lnTo>
                    <a:pt x="144" y="43"/>
                  </a:lnTo>
                  <a:lnTo>
                    <a:pt x="138" y="39"/>
                  </a:lnTo>
                  <a:lnTo>
                    <a:pt x="133" y="36"/>
                  </a:lnTo>
                  <a:lnTo>
                    <a:pt x="128" y="32"/>
                  </a:lnTo>
                  <a:lnTo>
                    <a:pt x="122" y="28"/>
                  </a:lnTo>
                  <a:lnTo>
                    <a:pt x="115" y="25"/>
                  </a:lnTo>
                  <a:lnTo>
                    <a:pt x="101" y="17"/>
                  </a:lnTo>
                  <a:lnTo>
                    <a:pt x="92" y="14"/>
                  </a:lnTo>
                  <a:lnTo>
                    <a:pt x="85" y="12"/>
                  </a:lnTo>
                  <a:lnTo>
                    <a:pt x="78" y="9"/>
                  </a:lnTo>
                  <a:lnTo>
                    <a:pt x="69" y="6"/>
                  </a:lnTo>
                  <a:lnTo>
                    <a:pt x="62" y="4"/>
                  </a:lnTo>
                  <a:lnTo>
                    <a:pt x="55" y="3"/>
                  </a:lnTo>
                  <a:lnTo>
                    <a:pt x="48" y="2"/>
                  </a:lnTo>
                  <a:lnTo>
                    <a:pt x="41" y="1"/>
                  </a:lnTo>
                  <a:lnTo>
                    <a:pt x="34" y="0"/>
                  </a:lnTo>
                  <a:lnTo>
                    <a:pt x="29" y="0"/>
                  </a:lnTo>
                  <a:lnTo>
                    <a:pt x="23" y="0"/>
                  </a:lnTo>
                  <a:lnTo>
                    <a:pt x="18" y="0"/>
                  </a:lnTo>
                  <a:lnTo>
                    <a:pt x="13" y="1"/>
                  </a:lnTo>
                  <a:lnTo>
                    <a:pt x="9" y="2"/>
                  </a:lnTo>
                  <a:lnTo>
                    <a:pt x="6" y="3"/>
                  </a:lnTo>
                  <a:lnTo>
                    <a:pt x="4" y="5"/>
                  </a:lnTo>
                  <a:lnTo>
                    <a:pt x="0" y="9"/>
                  </a:lnTo>
                  <a:lnTo>
                    <a:pt x="0" y="11"/>
                  </a:lnTo>
                  <a:lnTo>
                    <a:pt x="0" y="13"/>
                  </a:lnTo>
                  <a:close/>
                </a:path>
              </a:pathLst>
            </a:custGeom>
            <a:solidFill>
              <a:srgbClr val="800000">
                <a:alpha val="100000"/>
              </a:srgbClr>
            </a:solidFill>
            <a:ln w="9525">
              <a:noFill/>
            </a:ln>
          </p:spPr>
          <p:txBody>
            <a:bodyPr/>
            <a:lstStyle/>
            <a:p>
              <a:endParaRPr lang="zh-CN" altLang="en-US"/>
            </a:p>
          </p:txBody>
        </p:sp>
        <p:sp>
          <p:nvSpPr>
            <p:cNvPr id="117917" name="Freeform 158"/>
            <p:cNvSpPr/>
            <p:nvPr/>
          </p:nvSpPr>
          <p:spPr>
            <a:xfrm>
              <a:off x="4545" y="2018"/>
              <a:ext cx="77" cy="76"/>
            </a:xfrm>
            <a:custGeom>
              <a:avLst/>
              <a:gdLst>
                <a:gd name="txL" fmla="*/ 0 w 156"/>
                <a:gd name="txT" fmla="*/ 0 h 76"/>
                <a:gd name="txR" fmla="*/ 156 w 156"/>
                <a:gd name="txB" fmla="*/ 76 h 76"/>
              </a:gdLst>
              <a:ahLst/>
              <a:cxnLst>
                <a:cxn ang="0">
                  <a:pos x="0" y="13"/>
                </a:cxn>
                <a:cxn ang="0">
                  <a:pos x="0" y="16"/>
                </a:cxn>
                <a:cxn ang="0">
                  <a:pos x="0" y="20"/>
                </a:cxn>
                <a:cxn ang="0">
                  <a:pos x="0" y="23"/>
                </a:cxn>
                <a:cxn ang="0">
                  <a:pos x="0" y="26"/>
                </a:cxn>
                <a:cxn ang="0">
                  <a:pos x="0" y="31"/>
                </a:cxn>
                <a:cxn ang="0">
                  <a:pos x="0" y="34"/>
                </a:cxn>
                <a:cxn ang="0">
                  <a:pos x="0" y="37"/>
                </a:cxn>
                <a:cxn ang="0">
                  <a:pos x="0" y="42"/>
                </a:cxn>
                <a:cxn ang="0">
                  <a:pos x="0" y="45"/>
                </a:cxn>
                <a:cxn ang="0">
                  <a:pos x="0" y="48"/>
                </a:cxn>
                <a:cxn ang="0">
                  <a:pos x="0" y="55"/>
                </a:cxn>
                <a:cxn ang="0">
                  <a:pos x="1" y="61"/>
                </a:cxn>
                <a:cxn ang="0">
                  <a:pos x="1" y="67"/>
                </a:cxn>
                <a:cxn ang="0">
                  <a:pos x="1" y="69"/>
                </a:cxn>
                <a:cxn ang="0">
                  <a:pos x="1" y="71"/>
                </a:cxn>
                <a:cxn ang="0">
                  <a:pos x="1" y="73"/>
                </a:cxn>
                <a:cxn ang="0">
                  <a:pos x="1" y="75"/>
                </a:cxn>
                <a:cxn ang="0">
                  <a:pos x="1" y="76"/>
                </a:cxn>
                <a:cxn ang="0">
                  <a:pos x="2" y="76"/>
                </a:cxn>
                <a:cxn ang="0">
                  <a:pos x="2" y="76"/>
                </a:cxn>
                <a:cxn ang="0">
                  <a:pos x="2" y="75"/>
                </a:cxn>
                <a:cxn ang="0">
                  <a:pos x="2" y="73"/>
                </a:cxn>
                <a:cxn ang="0">
                  <a:pos x="2" y="72"/>
                </a:cxn>
                <a:cxn ang="0">
                  <a:pos x="2" y="71"/>
                </a:cxn>
                <a:cxn ang="0">
                  <a:pos x="2" y="70"/>
                </a:cxn>
                <a:cxn ang="0">
                  <a:pos x="2" y="68"/>
                </a:cxn>
                <a:cxn ang="0">
                  <a:pos x="2" y="66"/>
                </a:cxn>
                <a:cxn ang="0">
                  <a:pos x="2" y="62"/>
                </a:cxn>
                <a:cxn ang="0">
                  <a:pos x="2" y="60"/>
                </a:cxn>
                <a:cxn ang="0">
                  <a:pos x="2" y="57"/>
                </a:cxn>
                <a:cxn ang="0">
                  <a:pos x="2" y="54"/>
                </a:cxn>
                <a:cxn ang="0">
                  <a:pos x="2" y="50"/>
                </a:cxn>
                <a:cxn ang="0">
                  <a:pos x="2" y="47"/>
                </a:cxn>
                <a:cxn ang="0">
                  <a:pos x="2" y="43"/>
                </a:cxn>
                <a:cxn ang="0">
                  <a:pos x="2" y="39"/>
                </a:cxn>
                <a:cxn ang="0">
                  <a:pos x="2" y="36"/>
                </a:cxn>
                <a:cxn ang="0">
                  <a:pos x="1" y="32"/>
                </a:cxn>
                <a:cxn ang="0">
                  <a:pos x="1" y="28"/>
                </a:cxn>
                <a:cxn ang="0">
                  <a:pos x="1" y="25"/>
                </a:cxn>
                <a:cxn ang="0">
                  <a:pos x="1" y="17"/>
                </a:cxn>
                <a:cxn ang="0">
                  <a:pos x="1" y="14"/>
                </a:cxn>
                <a:cxn ang="0">
                  <a:pos x="1" y="12"/>
                </a:cxn>
                <a:cxn ang="0">
                  <a:pos x="1" y="9"/>
                </a:cxn>
                <a:cxn ang="0">
                  <a:pos x="1" y="6"/>
                </a:cxn>
                <a:cxn ang="0">
                  <a:pos x="0" y="4"/>
                </a:cxn>
                <a:cxn ang="0">
                  <a:pos x="0" y="3"/>
                </a:cxn>
                <a:cxn ang="0">
                  <a:pos x="0" y="2"/>
                </a:cxn>
                <a:cxn ang="0">
                  <a:pos x="0" y="1"/>
                </a:cxn>
                <a:cxn ang="0">
                  <a:pos x="0" y="0"/>
                </a:cxn>
                <a:cxn ang="0">
                  <a:pos x="0" y="0"/>
                </a:cxn>
                <a:cxn ang="0">
                  <a:pos x="0" y="0"/>
                </a:cxn>
                <a:cxn ang="0">
                  <a:pos x="0" y="0"/>
                </a:cxn>
                <a:cxn ang="0">
                  <a:pos x="0" y="1"/>
                </a:cxn>
                <a:cxn ang="0">
                  <a:pos x="0" y="2"/>
                </a:cxn>
                <a:cxn ang="0">
                  <a:pos x="0" y="3"/>
                </a:cxn>
                <a:cxn ang="0">
                  <a:pos x="0" y="5"/>
                </a:cxn>
                <a:cxn ang="0">
                  <a:pos x="0" y="9"/>
                </a:cxn>
                <a:cxn ang="0">
                  <a:pos x="0" y="11"/>
                </a:cxn>
                <a:cxn ang="0">
                  <a:pos x="0" y="13"/>
                </a:cxn>
              </a:cxnLst>
              <a:rect l="txL" t="txT" r="txR" b="txB"/>
              <a:pathLst>
                <a:path w="156" h="76">
                  <a:moveTo>
                    <a:pt x="0" y="13"/>
                  </a:moveTo>
                  <a:lnTo>
                    <a:pt x="0" y="16"/>
                  </a:lnTo>
                  <a:lnTo>
                    <a:pt x="2" y="20"/>
                  </a:lnTo>
                  <a:lnTo>
                    <a:pt x="4" y="23"/>
                  </a:lnTo>
                  <a:lnTo>
                    <a:pt x="8" y="26"/>
                  </a:lnTo>
                  <a:lnTo>
                    <a:pt x="11" y="31"/>
                  </a:lnTo>
                  <a:lnTo>
                    <a:pt x="15" y="34"/>
                  </a:lnTo>
                  <a:lnTo>
                    <a:pt x="20" y="37"/>
                  </a:lnTo>
                  <a:lnTo>
                    <a:pt x="25" y="42"/>
                  </a:lnTo>
                  <a:lnTo>
                    <a:pt x="30" y="45"/>
                  </a:lnTo>
                  <a:lnTo>
                    <a:pt x="38" y="48"/>
                  </a:lnTo>
                  <a:lnTo>
                    <a:pt x="50" y="55"/>
                  </a:lnTo>
                  <a:lnTo>
                    <a:pt x="66" y="61"/>
                  </a:lnTo>
                  <a:lnTo>
                    <a:pt x="82" y="67"/>
                  </a:lnTo>
                  <a:lnTo>
                    <a:pt x="91" y="69"/>
                  </a:lnTo>
                  <a:lnTo>
                    <a:pt x="99" y="71"/>
                  </a:lnTo>
                  <a:lnTo>
                    <a:pt x="106" y="73"/>
                  </a:lnTo>
                  <a:lnTo>
                    <a:pt x="115" y="75"/>
                  </a:lnTo>
                  <a:lnTo>
                    <a:pt x="122" y="76"/>
                  </a:lnTo>
                  <a:lnTo>
                    <a:pt x="129" y="76"/>
                  </a:lnTo>
                  <a:lnTo>
                    <a:pt x="135" y="76"/>
                  </a:lnTo>
                  <a:lnTo>
                    <a:pt x="142" y="75"/>
                  </a:lnTo>
                  <a:lnTo>
                    <a:pt x="145" y="73"/>
                  </a:lnTo>
                  <a:lnTo>
                    <a:pt x="149" y="72"/>
                  </a:lnTo>
                  <a:lnTo>
                    <a:pt x="151" y="71"/>
                  </a:lnTo>
                  <a:lnTo>
                    <a:pt x="154" y="70"/>
                  </a:lnTo>
                  <a:lnTo>
                    <a:pt x="156" y="68"/>
                  </a:lnTo>
                  <a:lnTo>
                    <a:pt x="156" y="66"/>
                  </a:lnTo>
                  <a:lnTo>
                    <a:pt x="156" y="62"/>
                  </a:lnTo>
                  <a:lnTo>
                    <a:pt x="156" y="60"/>
                  </a:lnTo>
                  <a:lnTo>
                    <a:pt x="154" y="57"/>
                  </a:lnTo>
                  <a:lnTo>
                    <a:pt x="152" y="54"/>
                  </a:lnTo>
                  <a:lnTo>
                    <a:pt x="151" y="50"/>
                  </a:lnTo>
                  <a:lnTo>
                    <a:pt x="147" y="47"/>
                  </a:lnTo>
                  <a:lnTo>
                    <a:pt x="144" y="43"/>
                  </a:lnTo>
                  <a:lnTo>
                    <a:pt x="138" y="39"/>
                  </a:lnTo>
                  <a:lnTo>
                    <a:pt x="133" y="36"/>
                  </a:lnTo>
                  <a:lnTo>
                    <a:pt x="128" y="32"/>
                  </a:lnTo>
                  <a:lnTo>
                    <a:pt x="122" y="28"/>
                  </a:lnTo>
                  <a:lnTo>
                    <a:pt x="115" y="25"/>
                  </a:lnTo>
                  <a:lnTo>
                    <a:pt x="101" y="17"/>
                  </a:lnTo>
                  <a:lnTo>
                    <a:pt x="92" y="14"/>
                  </a:lnTo>
                  <a:lnTo>
                    <a:pt x="85" y="12"/>
                  </a:lnTo>
                  <a:lnTo>
                    <a:pt x="78" y="9"/>
                  </a:lnTo>
                  <a:lnTo>
                    <a:pt x="69" y="6"/>
                  </a:lnTo>
                  <a:lnTo>
                    <a:pt x="62" y="4"/>
                  </a:lnTo>
                  <a:lnTo>
                    <a:pt x="55" y="3"/>
                  </a:lnTo>
                  <a:lnTo>
                    <a:pt x="48" y="2"/>
                  </a:lnTo>
                  <a:lnTo>
                    <a:pt x="41" y="1"/>
                  </a:lnTo>
                  <a:lnTo>
                    <a:pt x="34" y="0"/>
                  </a:lnTo>
                  <a:lnTo>
                    <a:pt x="29" y="0"/>
                  </a:lnTo>
                  <a:lnTo>
                    <a:pt x="23" y="0"/>
                  </a:lnTo>
                  <a:lnTo>
                    <a:pt x="18" y="0"/>
                  </a:lnTo>
                  <a:lnTo>
                    <a:pt x="13" y="1"/>
                  </a:lnTo>
                  <a:lnTo>
                    <a:pt x="9" y="2"/>
                  </a:lnTo>
                  <a:lnTo>
                    <a:pt x="6" y="3"/>
                  </a:lnTo>
                  <a:lnTo>
                    <a:pt x="4" y="5"/>
                  </a:lnTo>
                  <a:lnTo>
                    <a:pt x="0" y="9"/>
                  </a:lnTo>
                  <a:lnTo>
                    <a:pt x="0" y="11"/>
                  </a:lnTo>
                  <a:lnTo>
                    <a:pt x="0" y="13"/>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18" name="Freeform 159"/>
            <p:cNvSpPr/>
            <p:nvPr/>
          </p:nvSpPr>
          <p:spPr>
            <a:xfrm>
              <a:off x="4416" y="2247"/>
              <a:ext cx="79" cy="107"/>
            </a:xfrm>
            <a:custGeom>
              <a:avLst/>
              <a:gdLst>
                <a:gd name="txL" fmla="*/ 0 w 159"/>
                <a:gd name="txT" fmla="*/ 0 h 107"/>
                <a:gd name="txR" fmla="*/ 159 w 159"/>
                <a:gd name="txB" fmla="*/ 107 h 107"/>
              </a:gdLst>
              <a:ahLst/>
              <a:cxnLst>
                <a:cxn ang="0">
                  <a:pos x="2" y="61"/>
                </a:cxn>
                <a:cxn ang="0">
                  <a:pos x="2" y="60"/>
                </a:cxn>
                <a:cxn ang="0">
                  <a:pos x="2" y="59"/>
                </a:cxn>
                <a:cxn ang="0">
                  <a:pos x="1" y="57"/>
                </a:cxn>
                <a:cxn ang="0">
                  <a:pos x="1" y="54"/>
                </a:cxn>
                <a:cxn ang="0">
                  <a:pos x="1" y="52"/>
                </a:cxn>
                <a:cxn ang="0">
                  <a:pos x="1" y="49"/>
                </a:cxn>
                <a:cxn ang="0">
                  <a:pos x="1" y="46"/>
                </a:cxn>
                <a:cxn ang="0">
                  <a:pos x="1" y="41"/>
                </a:cxn>
                <a:cxn ang="0">
                  <a:pos x="1" y="37"/>
                </a:cxn>
                <a:cxn ang="0">
                  <a:pos x="0" y="32"/>
                </a:cxn>
                <a:cxn ang="0">
                  <a:pos x="0" y="28"/>
                </a:cxn>
                <a:cxn ang="0">
                  <a:pos x="0" y="23"/>
                </a:cxn>
                <a:cxn ang="0">
                  <a:pos x="0" y="17"/>
                </a:cxn>
                <a:cxn ang="0">
                  <a:pos x="0" y="12"/>
                </a:cxn>
                <a:cxn ang="0">
                  <a:pos x="0" y="6"/>
                </a:cxn>
                <a:cxn ang="0">
                  <a:pos x="0" y="0"/>
                </a:cxn>
                <a:cxn ang="0">
                  <a:pos x="0" y="0"/>
                </a:cxn>
                <a:cxn ang="0">
                  <a:pos x="0" y="107"/>
                </a:cxn>
                <a:cxn ang="0">
                  <a:pos x="2" y="61"/>
                </a:cxn>
                <a:cxn ang="0">
                  <a:pos x="2" y="61"/>
                </a:cxn>
              </a:cxnLst>
              <a:rect l="txL" t="txT" r="txR" b="txB"/>
              <a:pathLst>
                <a:path w="159" h="107">
                  <a:moveTo>
                    <a:pt x="159" y="61"/>
                  </a:moveTo>
                  <a:lnTo>
                    <a:pt x="147" y="60"/>
                  </a:lnTo>
                  <a:lnTo>
                    <a:pt x="136" y="59"/>
                  </a:lnTo>
                  <a:lnTo>
                    <a:pt x="126" y="57"/>
                  </a:lnTo>
                  <a:lnTo>
                    <a:pt x="115" y="54"/>
                  </a:lnTo>
                  <a:lnTo>
                    <a:pt x="105" y="52"/>
                  </a:lnTo>
                  <a:lnTo>
                    <a:pt x="94" y="49"/>
                  </a:lnTo>
                  <a:lnTo>
                    <a:pt x="83" y="46"/>
                  </a:lnTo>
                  <a:lnTo>
                    <a:pt x="75" y="41"/>
                  </a:lnTo>
                  <a:lnTo>
                    <a:pt x="66" y="37"/>
                  </a:lnTo>
                  <a:lnTo>
                    <a:pt x="57" y="32"/>
                  </a:lnTo>
                  <a:lnTo>
                    <a:pt x="50" y="28"/>
                  </a:lnTo>
                  <a:lnTo>
                    <a:pt x="41" y="23"/>
                  </a:lnTo>
                  <a:lnTo>
                    <a:pt x="34" y="17"/>
                  </a:lnTo>
                  <a:lnTo>
                    <a:pt x="27" y="12"/>
                  </a:lnTo>
                  <a:lnTo>
                    <a:pt x="22" y="6"/>
                  </a:lnTo>
                  <a:lnTo>
                    <a:pt x="16" y="0"/>
                  </a:lnTo>
                  <a:lnTo>
                    <a:pt x="0" y="107"/>
                  </a:lnTo>
                  <a:lnTo>
                    <a:pt x="159" y="61"/>
                  </a:lnTo>
                  <a:close/>
                </a:path>
              </a:pathLst>
            </a:custGeom>
            <a:solidFill>
              <a:srgbClr val="000000">
                <a:alpha val="100000"/>
              </a:srgbClr>
            </a:solidFill>
            <a:ln w="9525">
              <a:noFill/>
            </a:ln>
          </p:spPr>
          <p:txBody>
            <a:bodyPr/>
            <a:lstStyle/>
            <a:p>
              <a:endParaRPr lang="zh-CN" altLang="en-US"/>
            </a:p>
          </p:txBody>
        </p:sp>
        <p:sp>
          <p:nvSpPr>
            <p:cNvPr id="117919" name="Freeform 160"/>
            <p:cNvSpPr/>
            <p:nvPr/>
          </p:nvSpPr>
          <p:spPr>
            <a:xfrm>
              <a:off x="4416" y="2247"/>
              <a:ext cx="79" cy="107"/>
            </a:xfrm>
            <a:custGeom>
              <a:avLst/>
              <a:gdLst>
                <a:gd name="txL" fmla="*/ 0 w 159"/>
                <a:gd name="txT" fmla="*/ 0 h 107"/>
                <a:gd name="txR" fmla="*/ 159 w 159"/>
                <a:gd name="txB" fmla="*/ 107 h 107"/>
              </a:gdLst>
              <a:ahLst/>
              <a:cxnLst>
                <a:cxn ang="0">
                  <a:pos x="2" y="61"/>
                </a:cxn>
                <a:cxn ang="0">
                  <a:pos x="2" y="60"/>
                </a:cxn>
                <a:cxn ang="0">
                  <a:pos x="2" y="59"/>
                </a:cxn>
                <a:cxn ang="0">
                  <a:pos x="1" y="57"/>
                </a:cxn>
                <a:cxn ang="0">
                  <a:pos x="1" y="54"/>
                </a:cxn>
                <a:cxn ang="0">
                  <a:pos x="1" y="52"/>
                </a:cxn>
                <a:cxn ang="0">
                  <a:pos x="1" y="49"/>
                </a:cxn>
                <a:cxn ang="0">
                  <a:pos x="1" y="46"/>
                </a:cxn>
                <a:cxn ang="0">
                  <a:pos x="1" y="41"/>
                </a:cxn>
                <a:cxn ang="0">
                  <a:pos x="1" y="37"/>
                </a:cxn>
                <a:cxn ang="0">
                  <a:pos x="0" y="32"/>
                </a:cxn>
                <a:cxn ang="0">
                  <a:pos x="0" y="28"/>
                </a:cxn>
                <a:cxn ang="0">
                  <a:pos x="0" y="23"/>
                </a:cxn>
                <a:cxn ang="0">
                  <a:pos x="0" y="17"/>
                </a:cxn>
                <a:cxn ang="0">
                  <a:pos x="0" y="12"/>
                </a:cxn>
                <a:cxn ang="0">
                  <a:pos x="0" y="6"/>
                </a:cxn>
                <a:cxn ang="0">
                  <a:pos x="0" y="0"/>
                </a:cxn>
                <a:cxn ang="0">
                  <a:pos x="0" y="0"/>
                </a:cxn>
                <a:cxn ang="0">
                  <a:pos x="0" y="107"/>
                </a:cxn>
                <a:cxn ang="0">
                  <a:pos x="2" y="61"/>
                </a:cxn>
                <a:cxn ang="0">
                  <a:pos x="2" y="61"/>
                </a:cxn>
              </a:cxnLst>
              <a:rect l="txL" t="txT" r="txR" b="txB"/>
              <a:pathLst>
                <a:path w="159" h="107">
                  <a:moveTo>
                    <a:pt x="159" y="61"/>
                  </a:moveTo>
                  <a:lnTo>
                    <a:pt x="147" y="60"/>
                  </a:lnTo>
                  <a:lnTo>
                    <a:pt x="136" y="59"/>
                  </a:lnTo>
                  <a:lnTo>
                    <a:pt x="126" y="57"/>
                  </a:lnTo>
                  <a:lnTo>
                    <a:pt x="115" y="54"/>
                  </a:lnTo>
                  <a:lnTo>
                    <a:pt x="105" y="52"/>
                  </a:lnTo>
                  <a:lnTo>
                    <a:pt x="94" y="49"/>
                  </a:lnTo>
                  <a:lnTo>
                    <a:pt x="83" y="46"/>
                  </a:lnTo>
                  <a:lnTo>
                    <a:pt x="75" y="41"/>
                  </a:lnTo>
                  <a:lnTo>
                    <a:pt x="66" y="37"/>
                  </a:lnTo>
                  <a:lnTo>
                    <a:pt x="57" y="32"/>
                  </a:lnTo>
                  <a:lnTo>
                    <a:pt x="50" y="28"/>
                  </a:lnTo>
                  <a:lnTo>
                    <a:pt x="41" y="23"/>
                  </a:lnTo>
                  <a:lnTo>
                    <a:pt x="34" y="17"/>
                  </a:lnTo>
                  <a:lnTo>
                    <a:pt x="27" y="12"/>
                  </a:lnTo>
                  <a:lnTo>
                    <a:pt x="22" y="6"/>
                  </a:lnTo>
                  <a:lnTo>
                    <a:pt x="16" y="0"/>
                  </a:lnTo>
                  <a:lnTo>
                    <a:pt x="0" y="107"/>
                  </a:lnTo>
                  <a:lnTo>
                    <a:pt x="159" y="61"/>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20" name="Freeform 161"/>
            <p:cNvSpPr/>
            <p:nvPr/>
          </p:nvSpPr>
          <p:spPr>
            <a:xfrm>
              <a:off x="4424" y="2030"/>
              <a:ext cx="193" cy="278"/>
            </a:xfrm>
            <a:custGeom>
              <a:avLst/>
              <a:gdLst>
                <a:gd name="txL" fmla="*/ 0 w 387"/>
                <a:gd name="txT" fmla="*/ 0 h 278"/>
                <a:gd name="txR" fmla="*/ 387 w 387"/>
                <a:gd name="txB" fmla="*/ 278 h 278"/>
              </a:gdLst>
              <a:ahLst/>
              <a:cxnLst>
                <a:cxn ang="0">
                  <a:pos x="2" y="278"/>
                </a:cxn>
                <a:cxn ang="0">
                  <a:pos x="2" y="277"/>
                </a:cxn>
                <a:cxn ang="0">
                  <a:pos x="6" y="65"/>
                </a:cxn>
                <a:cxn ang="0">
                  <a:pos x="6" y="63"/>
                </a:cxn>
                <a:cxn ang="0">
                  <a:pos x="5" y="64"/>
                </a:cxn>
                <a:cxn ang="0">
                  <a:pos x="5" y="64"/>
                </a:cxn>
                <a:cxn ang="0">
                  <a:pos x="5" y="64"/>
                </a:cxn>
                <a:cxn ang="0">
                  <a:pos x="5" y="63"/>
                </a:cxn>
                <a:cxn ang="0">
                  <a:pos x="5" y="61"/>
                </a:cxn>
                <a:cxn ang="0">
                  <a:pos x="5" y="60"/>
                </a:cxn>
                <a:cxn ang="0">
                  <a:pos x="5" y="59"/>
                </a:cxn>
                <a:cxn ang="0">
                  <a:pos x="5" y="57"/>
                </a:cxn>
                <a:cxn ang="0">
                  <a:pos x="5" y="55"/>
                </a:cxn>
                <a:cxn ang="0">
                  <a:pos x="4" y="53"/>
                </a:cxn>
                <a:cxn ang="0">
                  <a:pos x="4" y="47"/>
                </a:cxn>
                <a:cxn ang="0">
                  <a:pos x="4" y="41"/>
                </a:cxn>
                <a:cxn ang="0">
                  <a:pos x="4" y="34"/>
                </a:cxn>
                <a:cxn ang="0">
                  <a:pos x="4" y="30"/>
                </a:cxn>
                <a:cxn ang="0">
                  <a:pos x="4" y="25"/>
                </a:cxn>
                <a:cxn ang="0">
                  <a:pos x="4" y="21"/>
                </a:cxn>
                <a:cxn ang="0">
                  <a:pos x="3" y="16"/>
                </a:cxn>
                <a:cxn ang="0">
                  <a:pos x="3" y="13"/>
                </a:cxn>
                <a:cxn ang="0">
                  <a:pos x="3" y="9"/>
                </a:cxn>
                <a:cxn ang="0">
                  <a:pos x="3" y="4"/>
                </a:cxn>
                <a:cxn ang="0">
                  <a:pos x="3" y="1"/>
                </a:cxn>
                <a:cxn ang="0">
                  <a:pos x="3" y="0"/>
                </a:cxn>
                <a:cxn ang="0">
                  <a:pos x="0" y="213"/>
                </a:cxn>
                <a:cxn ang="0">
                  <a:pos x="0" y="217"/>
                </a:cxn>
                <a:cxn ang="0">
                  <a:pos x="0" y="223"/>
                </a:cxn>
                <a:cxn ang="0">
                  <a:pos x="0" y="229"/>
                </a:cxn>
                <a:cxn ang="0">
                  <a:pos x="0" y="234"/>
                </a:cxn>
                <a:cxn ang="0">
                  <a:pos x="0" y="240"/>
                </a:cxn>
                <a:cxn ang="0">
                  <a:pos x="0" y="245"/>
                </a:cxn>
                <a:cxn ang="0">
                  <a:pos x="0" y="249"/>
                </a:cxn>
                <a:cxn ang="0">
                  <a:pos x="0" y="254"/>
                </a:cxn>
                <a:cxn ang="0">
                  <a:pos x="0" y="258"/>
                </a:cxn>
                <a:cxn ang="0">
                  <a:pos x="1" y="263"/>
                </a:cxn>
                <a:cxn ang="0">
                  <a:pos x="1" y="266"/>
                </a:cxn>
                <a:cxn ang="0">
                  <a:pos x="1" y="269"/>
                </a:cxn>
                <a:cxn ang="0">
                  <a:pos x="1" y="271"/>
                </a:cxn>
                <a:cxn ang="0">
                  <a:pos x="1" y="274"/>
                </a:cxn>
                <a:cxn ang="0">
                  <a:pos x="1" y="276"/>
                </a:cxn>
                <a:cxn ang="0">
                  <a:pos x="2" y="277"/>
                </a:cxn>
                <a:cxn ang="0">
                  <a:pos x="2" y="278"/>
                </a:cxn>
                <a:cxn ang="0">
                  <a:pos x="2" y="278"/>
                </a:cxn>
              </a:cxnLst>
              <a:rect l="txL" t="txT" r="txR" b="txB"/>
              <a:pathLst>
                <a:path w="387" h="278">
                  <a:moveTo>
                    <a:pt x="143" y="278"/>
                  </a:moveTo>
                  <a:lnTo>
                    <a:pt x="147" y="277"/>
                  </a:lnTo>
                  <a:lnTo>
                    <a:pt x="387" y="65"/>
                  </a:lnTo>
                  <a:lnTo>
                    <a:pt x="384" y="63"/>
                  </a:lnTo>
                  <a:lnTo>
                    <a:pt x="379" y="64"/>
                  </a:lnTo>
                  <a:lnTo>
                    <a:pt x="373" y="64"/>
                  </a:lnTo>
                  <a:lnTo>
                    <a:pt x="366" y="64"/>
                  </a:lnTo>
                  <a:lnTo>
                    <a:pt x="361" y="63"/>
                  </a:lnTo>
                  <a:lnTo>
                    <a:pt x="354" y="61"/>
                  </a:lnTo>
                  <a:lnTo>
                    <a:pt x="347" y="60"/>
                  </a:lnTo>
                  <a:lnTo>
                    <a:pt x="340" y="59"/>
                  </a:lnTo>
                  <a:lnTo>
                    <a:pt x="333" y="57"/>
                  </a:lnTo>
                  <a:lnTo>
                    <a:pt x="326" y="55"/>
                  </a:lnTo>
                  <a:lnTo>
                    <a:pt x="317" y="53"/>
                  </a:lnTo>
                  <a:lnTo>
                    <a:pt x="303" y="47"/>
                  </a:lnTo>
                  <a:lnTo>
                    <a:pt x="287" y="41"/>
                  </a:lnTo>
                  <a:lnTo>
                    <a:pt x="274" y="34"/>
                  </a:lnTo>
                  <a:lnTo>
                    <a:pt x="267" y="30"/>
                  </a:lnTo>
                  <a:lnTo>
                    <a:pt x="262" y="25"/>
                  </a:lnTo>
                  <a:lnTo>
                    <a:pt x="257" y="21"/>
                  </a:lnTo>
                  <a:lnTo>
                    <a:pt x="251" y="16"/>
                  </a:lnTo>
                  <a:lnTo>
                    <a:pt x="248" y="13"/>
                  </a:lnTo>
                  <a:lnTo>
                    <a:pt x="244" y="9"/>
                  </a:lnTo>
                  <a:lnTo>
                    <a:pt x="242" y="4"/>
                  </a:lnTo>
                  <a:lnTo>
                    <a:pt x="242" y="1"/>
                  </a:lnTo>
                  <a:lnTo>
                    <a:pt x="239" y="0"/>
                  </a:lnTo>
                  <a:lnTo>
                    <a:pt x="0" y="213"/>
                  </a:lnTo>
                  <a:lnTo>
                    <a:pt x="0" y="217"/>
                  </a:lnTo>
                  <a:lnTo>
                    <a:pt x="6" y="223"/>
                  </a:lnTo>
                  <a:lnTo>
                    <a:pt x="11" y="229"/>
                  </a:lnTo>
                  <a:lnTo>
                    <a:pt x="18" y="234"/>
                  </a:lnTo>
                  <a:lnTo>
                    <a:pt x="25" y="240"/>
                  </a:lnTo>
                  <a:lnTo>
                    <a:pt x="34" y="245"/>
                  </a:lnTo>
                  <a:lnTo>
                    <a:pt x="41" y="249"/>
                  </a:lnTo>
                  <a:lnTo>
                    <a:pt x="50" y="254"/>
                  </a:lnTo>
                  <a:lnTo>
                    <a:pt x="59" y="258"/>
                  </a:lnTo>
                  <a:lnTo>
                    <a:pt x="67" y="263"/>
                  </a:lnTo>
                  <a:lnTo>
                    <a:pt x="78" y="266"/>
                  </a:lnTo>
                  <a:lnTo>
                    <a:pt x="89" y="269"/>
                  </a:lnTo>
                  <a:lnTo>
                    <a:pt x="99" y="271"/>
                  </a:lnTo>
                  <a:lnTo>
                    <a:pt x="110" y="274"/>
                  </a:lnTo>
                  <a:lnTo>
                    <a:pt x="120" y="276"/>
                  </a:lnTo>
                  <a:lnTo>
                    <a:pt x="131" y="277"/>
                  </a:lnTo>
                  <a:lnTo>
                    <a:pt x="143" y="278"/>
                  </a:lnTo>
                  <a:close/>
                </a:path>
              </a:pathLst>
            </a:custGeom>
            <a:solidFill>
              <a:srgbClr val="FFFF00">
                <a:alpha val="100000"/>
              </a:srgbClr>
            </a:solidFill>
            <a:ln w="9525">
              <a:noFill/>
            </a:ln>
          </p:spPr>
          <p:txBody>
            <a:bodyPr/>
            <a:lstStyle/>
            <a:p>
              <a:endParaRPr lang="zh-CN" altLang="en-US"/>
            </a:p>
          </p:txBody>
        </p:sp>
        <p:sp>
          <p:nvSpPr>
            <p:cNvPr id="117921" name="Freeform 162"/>
            <p:cNvSpPr/>
            <p:nvPr/>
          </p:nvSpPr>
          <p:spPr>
            <a:xfrm>
              <a:off x="4424" y="2030"/>
              <a:ext cx="193" cy="278"/>
            </a:xfrm>
            <a:custGeom>
              <a:avLst/>
              <a:gdLst>
                <a:gd name="txL" fmla="*/ 0 w 387"/>
                <a:gd name="txT" fmla="*/ 0 h 278"/>
                <a:gd name="txR" fmla="*/ 387 w 387"/>
                <a:gd name="txB" fmla="*/ 278 h 278"/>
              </a:gdLst>
              <a:ahLst/>
              <a:cxnLst>
                <a:cxn ang="0">
                  <a:pos x="2" y="278"/>
                </a:cxn>
                <a:cxn ang="0">
                  <a:pos x="2" y="277"/>
                </a:cxn>
                <a:cxn ang="0">
                  <a:pos x="6" y="65"/>
                </a:cxn>
                <a:cxn ang="0">
                  <a:pos x="6" y="63"/>
                </a:cxn>
                <a:cxn ang="0">
                  <a:pos x="5" y="64"/>
                </a:cxn>
                <a:cxn ang="0">
                  <a:pos x="5" y="64"/>
                </a:cxn>
                <a:cxn ang="0">
                  <a:pos x="5" y="64"/>
                </a:cxn>
                <a:cxn ang="0">
                  <a:pos x="5" y="63"/>
                </a:cxn>
                <a:cxn ang="0">
                  <a:pos x="5" y="61"/>
                </a:cxn>
                <a:cxn ang="0">
                  <a:pos x="5" y="60"/>
                </a:cxn>
                <a:cxn ang="0">
                  <a:pos x="5" y="59"/>
                </a:cxn>
                <a:cxn ang="0">
                  <a:pos x="5" y="57"/>
                </a:cxn>
                <a:cxn ang="0">
                  <a:pos x="5" y="55"/>
                </a:cxn>
                <a:cxn ang="0">
                  <a:pos x="4" y="53"/>
                </a:cxn>
                <a:cxn ang="0">
                  <a:pos x="4" y="47"/>
                </a:cxn>
                <a:cxn ang="0">
                  <a:pos x="4" y="41"/>
                </a:cxn>
                <a:cxn ang="0">
                  <a:pos x="4" y="34"/>
                </a:cxn>
                <a:cxn ang="0">
                  <a:pos x="4" y="30"/>
                </a:cxn>
                <a:cxn ang="0">
                  <a:pos x="4" y="25"/>
                </a:cxn>
                <a:cxn ang="0">
                  <a:pos x="4" y="21"/>
                </a:cxn>
                <a:cxn ang="0">
                  <a:pos x="3" y="16"/>
                </a:cxn>
                <a:cxn ang="0">
                  <a:pos x="3" y="13"/>
                </a:cxn>
                <a:cxn ang="0">
                  <a:pos x="3" y="9"/>
                </a:cxn>
                <a:cxn ang="0">
                  <a:pos x="3" y="4"/>
                </a:cxn>
                <a:cxn ang="0">
                  <a:pos x="3" y="1"/>
                </a:cxn>
                <a:cxn ang="0">
                  <a:pos x="3" y="0"/>
                </a:cxn>
                <a:cxn ang="0">
                  <a:pos x="0" y="213"/>
                </a:cxn>
                <a:cxn ang="0">
                  <a:pos x="0" y="217"/>
                </a:cxn>
                <a:cxn ang="0">
                  <a:pos x="0" y="223"/>
                </a:cxn>
                <a:cxn ang="0">
                  <a:pos x="0" y="229"/>
                </a:cxn>
                <a:cxn ang="0">
                  <a:pos x="0" y="234"/>
                </a:cxn>
                <a:cxn ang="0">
                  <a:pos x="0" y="240"/>
                </a:cxn>
                <a:cxn ang="0">
                  <a:pos x="0" y="245"/>
                </a:cxn>
                <a:cxn ang="0">
                  <a:pos x="0" y="249"/>
                </a:cxn>
                <a:cxn ang="0">
                  <a:pos x="0" y="254"/>
                </a:cxn>
                <a:cxn ang="0">
                  <a:pos x="0" y="258"/>
                </a:cxn>
                <a:cxn ang="0">
                  <a:pos x="1" y="263"/>
                </a:cxn>
                <a:cxn ang="0">
                  <a:pos x="1" y="266"/>
                </a:cxn>
                <a:cxn ang="0">
                  <a:pos x="1" y="269"/>
                </a:cxn>
                <a:cxn ang="0">
                  <a:pos x="1" y="271"/>
                </a:cxn>
                <a:cxn ang="0">
                  <a:pos x="1" y="274"/>
                </a:cxn>
                <a:cxn ang="0">
                  <a:pos x="1" y="276"/>
                </a:cxn>
                <a:cxn ang="0">
                  <a:pos x="2" y="277"/>
                </a:cxn>
                <a:cxn ang="0">
                  <a:pos x="2" y="278"/>
                </a:cxn>
                <a:cxn ang="0">
                  <a:pos x="2" y="278"/>
                </a:cxn>
              </a:cxnLst>
              <a:rect l="txL" t="txT" r="txR" b="txB"/>
              <a:pathLst>
                <a:path w="387" h="278">
                  <a:moveTo>
                    <a:pt x="143" y="278"/>
                  </a:moveTo>
                  <a:lnTo>
                    <a:pt x="147" y="277"/>
                  </a:lnTo>
                  <a:lnTo>
                    <a:pt x="387" y="65"/>
                  </a:lnTo>
                  <a:lnTo>
                    <a:pt x="384" y="63"/>
                  </a:lnTo>
                  <a:lnTo>
                    <a:pt x="379" y="64"/>
                  </a:lnTo>
                  <a:lnTo>
                    <a:pt x="373" y="64"/>
                  </a:lnTo>
                  <a:lnTo>
                    <a:pt x="366" y="64"/>
                  </a:lnTo>
                  <a:lnTo>
                    <a:pt x="361" y="63"/>
                  </a:lnTo>
                  <a:lnTo>
                    <a:pt x="354" y="61"/>
                  </a:lnTo>
                  <a:lnTo>
                    <a:pt x="347" y="60"/>
                  </a:lnTo>
                  <a:lnTo>
                    <a:pt x="340" y="59"/>
                  </a:lnTo>
                  <a:lnTo>
                    <a:pt x="333" y="57"/>
                  </a:lnTo>
                  <a:lnTo>
                    <a:pt x="326" y="55"/>
                  </a:lnTo>
                  <a:lnTo>
                    <a:pt x="317" y="53"/>
                  </a:lnTo>
                  <a:lnTo>
                    <a:pt x="303" y="47"/>
                  </a:lnTo>
                  <a:lnTo>
                    <a:pt x="287" y="41"/>
                  </a:lnTo>
                  <a:lnTo>
                    <a:pt x="274" y="34"/>
                  </a:lnTo>
                  <a:lnTo>
                    <a:pt x="267" y="30"/>
                  </a:lnTo>
                  <a:lnTo>
                    <a:pt x="262" y="25"/>
                  </a:lnTo>
                  <a:lnTo>
                    <a:pt x="257" y="21"/>
                  </a:lnTo>
                  <a:lnTo>
                    <a:pt x="251" y="16"/>
                  </a:lnTo>
                  <a:lnTo>
                    <a:pt x="248" y="13"/>
                  </a:lnTo>
                  <a:lnTo>
                    <a:pt x="244" y="9"/>
                  </a:lnTo>
                  <a:lnTo>
                    <a:pt x="242" y="4"/>
                  </a:lnTo>
                  <a:lnTo>
                    <a:pt x="242" y="1"/>
                  </a:lnTo>
                  <a:lnTo>
                    <a:pt x="239" y="0"/>
                  </a:lnTo>
                  <a:lnTo>
                    <a:pt x="0" y="213"/>
                  </a:lnTo>
                  <a:lnTo>
                    <a:pt x="0" y="217"/>
                  </a:lnTo>
                  <a:lnTo>
                    <a:pt x="6" y="223"/>
                  </a:lnTo>
                  <a:lnTo>
                    <a:pt x="11" y="229"/>
                  </a:lnTo>
                  <a:lnTo>
                    <a:pt x="18" y="234"/>
                  </a:lnTo>
                  <a:lnTo>
                    <a:pt x="25" y="240"/>
                  </a:lnTo>
                  <a:lnTo>
                    <a:pt x="34" y="245"/>
                  </a:lnTo>
                  <a:lnTo>
                    <a:pt x="41" y="249"/>
                  </a:lnTo>
                  <a:lnTo>
                    <a:pt x="50" y="254"/>
                  </a:lnTo>
                  <a:lnTo>
                    <a:pt x="59" y="258"/>
                  </a:lnTo>
                  <a:lnTo>
                    <a:pt x="67" y="263"/>
                  </a:lnTo>
                  <a:lnTo>
                    <a:pt x="78" y="266"/>
                  </a:lnTo>
                  <a:lnTo>
                    <a:pt x="89" y="269"/>
                  </a:lnTo>
                  <a:lnTo>
                    <a:pt x="99" y="271"/>
                  </a:lnTo>
                  <a:lnTo>
                    <a:pt x="110" y="274"/>
                  </a:lnTo>
                  <a:lnTo>
                    <a:pt x="120" y="276"/>
                  </a:lnTo>
                  <a:lnTo>
                    <a:pt x="131" y="277"/>
                  </a:lnTo>
                  <a:lnTo>
                    <a:pt x="143" y="278"/>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22" name="Freeform 163"/>
            <p:cNvSpPr/>
            <p:nvPr/>
          </p:nvSpPr>
          <p:spPr>
            <a:xfrm>
              <a:off x="1299" y="2042"/>
              <a:ext cx="445" cy="554"/>
            </a:xfrm>
            <a:custGeom>
              <a:avLst/>
              <a:gdLst>
                <a:gd name="txL" fmla="*/ 0 w 890"/>
                <a:gd name="txT" fmla="*/ 0 h 554"/>
                <a:gd name="txR" fmla="*/ 890 w 890"/>
                <a:gd name="txB" fmla="*/ 554 h 554"/>
              </a:gdLst>
              <a:ahLst/>
              <a:cxnLst>
                <a:cxn ang="0">
                  <a:pos x="14" y="132"/>
                </a:cxn>
                <a:cxn ang="0">
                  <a:pos x="14" y="118"/>
                </a:cxn>
                <a:cxn ang="0">
                  <a:pos x="14" y="104"/>
                </a:cxn>
                <a:cxn ang="0">
                  <a:pos x="14" y="91"/>
                </a:cxn>
                <a:cxn ang="0">
                  <a:pos x="14" y="79"/>
                </a:cxn>
                <a:cxn ang="0">
                  <a:pos x="14" y="67"/>
                </a:cxn>
                <a:cxn ang="0">
                  <a:pos x="14" y="51"/>
                </a:cxn>
                <a:cxn ang="0">
                  <a:pos x="13" y="32"/>
                </a:cxn>
                <a:cxn ang="0">
                  <a:pos x="13" y="20"/>
                </a:cxn>
                <a:cxn ang="0">
                  <a:pos x="12" y="14"/>
                </a:cxn>
                <a:cxn ang="0">
                  <a:pos x="12" y="9"/>
                </a:cxn>
                <a:cxn ang="0">
                  <a:pos x="12" y="4"/>
                </a:cxn>
                <a:cxn ang="0">
                  <a:pos x="11" y="1"/>
                </a:cxn>
                <a:cxn ang="0">
                  <a:pos x="11" y="0"/>
                </a:cxn>
                <a:cxn ang="0">
                  <a:pos x="11" y="0"/>
                </a:cxn>
                <a:cxn ang="0">
                  <a:pos x="4" y="0"/>
                </a:cxn>
                <a:cxn ang="0">
                  <a:pos x="4" y="1"/>
                </a:cxn>
                <a:cxn ang="0">
                  <a:pos x="3" y="3"/>
                </a:cxn>
                <a:cxn ang="0">
                  <a:pos x="3" y="7"/>
                </a:cxn>
                <a:cxn ang="0">
                  <a:pos x="3" y="11"/>
                </a:cxn>
                <a:cxn ang="0">
                  <a:pos x="2" y="16"/>
                </a:cxn>
                <a:cxn ang="0">
                  <a:pos x="2" y="24"/>
                </a:cxn>
                <a:cxn ang="0">
                  <a:pos x="2" y="41"/>
                </a:cxn>
                <a:cxn ang="0">
                  <a:pos x="1" y="62"/>
                </a:cxn>
                <a:cxn ang="0">
                  <a:pos x="1" y="73"/>
                </a:cxn>
                <a:cxn ang="0">
                  <a:pos x="1" y="85"/>
                </a:cxn>
                <a:cxn ang="0">
                  <a:pos x="1" y="98"/>
                </a:cxn>
                <a:cxn ang="0">
                  <a:pos x="1" y="111"/>
                </a:cxn>
                <a:cxn ang="0">
                  <a:pos x="1" y="124"/>
                </a:cxn>
                <a:cxn ang="0">
                  <a:pos x="0" y="139"/>
                </a:cxn>
                <a:cxn ang="0">
                  <a:pos x="0" y="416"/>
                </a:cxn>
                <a:cxn ang="0">
                  <a:pos x="1" y="430"/>
                </a:cxn>
                <a:cxn ang="0">
                  <a:pos x="1" y="443"/>
                </a:cxn>
                <a:cxn ang="0">
                  <a:pos x="1" y="456"/>
                </a:cxn>
                <a:cxn ang="0">
                  <a:pos x="1" y="470"/>
                </a:cxn>
                <a:cxn ang="0">
                  <a:pos x="1" y="482"/>
                </a:cxn>
                <a:cxn ang="0">
                  <a:pos x="1" y="493"/>
                </a:cxn>
                <a:cxn ang="0">
                  <a:pos x="2" y="513"/>
                </a:cxn>
                <a:cxn ang="0">
                  <a:pos x="2" y="530"/>
                </a:cxn>
                <a:cxn ang="0">
                  <a:pos x="2" y="538"/>
                </a:cxn>
                <a:cxn ang="0">
                  <a:pos x="3" y="543"/>
                </a:cxn>
                <a:cxn ang="0">
                  <a:pos x="3" y="548"/>
                </a:cxn>
                <a:cxn ang="0">
                  <a:pos x="3" y="551"/>
                </a:cxn>
                <a:cxn ang="0">
                  <a:pos x="4" y="553"/>
                </a:cxn>
                <a:cxn ang="0">
                  <a:pos x="4" y="554"/>
                </a:cxn>
                <a:cxn ang="0">
                  <a:pos x="11" y="554"/>
                </a:cxn>
                <a:cxn ang="0">
                  <a:pos x="11" y="553"/>
                </a:cxn>
                <a:cxn ang="0">
                  <a:pos x="12" y="551"/>
                </a:cxn>
                <a:cxn ang="0">
                  <a:pos x="12" y="548"/>
                </a:cxn>
                <a:cxn ang="0">
                  <a:pos x="12" y="543"/>
                </a:cxn>
                <a:cxn ang="0">
                  <a:pos x="13" y="538"/>
                </a:cxn>
                <a:cxn ang="0">
                  <a:pos x="13" y="530"/>
                </a:cxn>
                <a:cxn ang="0">
                  <a:pos x="13" y="513"/>
                </a:cxn>
                <a:cxn ang="0">
                  <a:pos x="14" y="493"/>
                </a:cxn>
                <a:cxn ang="0">
                  <a:pos x="14" y="482"/>
                </a:cxn>
                <a:cxn ang="0">
                  <a:pos x="14" y="470"/>
                </a:cxn>
                <a:cxn ang="0">
                  <a:pos x="14" y="456"/>
                </a:cxn>
                <a:cxn ang="0">
                  <a:pos x="14" y="443"/>
                </a:cxn>
                <a:cxn ang="0">
                  <a:pos x="14" y="430"/>
                </a:cxn>
                <a:cxn ang="0">
                  <a:pos x="14" y="416"/>
                </a:cxn>
                <a:cxn ang="0">
                  <a:pos x="14" y="416"/>
                </a:cxn>
                <a:cxn ang="0">
                  <a:pos x="14" y="139"/>
                </a:cxn>
              </a:cxnLst>
              <a:rect l="txL" t="txT" r="txR" b="txB"/>
              <a:pathLst>
                <a:path w="890" h="554">
                  <a:moveTo>
                    <a:pt x="890" y="139"/>
                  </a:moveTo>
                  <a:lnTo>
                    <a:pt x="890" y="132"/>
                  </a:lnTo>
                  <a:lnTo>
                    <a:pt x="888" y="124"/>
                  </a:lnTo>
                  <a:lnTo>
                    <a:pt x="886" y="118"/>
                  </a:lnTo>
                  <a:lnTo>
                    <a:pt x="884" y="111"/>
                  </a:lnTo>
                  <a:lnTo>
                    <a:pt x="883" y="104"/>
                  </a:lnTo>
                  <a:lnTo>
                    <a:pt x="879" y="98"/>
                  </a:lnTo>
                  <a:lnTo>
                    <a:pt x="876" y="91"/>
                  </a:lnTo>
                  <a:lnTo>
                    <a:pt x="872" y="85"/>
                  </a:lnTo>
                  <a:lnTo>
                    <a:pt x="868" y="79"/>
                  </a:lnTo>
                  <a:lnTo>
                    <a:pt x="863" y="73"/>
                  </a:lnTo>
                  <a:lnTo>
                    <a:pt x="858" y="67"/>
                  </a:lnTo>
                  <a:lnTo>
                    <a:pt x="851" y="62"/>
                  </a:lnTo>
                  <a:lnTo>
                    <a:pt x="838" y="51"/>
                  </a:lnTo>
                  <a:lnTo>
                    <a:pt x="824" y="41"/>
                  </a:lnTo>
                  <a:lnTo>
                    <a:pt x="808" y="32"/>
                  </a:lnTo>
                  <a:lnTo>
                    <a:pt x="792" y="24"/>
                  </a:lnTo>
                  <a:lnTo>
                    <a:pt x="782" y="20"/>
                  </a:lnTo>
                  <a:lnTo>
                    <a:pt x="773" y="16"/>
                  </a:lnTo>
                  <a:lnTo>
                    <a:pt x="764" y="14"/>
                  </a:lnTo>
                  <a:lnTo>
                    <a:pt x="754" y="11"/>
                  </a:lnTo>
                  <a:lnTo>
                    <a:pt x="743" y="9"/>
                  </a:lnTo>
                  <a:lnTo>
                    <a:pt x="734" y="7"/>
                  </a:lnTo>
                  <a:lnTo>
                    <a:pt x="723" y="4"/>
                  </a:lnTo>
                  <a:lnTo>
                    <a:pt x="711" y="3"/>
                  </a:lnTo>
                  <a:lnTo>
                    <a:pt x="700" y="1"/>
                  </a:lnTo>
                  <a:lnTo>
                    <a:pt x="690" y="1"/>
                  </a:lnTo>
                  <a:lnTo>
                    <a:pt x="678" y="0"/>
                  </a:lnTo>
                  <a:lnTo>
                    <a:pt x="667" y="0"/>
                  </a:lnTo>
                  <a:lnTo>
                    <a:pt x="223" y="0"/>
                  </a:lnTo>
                  <a:lnTo>
                    <a:pt x="213" y="0"/>
                  </a:lnTo>
                  <a:lnTo>
                    <a:pt x="200" y="1"/>
                  </a:lnTo>
                  <a:lnTo>
                    <a:pt x="190" y="1"/>
                  </a:lnTo>
                  <a:lnTo>
                    <a:pt x="179" y="3"/>
                  </a:lnTo>
                  <a:lnTo>
                    <a:pt x="168" y="4"/>
                  </a:lnTo>
                  <a:lnTo>
                    <a:pt x="158" y="7"/>
                  </a:lnTo>
                  <a:lnTo>
                    <a:pt x="147" y="9"/>
                  </a:lnTo>
                  <a:lnTo>
                    <a:pt x="137" y="11"/>
                  </a:lnTo>
                  <a:lnTo>
                    <a:pt x="128" y="14"/>
                  </a:lnTo>
                  <a:lnTo>
                    <a:pt x="117" y="16"/>
                  </a:lnTo>
                  <a:lnTo>
                    <a:pt x="108" y="20"/>
                  </a:lnTo>
                  <a:lnTo>
                    <a:pt x="99" y="24"/>
                  </a:lnTo>
                  <a:lnTo>
                    <a:pt x="82" y="32"/>
                  </a:lnTo>
                  <a:lnTo>
                    <a:pt x="66" y="41"/>
                  </a:lnTo>
                  <a:lnTo>
                    <a:pt x="52" y="51"/>
                  </a:lnTo>
                  <a:lnTo>
                    <a:pt x="39" y="62"/>
                  </a:lnTo>
                  <a:lnTo>
                    <a:pt x="32" y="67"/>
                  </a:lnTo>
                  <a:lnTo>
                    <a:pt x="27" y="73"/>
                  </a:lnTo>
                  <a:lnTo>
                    <a:pt x="22" y="79"/>
                  </a:lnTo>
                  <a:lnTo>
                    <a:pt x="18" y="85"/>
                  </a:lnTo>
                  <a:lnTo>
                    <a:pt x="15" y="91"/>
                  </a:lnTo>
                  <a:lnTo>
                    <a:pt x="11" y="98"/>
                  </a:lnTo>
                  <a:lnTo>
                    <a:pt x="8" y="104"/>
                  </a:lnTo>
                  <a:lnTo>
                    <a:pt x="6" y="111"/>
                  </a:lnTo>
                  <a:lnTo>
                    <a:pt x="2" y="118"/>
                  </a:lnTo>
                  <a:lnTo>
                    <a:pt x="2" y="124"/>
                  </a:lnTo>
                  <a:lnTo>
                    <a:pt x="0" y="132"/>
                  </a:lnTo>
                  <a:lnTo>
                    <a:pt x="0" y="139"/>
                  </a:lnTo>
                  <a:lnTo>
                    <a:pt x="0" y="416"/>
                  </a:lnTo>
                  <a:lnTo>
                    <a:pt x="0" y="422"/>
                  </a:lnTo>
                  <a:lnTo>
                    <a:pt x="2" y="430"/>
                  </a:lnTo>
                  <a:lnTo>
                    <a:pt x="2" y="437"/>
                  </a:lnTo>
                  <a:lnTo>
                    <a:pt x="6" y="443"/>
                  </a:lnTo>
                  <a:lnTo>
                    <a:pt x="8" y="450"/>
                  </a:lnTo>
                  <a:lnTo>
                    <a:pt x="11" y="456"/>
                  </a:lnTo>
                  <a:lnTo>
                    <a:pt x="15" y="463"/>
                  </a:lnTo>
                  <a:lnTo>
                    <a:pt x="18" y="470"/>
                  </a:lnTo>
                  <a:lnTo>
                    <a:pt x="22" y="475"/>
                  </a:lnTo>
                  <a:lnTo>
                    <a:pt x="27" y="482"/>
                  </a:lnTo>
                  <a:lnTo>
                    <a:pt x="32" y="487"/>
                  </a:lnTo>
                  <a:lnTo>
                    <a:pt x="39" y="493"/>
                  </a:lnTo>
                  <a:lnTo>
                    <a:pt x="52" y="504"/>
                  </a:lnTo>
                  <a:lnTo>
                    <a:pt x="66" y="513"/>
                  </a:lnTo>
                  <a:lnTo>
                    <a:pt x="82" y="522"/>
                  </a:lnTo>
                  <a:lnTo>
                    <a:pt x="99" y="530"/>
                  </a:lnTo>
                  <a:lnTo>
                    <a:pt x="108" y="534"/>
                  </a:lnTo>
                  <a:lnTo>
                    <a:pt x="117" y="538"/>
                  </a:lnTo>
                  <a:lnTo>
                    <a:pt x="128" y="540"/>
                  </a:lnTo>
                  <a:lnTo>
                    <a:pt x="137" y="543"/>
                  </a:lnTo>
                  <a:lnTo>
                    <a:pt x="147" y="545"/>
                  </a:lnTo>
                  <a:lnTo>
                    <a:pt x="158" y="548"/>
                  </a:lnTo>
                  <a:lnTo>
                    <a:pt x="168" y="550"/>
                  </a:lnTo>
                  <a:lnTo>
                    <a:pt x="179" y="551"/>
                  </a:lnTo>
                  <a:lnTo>
                    <a:pt x="190" y="553"/>
                  </a:lnTo>
                  <a:lnTo>
                    <a:pt x="200" y="553"/>
                  </a:lnTo>
                  <a:lnTo>
                    <a:pt x="213" y="554"/>
                  </a:lnTo>
                  <a:lnTo>
                    <a:pt x="223" y="554"/>
                  </a:lnTo>
                  <a:lnTo>
                    <a:pt x="667" y="554"/>
                  </a:lnTo>
                  <a:lnTo>
                    <a:pt x="678" y="554"/>
                  </a:lnTo>
                  <a:lnTo>
                    <a:pt x="690" y="553"/>
                  </a:lnTo>
                  <a:lnTo>
                    <a:pt x="700" y="553"/>
                  </a:lnTo>
                  <a:lnTo>
                    <a:pt x="711" y="551"/>
                  </a:lnTo>
                  <a:lnTo>
                    <a:pt x="723" y="550"/>
                  </a:lnTo>
                  <a:lnTo>
                    <a:pt x="734" y="548"/>
                  </a:lnTo>
                  <a:lnTo>
                    <a:pt x="743" y="545"/>
                  </a:lnTo>
                  <a:lnTo>
                    <a:pt x="754" y="543"/>
                  </a:lnTo>
                  <a:lnTo>
                    <a:pt x="764" y="540"/>
                  </a:lnTo>
                  <a:lnTo>
                    <a:pt x="773" y="538"/>
                  </a:lnTo>
                  <a:lnTo>
                    <a:pt x="782" y="534"/>
                  </a:lnTo>
                  <a:lnTo>
                    <a:pt x="792" y="530"/>
                  </a:lnTo>
                  <a:lnTo>
                    <a:pt x="808" y="522"/>
                  </a:lnTo>
                  <a:lnTo>
                    <a:pt x="824" y="513"/>
                  </a:lnTo>
                  <a:lnTo>
                    <a:pt x="838" y="504"/>
                  </a:lnTo>
                  <a:lnTo>
                    <a:pt x="851" y="493"/>
                  </a:lnTo>
                  <a:lnTo>
                    <a:pt x="858" y="487"/>
                  </a:lnTo>
                  <a:lnTo>
                    <a:pt x="863" y="482"/>
                  </a:lnTo>
                  <a:lnTo>
                    <a:pt x="868" y="475"/>
                  </a:lnTo>
                  <a:lnTo>
                    <a:pt x="872" y="470"/>
                  </a:lnTo>
                  <a:lnTo>
                    <a:pt x="876" y="463"/>
                  </a:lnTo>
                  <a:lnTo>
                    <a:pt x="879" y="456"/>
                  </a:lnTo>
                  <a:lnTo>
                    <a:pt x="883" y="450"/>
                  </a:lnTo>
                  <a:lnTo>
                    <a:pt x="884" y="443"/>
                  </a:lnTo>
                  <a:lnTo>
                    <a:pt x="886" y="437"/>
                  </a:lnTo>
                  <a:lnTo>
                    <a:pt x="888" y="430"/>
                  </a:lnTo>
                  <a:lnTo>
                    <a:pt x="890" y="422"/>
                  </a:lnTo>
                  <a:lnTo>
                    <a:pt x="890" y="416"/>
                  </a:lnTo>
                  <a:lnTo>
                    <a:pt x="890" y="139"/>
                  </a:lnTo>
                  <a:close/>
                </a:path>
              </a:pathLst>
            </a:custGeom>
            <a:solidFill>
              <a:srgbClr val="000000">
                <a:alpha val="100000"/>
              </a:srgbClr>
            </a:solidFill>
            <a:ln w="9525">
              <a:noFill/>
            </a:ln>
          </p:spPr>
          <p:txBody>
            <a:bodyPr/>
            <a:lstStyle/>
            <a:p>
              <a:endParaRPr lang="zh-CN" altLang="en-US"/>
            </a:p>
          </p:txBody>
        </p:sp>
        <p:sp>
          <p:nvSpPr>
            <p:cNvPr id="117923" name="Freeform 164"/>
            <p:cNvSpPr>
              <a:spLocks noEditPoints="1"/>
            </p:cNvSpPr>
            <p:nvPr/>
          </p:nvSpPr>
          <p:spPr>
            <a:xfrm>
              <a:off x="1408" y="2085"/>
              <a:ext cx="224" cy="442"/>
            </a:xfrm>
            <a:custGeom>
              <a:avLst/>
              <a:gdLst>
                <a:gd name="txL" fmla="*/ 0 w 449"/>
                <a:gd name="txT" fmla="*/ 0 h 442"/>
                <a:gd name="txR" fmla="*/ 449 w 449"/>
                <a:gd name="txB" fmla="*/ 442 h 442"/>
              </a:gdLst>
              <a:ahLst/>
              <a:cxnLst>
                <a:cxn ang="0">
                  <a:pos x="2" y="108"/>
                </a:cxn>
                <a:cxn ang="0">
                  <a:pos x="1" y="197"/>
                </a:cxn>
                <a:cxn ang="0">
                  <a:pos x="1" y="213"/>
                </a:cxn>
                <a:cxn ang="0">
                  <a:pos x="0" y="318"/>
                </a:cxn>
                <a:cxn ang="0">
                  <a:pos x="1" y="357"/>
                </a:cxn>
                <a:cxn ang="0">
                  <a:pos x="3" y="369"/>
                </a:cxn>
                <a:cxn ang="0">
                  <a:pos x="6" y="227"/>
                </a:cxn>
                <a:cxn ang="0">
                  <a:pos x="5" y="157"/>
                </a:cxn>
                <a:cxn ang="0">
                  <a:pos x="4" y="102"/>
                </a:cxn>
                <a:cxn ang="0">
                  <a:pos x="4" y="76"/>
                </a:cxn>
                <a:cxn ang="0">
                  <a:pos x="4" y="68"/>
                </a:cxn>
                <a:cxn ang="0">
                  <a:pos x="4" y="70"/>
                </a:cxn>
                <a:cxn ang="0">
                  <a:pos x="4" y="69"/>
                </a:cxn>
                <a:cxn ang="0">
                  <a:pos x="4" y="66"/>
                </a:cxn>
                <a:cxn ang="0">
                  <a:pos x="5" y="55"/>
                </a:cxn>
                <a:cxn ang="0">
                  <a:pos x="5" y="42"/>
                </a:cxn>
                <a:cxn ang="0">
                  <a:pos x="5" y="32"/>
                </a:cxn>
                <a:cxn ang="0">
                  <a:pos x="5" y="21"/>
                </a:cxn>
                <a:cxn ang="0">
                  <a:pos x="5" y="10"/>
                </a:cxn>
                <a:cxn ang="0">
                  <a:pos x="4" y="2"/>
                </a:cxn>
                <a:cxn ang="0">
                  <a:pos x="4" y="0"/>
                </a:cxn>
                <a:cxn ang="0">
                  <a:pos x="4" y="1"/>
                </a:cxn>
                <a:cxn ang="0">
                  <a:pos x="4" y="4"/>
                </a:cxn>
                <a:cxn ang="0">
                  <a:pos x="3" y="15"/>
                </a:cxn>
                <a:cxn ang="0">
                  <a:pos x="3" y="24"/>
                </a:cxn>
                <a:cxn ang="0">
                  <a:pos x="3" y="35"/>
                </a:cxn>
                <a:cxn ang="0">
                  <a:pos x="3" y="44"/>
                </a:cxn>
                <a:cxn ang="0">
                  <a:pos x="3" y="56"/>
                </a:cxn>
                <a:cxn ang="0">
                  <a:pos x="3" y="65"/>
                </a:cxn>
                <a:cxn ang="0">
                  <a:pos x="3" y="64"/>
                </a:cxn>
                <a:cxn ang="0">
                  <a:pos x="2" y="72"/>
                </a:cxn>
                <a:cxn ang="0">
                  <a:pos x="2" y="90"/>
                </a:cxn>
                <a:cxn ang="0">
                  <a:pos x="2" y="88"/>
                </a:cxn>
                <a:cxn ang="0">
                  <a:pos x="4" y="308"/>
                </a:cxn>
                <a:cxn ang="0">
                  <a:pos x="4" y="168"/>
                </a:cxn>
                <a:cxn ang="0">
                  <a:pos x="4" y="308"/>
                </a:cxn>
                <a:cxn ang="0">
                  <a:pos x="3" y="395"/>
                </a:cxn>
                <a:cxn ang="0">
                  <a:pos x="4" y="335"/>
                </a:cxn>
                <a:cxn ang="0">
                  <a:pos x="2" y="427"/>
                </a:cxn>
                <a:cxn ang="0">
                  <a:pos x="3" y="369"/>
                </a:cxn>
                <a:cxn ang="0">
                  <a:pos x="3" y="395"/>
                </a:cxn>
                <a:cxn ang="0">
                  <a:pos x="3" y="369"/>
                </a:cxn>
                <a:cxn ang="0">
                  <a:pos x="1" y="41"/>
                </a:cxn>
                <a:cxn ang="0">
                  <a:pos x="2" y="54"/>
                </a:cxn>
              </a:cxnLst>
              <a:rect l="txL" t="txT" r="txR" b="txB"/>
              <a:pathLst>
                <a:path w="449" h="442">
                  <a:moveTo>
                    <a:pt x="164" y="90"/>
                  </a:moveTo>
                  <a:lnTo>
                    <a:pt x="159" y="94"/>
                  </a:lnTo>
                  <a:lnTo>
                    <a:pt x="148" y="108"/>
                  </a:lnTo>
                  <a:lnTo>
                    <a:pt x="147" y="113"/>
                  </a:lnTo>
                  <a:lnTo>
                    <a:pt x="101" y="191"/>
                  </a:lnTo>
                  <a:lnTo>
                    <a:pt x="97" y="197"/>
                  </a:lnTo>
                  <a:lnTo>
                    <a:pt x="97" y="202"/>
                  </a:lnTo>
                  <a:lnTo>
                    <a:pt x="94" y="207"/>
                  </a:lnTo>
                  <a:lnTo>
                    <a:pt x="97" y="213"/>
                  </a:lnTo>
                  <a:lnTo>
                    <a:pt x="99" y="222"/>
                  </a:lnTo>
                  <a:lnTo>
                    <a:pt x="106" y="231"/>
                  </a:lnTo>
                  <a:lnTo>
                    <a:pt x="60" y="318"/>
                  </a:lnTo>
                  <a:lnTo>
                    <a:pt x="0" y="414"/>
                  </a:lnTo>
                  <a:lnTo>
                    <a:pt x="51" y="442"/>
                  </a:lnTo>
                  <a:lnTo>
                    <a:pt x="122" y="357"/>
                  </a:lnTo>
                  <a:lnTo>
                    <a:pt x="175" y="287"/>
                  </a:lnTo>
                  <a:lnTo>
                    <a:pt x="209" y="311"/>
                  </a:lnTo>
                  <a:lnTo>
                    <a:pt x="233" y="369"/>
                  </a:lnTo>
                  <a:lnTo>
                    <a:pt x="293" y="308"/>
                  </a:lnTo>
                  <a:lnTo>
                    <a:pt x="304" y="335"/>
                  </a:lnTo>
                  <a:lnTo>
                    <a:pt x="412" y="227"/>
                  </a:lnTo>
                  <a:lnTo>
                    <a:pt x="422" y="231"/>
                  </a:lnTo>
                  <a:lnTo>
                    <a:pt x="449" y="210"/>
                  </a:lnTo>
                  <a:lnTo>
                    <a:pt x="322" y="157"/>
                  </a:lnTo>
                  <a:lnTo>
                    <a:pt x="313" y="132"/>
                  </a:lnTo>
                  <a:lnTo>
                    <a:pt x="306" y="118"/>
                  </a:lnTo>
                  <a:lnTo>
                    <a:pt x="299" y="102"/>
                  </a:lnTo>
                  <a:lnTo>
                    <a:pt x="290" y="88"/>
                  </a:lnTo>
                  <a:lnTo>
                    <a:pt x="283" y="81"/>
                  </a:lnTo>
                  <a:lnTo>
                    <a:pt x="276" y="76"/>
                  </a:lnTo>
                  <a:lnTo>
                    <a:pt x="272" y="71"/>
                  </a:lnTo>
                  <a:lnTo>
                    <a:pt x="265" y="69"/>
                  </a:lnTo>
                  <a:lnTo>
                    <a:pt x="262" y="68"/>
                  </a:lnTo>
                  <a:lnTo>
                    <a:pt x="267" y="69"/>
                  </a:lnTo>
                  <a:lnTo>
                    <a:pt x="272" y="70"/>
                  </a:lnTo>
                  <a:lnTo>
                    <a:pt x="277" y="70"/>
                  </a:lnTo>
                  <a:lnTo>
                    <a:pt x="285" y="70"/>
                  </a:lnTo>
                  <a:lnTo>
                    <a:pt x="290" y="70"/>
                  </a:lnTo>
                  <a:lnTo>
                    <a:pt x="295" y="69"/>
                  </a:lnTo>
                  <a:lnTo>
                    <a:pt x="300" y="68"/>
                  </a:lnTo>
                  <a:lnTo>
                    <a:pt x="306" y="67"/>
                  </a:lnTo>
                  <a:lnTo>
                    <a:pt x="309" y="66"/>
                  </a:lnTo>
                  <a:lnTo>
                    <a:pt x="315" y="64"/>
                  </a:lnTo>
                  <a:lnTo>
                    <a:pt x="323" y="59"/>
                  </a:lnTo>
                  <a:lnTo>
                    <a:pt x="330" y="55"/>
                  </a:lnTo>
                  <a:lnTo>
                    <a:pt x="332" y="52"/>
                  </a:lnTo>
                  <a:lnTo>
                    <a:pt x="336" y="48"/>
                  </a:lnTo>
                  <a:lnTo>
                    <a:pt x="338" y="42"/>
                  </a:lnTo>
                  <a:lnTo>
                    <a:pt x="339" y="38"/>
                  </a:lnTo>
                  <a:lnTo>
                    <a:pt x="339" y="35"/>
                  </a:lnTo>
                  <a:lnTo>
                    <a:pt x="339" y="32"/>
                  </a:lnTo>
                  <a:lnTo>
                    <a:pt x="338" y="27"/>
                  </a:lnTo>
                  <a:lnTo>
                    <a:pt x="336" y="24"/>
                  </a:lnTo>
                  <a:lnTo>
                    <a:pt x="334" y="21"/>
                  </a:lnTo>
                  <a:lnTo>
                    <a:pt x="332" y="19"/>
                  </a:lnTo>
                  <a:lnTo>
                    <a:pt x="330" y="15"/>
                  </a:lnTo>
                  <a:lnTo>
                    <a:pt x="323" y="10"/>
                  </a:lnTo>
                  <a:lnTo>
                    <a:pt x="315" y="5"/>
                  </a:lnTo>
                  <a:lnTo>
                    <a:pt x="309" y="4"/>
                  </a:lnTo>
                  <a:lnTo>
                    <a:pt x="304" y="2"/>
                  </a:lnTo>
                  <a:lnTo>
                    <a:pt x="300" y="1"/>
                  </a:lnTo>
                  <a:lnTo>
                    <a:pt x="293" y="1"/>
                  </a:lnTo>
                  <a:lnTo>
                    <a:pt x="288" y="0"/>
                  </a:lnTo>
                  <a:lnTo>
                    <a:pt x="283" y="0"/>
                  </a:lnTo>
                  <a:lnTo>
                    <a:pt x="277" y="0"/>
                  </a:lnTo>
                  <a:lnTo>
                    <a:pt x="272" y="1"/>
                  </a:lnTo>
                  <a:lnTo>
                    <a:pt x="267" y="1"/>
                  </a:lnTo>
                  <a:lnTo>
                    <a:pt x="262" y="2"/>
                  </a:lnTo>
                  <a:lnTo>
                    <a:pt x="256" y="4"/>
                  </a:lnTo>
                  <a:lnTo>
                    <a:pt x="251" y="5"/>
                  </a:lnTo>
                  <a:lnTo>
                    <a:pt x="244" y="10"/>
                  </a:lnTo>
                  <a:lnTo>
                    <a:pt x="237" y="15"/>
                  </a:lnTo>
                  <a:lnTo>
                    <a:pt x="233" y="19"/>
                  </a:lnTo>
                  <a:lnTo>
                    <a:pt x="231" y="21"/>
                  </a:lnTo>
                  <a:lnTo>
                    <a:pt x="228" y="24"/>
                  </a:lnTo>
                  <a:lnTo>
                    <a:pt x="228" y="27"/>
                  </a:lnTo>
                  <a:lnTo>
                    <a:pt x="226" y="32"/>
                  </a:lnTo>
                  <a:lnTo>
                    <a:pt x="226" y="35"/>
                  </a:lnTo>
                  <a:lnTo>
                    <a:pt x="226" y="39"/>
                  </a:lnTo>
                  <a:lnTo>
                    <a:pt x="228" y="44"/>
                  </a:lnTo>
                  <a:lnTo>
                    <a:pt x="230" y="48"/>
                  </a:lnTo>
                  <a:lnTo>
                    <a:pt x="233" y="52"/>
                  </a:lnTo>
                  <a:lnTo>
                    <a:pt x="237" y="56"/>
                  </a:lnTo>
                  <a:lnTo>
                    <a:pt x="242" y="59"/>
                  </a:lnTo>
                  <a:lnTo>
                    <a:pt x="247" y="63"/>
                  </a:lnTo>
                  <a:lnTo>
                    <a:pt x="253" y="65"/>
                  </a:lnTo>
                  <a:lnTo>
                    <a:pt x="242" y="64"/>
                  </a:lnTo>
                  <a:lnTo>
                    <a:pt x="217" y="64"/>
                  </a:lnTo>
                  <a:lnTo>
                    <a:pt x="209" y="65"/>
                  </a:lnTo>
                  <a:lnTo>
                    <a:pt x="200" y="67"/>
                  </a:lnTo>
                  <a:lnTo>
                    <a:pt x="189" y="72"/>
                  </a:lnTo>
                  <a:lnTo>
                    <a:pt x="177" y="80"/>
                  </a:lnTo>
                  <a:lnTo>
                    <a:pt x="166" y="88"/>
                  </a:lnTo>
                  <a:lnTo>
                    <a:pt x="164" y="90"/>
                  </a:lnTo>
                  <a:close/>
                  <a:moveTo>
                    <a:pt x="164" y="90"/>
                  </a:moveTo>
                  <a:lnTo>
                    <a:pt x="166" y="88"/>
                  </a:lnTo>
                  <a:lnTo>
                    <a:pt x="164" y="90"/>
                  </a:lnTo>
                  <a:close/>
                  <a:moveTo>
                    <a:pt x="293" y="308"/>
                  </a:moveTo>
                  <a:lnTo>
                    <a:pt x="290" y="295"/>
                  </a:lnTo>
                  <a:lnTo>
                    <a:pt x="224" y="209"/>
                  </a:lnTo>
                  <a:lnTo>
                    <a:pt x="263" y="168"/>
                  </a:lnTo>
                  <a:lnTo>
                    <a:pt x="288" y="194"/>
                  </a:lnTo>
                  <a:lnTo>
                    <a:pt x="380" y="220"/>
                  </a:lnTo>
                  <a:lnTo>
                    <a:pt x="293" y="308"/>
                  </a:lnTo>
                  <a:close/>
                  <a:moveTo>
                    <a:pt x="304" y="335"/>
                  </a:moveTo>
                  <a:lnTo>
                    <a:pt x="244" y="395"/>
                  </a:lnTo>
                  <a:lnTo>
                    <a:pt x="263" y="440"/>
                  </a:lnTo>
                  <a:lnTo>
                    <a:pt x="334" y="430"/>
                  </a:lnTo>
                  <a:lnTo>
                    <a:pt x="304" y="335"/>
                  </a:lnTo>
                  <a:close/>
                  <a:moveTo>
                    <a:pt x="233" y="369"/>
                  </a:moveTo>
                  <a:lnTo>
                    <a:pt x="177" y="427"/>
                  </a:lnTo>
                  <a:lnTo>
                    <a:pt x="201" y="438"/>
                  </a:lnTo>
                  <a:lnTo>
                    <a:pt x="244" y="395"/>
                  </a:lnTo>
                  <a:lnTo>
                    <a:pt x="233" y="369"/>
                  </a:lnTo>
                  <a:close/>
                  <a:moveTo>
                    <a:pt x="233" y="369"/>
                  </a:moveTo>
                  <a:lnTo>
                    <a:pt x="244" y="395"/>
                  </a:lnTo>
                  <a:lnTo>
                    <a:pt x="304" y="335"/>
                  </a:lnTo>
                  <a:lnTo>
                    <a:pt x="293" y="308"/>
                  </a:lnTo>
                  <a:lnTo>
                    <a:pt x="233" y="369"/>
                  </a:lnTo>
                  <a:close/>
                  <a:moveTo>
                    <a:pt x="150" y="54"/>
                  </a:moveTo>
                  <a:lnTo>
                    <a:pt x="102" y="41"/>
                  </a:lnTo>
                  <a:lnTo>
                    <a:pt x="23" y="144"/>
                  </a:lnTo>
                  <a:lnTo>
                    <a:pt x="78" y="158"/>
                  </a:lnTo>
                  <a:lnTo>
                    <a:pt x="150" y="54"/>
                  </a:lnTo>
                  <a:close/>
                </a:path>
              </a:pathLst>
            </a:custGeom>
            <a:solidFill>
              <a:srgbClr val="FFFFFF">
                <a:alpha val="100000"/>
              </a:srgbClr>
            </a:solidFill>
            <a:ln w="9525">
              <a:noFill/>
            </a:ln>
          </p:spPr>
          <p:txBody>
            <a:bodyPr/>
            <a:lstStyle/>
            <a:p>
              <a:endParaRPr lang="zh-CN" altLang="en-US"/>
            </a:p>
          </p:txBody>
        </p:sp>
        <p:sp>
          <p:nvSpPr>
            <p:cNvPr id="117924" name="Rectangle 165"/>
            <p:cNvSpPr/>
            <p:nvPr/>
          </p:nvSpPr>
          <p:spPr>
            <a:xfrm>
              <a:off x="1200" y="2741"/>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itchFamily="2" charset="-122"/>
                </a:rPr>
                <a:t>R</a:t>
              </a:r>
              <a:endParaRPr lang="en-US" altLang="zh-CN" sz="2000" b="1" dirty="0">
                <a:latin typeface="Arial" panose="020B0604020202090204" pitchFamily="34" charset="0"/>
              </a:endParaRPr>
            </a:p>
          </p:txBody>
        </p:sp>
        <p:sp>
          <p:nvSpPr>
            <p:cNvPr id="117925" name="Rectangle 166"/>
            <p:cNvSpPr/>
            <p:nvPr/>
          </p:nvSpPr>
          <p:spPr>
            <a:xfrm>
              <a:off x="1264" y="2736"/>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itchFamily="2" charset="-122"/>
                </a:rPr>
                <a:t>O</a:t>
              </a:r>
              <a:endParaRPr lang="en-US" altLang="zh-CN" sz="2000" b="1" dirty="0">
                <a:latin typeface="Arial" panose="020B0604020202090204" pitchFamily="34" charset="0"/>
              </a:endParaRPr>
            </a:p>
          </p:txBody>
        </p:sp>
        <p:sp>
          <p:nvSpPr>
            <p:cNvPr id="117926" name="Rectangle 167"/>
            <p:cNvSpPr/>
            <p:nvPr/>
          </p:nvSpPr>
          <p:spPr>
            <a:xfrm>
              <a:off x="1344" y="2741"/>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itchFamily="2" charset="-122"/>
                </a:rPr>
                <a:t>B</a:t>
              </a:r>
              <a:endParaRPr lang="en-US" altLang="zh-CN" sz="2000" b="1" dirty="0">
                <a:latin typeface="Arial" panose="020B0604020202090204" pitchFamily="34" charset="0"/>
              </a:endParaRPr>
            </a:p>
          </p:txBody>
        </p:sp>
        <p:sp>
          <p:nvSpPr>
            <p:cNvPr id="117927" name="Rectangle 168"/>
            <p:cNvSpPr/>
            <p:nvPr/>
          </p:nvSpPr>
          <p:spPr>
            <a:xfrm>
              <a:off x="1408" y="2741"/>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itchFamily="2" charset="-122"/>
                </a:rPr>
                <a:t>O</a:t>
              </a:r>
              <a:endParaRPr lang="en-US" altLang="zh-CN" sz="2000" b="1" dirty="0">
                <a:latin typeface="Arial" panose="020B0604020202090204" pitchFamily="34" charset="0"/>
              </a:endParaRPr>
            </a:p>
          </p:txBody>
        </p:sp>
        <p:sp>
          <p:nvSpPr>
            <p:cNvPr id="117928" name="Rectangle 169"/>
            <p:cNvSpPr/>
            <p:nvPr/>
          </p:nvSpPr>
          <p:spPr>
            <a:xfrm>
              <a:off x="1495" y="2741"/>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itchFamily="2" charset="-122"/>
                </a:rPr>
                <a:t>T</a:t>
              </a:r>
              <a:endParaRPr lang="en-US" altLang="zh-CN" sz="2000" b="1" dirty="0">
                <a:latin typeface="Arial" panose="020B0604020202090204" pitchFamily="34" charset="0"/>
              </a:endParaRPr>
            </a:p>
          </p:txBody>
        </p:sp>
        <p:sp>
          <p:nvSpPr>
            <p:cNvPr id="117929" name="Rectangle 170"/>
            <p:cNvSpPr/>
            <p:nvPr/>
          </p:nvSpPr>
          <p:spPr>
            <a:xfrm>
              <a:off x="1568"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采</a:t>
              </a:r>
              <a:endParaRPr lang="zh-CN" altLang="en-US" sz="2000" b="1" dirty="0">
                <a:latin typeface="Arial" panose="020B0604020202090204" pitchFamily="34" charset="0"/>
              </a:endParaRPr>
            </a:p>
          </p:txBody>
        </p:sp>
        <p:sp>
          <p:nvSpPr>
            <p:cNvPr id="117930" name="Rectangle 171"/>
            <p:cNvSpPr/>
            <p:nvPr/>
          </p:nvSpPr>
          <p:spPr>
            <a:xfrm>
              <a:off x="1712"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集</a:t>
              </a:r>
              <a:endParaRPr lang="zh-CN" altLang="en-US" sz="2000" b="1" dirty="0">
                <a:latin typeface="Arial" panose="020B0604020202090204" pitchFamily="34" charset="0"/>
              </a:endParaRPr>
            </a:p>
          </p:txBody>
        </p:sp>
        <p:sp>
          <p:nvSpPr>
            <p:cNvPr id="117931" name="Rectangle 172"/>
            <p:cNvSpPr/>
            <p:nvPr/>
          </p:nvSpPr>
          <p:spPr>
            <a:xfrm>
              <a:off x="4128"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挖</a:t>
              </a:r>
              <a:endParaRPr lang="zh-CN" altLang="en-US" sz="2000" b="1" dirty="0">
                <a:latin typeface="Arial" panose="020B0604020202090204" pitchFamily="34" charset="0"/>
              </a:endParaRPr>
            </a:p>
          </p:txBody>
        </p:sp>
        <p:sp>
          <p:nvSpPr>
            <p:cNvPr id="117932" name="Rectangle 173"/>
            <p:cNvSpPr/>
            <p:nvPr/>
          </p:nvSpPr>
          <p:spPr>
            <a:xfrm>
              <a:off x="4264"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掘</a:t>
              </a:r>
              <a:endParaRPr lang="zh-CN" altLang="en-US" sz="2000" b="1" dirty="0">
                <a:latin typeface="Arial" panose="020B0604020202090204" pitchFamily="34" charset="0"/>
              </a:endParaRPr>
            </a:p>
          </p:txBody>
        </p:sp>
        <p:sp>
          <p:nvSpPr>
            <p:cNvPr id="117933" name="Rectangle 174"/>
            <p:cNvSpPr/>
            <p:nvPr/>
          </p:nvSpPr>
          <p:spPr>
            <a:xfrm>
              <a:off x="4416"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算</a:t>
              </a:r>
              <a:endParaRPr lang="zh-CN" altLang="en-US" sz="2000" b="1" dirty="0">
                <a:latin typeface="Arial" panose="020B0604020202090204" pitchFamily="34" charset="0"/>
              </a:endParaRPr>
            </a:p>
          </p:txBody>
        </p:sp>
        <p:sp>
          <p:nvSpPr>
            <p:cNvPr id="117934" name="Rectangle 175"/>
            <p:cNvSpPr/>
            <p:nvPr/>
          </p:nvSpPr>
          <p:spPr>
            <a:xfrm>
              <a:off x="4544"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法</a:t>
              </a:r>
              <a:endParaRPr lang="zh-CN" altLang="en-US" sz="2000" b="1" dirty="0">
                <a:latin typeface="Arial" panose="020B0604020202090204" pitchFamily="34" charset="0"/>
              </a:endParaRPr>
            </a:p>
          </p:txBody>
        </p:sp>
        <p:sp>
          <p:nvSpPr>
            <p:cNvPr id="117935" name="Rectangle 176"/>
            <p:cNvSpPr/>
            <p:nvPr/>
          </p:nvSpPr>
          <p:spPr>
            <a:xfrm>
              <a:off x="2688"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特</a:t>
              </a:r>
              <a:endParaRPr lang="zh-CN" altLang="en-US" sz="2000" b="1" dirty="0">
                <a:latin typeface="Arial" panose="020B0604020202090204" pitchFamily="34" charset="0"/>
              </a:endParaRPr>
            </a:p>
          </p:txBody>
        </p:sp>
        <p:sp>
          <p:nvSpPr>
            <p:cNvPr id="117936" name="Rectangle 177"/>
            <p:cNvSpPr/>
            <p:nvPr/>
          </p:nvSpPr>
          <p:spPr>
            <a:xfrm>
              <a:off x="2832"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征</a:t>
              </a:r>
              <a:endParaRPr lang="zh-CN" altLang="en-US" sz="2000" b="1" dirty="0">
                <a:latin typeface="Arial" panose="020B0604020202090204" pitchFamily="34" charset="0"/>
              </a:endParaRPr>
            </a:p>
          </p:txBody>
        </p:sp>
        <p:sp>
          <p:nvSpPr>
            <p:cNvPr id="117937" name="Rectangle 178"/>
            <p:cNvSpPr/>
            <p:nvPr/>
          </p:nvSpPr>
          <p:spPr>
            <a:xfrm>
              <a:off x="2969"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提</a:t>
              </a:r>
              <a:endParaRPr lang="zh-CN" altLang="en-US" sz="2000" b="1" dirty="0">
                <a:latin typeface="Arial" panose="020B0604020202090204" pitchFamily="34" charset="0"/>
              </a:endParaRPr>
            </a:p>
          </p:txBody>
        </p:sp>
        <p:sp>
          <p:nvSpPr>
            <p:cNvPr id="117938" name="Rectangle 179"/>
            <p:cNvSpPr/>
            <p:nvPr/>
          </p:nvSpPr>
          <p:spPr>
            <a:xfrm>
              <a:off x="3104"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itchFamily="2" charset="-122"/>
                </a:rPr>
                <a:t>取</a:t>
              </a:r>
              <a:endParaRPr lang="zh-CN" altLang="en-US" sz="2000" b="1" dirty="0">
                <a:latin typeface="Arial" panose="020B0604020202090204" pitchFamily="34" charset="0"/>
              </a:endParaRPr>
            </a:p>
          </p:txBody>
        </p:sp>
        <p:sp>
          <p:nvSpPr>
            <p:cNvPr id="117939" name="Freeform 180"/>
            <p:cNvSpPr/>
            <p:nvPr/>
          </p:nvSpPr>
          <p:spPr>
            <a:xfrm>
              <a:off x="2862" y="2042"/>
              <a:ext cx="84" cy="181"/>
            </a:xfrm>
            <a:custGeom>
              <a:avLst/>
              <a:gdLst>
                <a:gd name="txL" fmla="*/ 0 w 168"/>
                <a:gd name="txT" fmla="*/ 0 h 181"/>
                <a:gd name="txR" fmla="*/ 168 w 168"/>
                <a:gd name="txB" fmla="*/ 181 h 181"/>
              </a:gdLst>
              <a:ahLst/>
              <a:cxnLst>
                <a:cxn ang="0">
                  <a:pos x="0" y="136"/>
                </a:cxn>
                <a:cxn ang="0">
                  <a:pos x="3" y="181"/>
                </a:cxn>
                <a:cxn ang="0">
                  <a:pos x="3" y="0"/>
                </a:cxn>
                <a:cxn ang="0">
                  <a:pos x="0" y="136"/>
                </a:cxn>
              </a:cxnLst>
              <a:rect l="txL" t="txT" r="txR" b="txB"/>
              <a:pathLst>
                <a:path w="168" h="181">
                  <a:moveTo>
                    <a:pt x="0" y="136"/>
                  </a:moveTo>
                  <a:lnTo>
                    <a:pt x="168" y="181"/>
                  </a:lnTo>
                  <a:lnTo>
                    <a:pt x="168" y="0"/>
                  </a:lnTo>
                  <a:lnTo>
                    <a:pt x="0" y="136"/>
                  </a:lnTo>
                  <a:close/>
                </a:path>
              </a:pathLst>
            </a:custGeom>
            <a:solidFill>
              <a:srgbClr val="5555FF">
                <a:alpha val="100000"/>
              </a:srgbClr>
            </a:solidFill>
            <a:ln w="9525">
              <a:noFill/>
            </a:ln>
          </p:spPr>
          <p:txBody>
            <a:bodyPr/>
            <a:lstStyle/>
            <a:p>
              <a:endParaRPr lang="zh-CN" altLang="en-US"/>
            </a:p>
          </p:txBody>
        </p:sp>
        <p:sp>
          <p:nvSpPr>
            <p:cNvPr id="117940" name="Freeform 181"/>
            <p:cNvSpPr/>
            <p:nvPr/>
          </p:nvSpPr>
          <p:spPr>
            <a:xfrm>
              <a:off x="2862" y="2042"/>
              <a:ext cx="84" cy="181"/>
            </a:xfrm>
            <a:custGeom>
              <a:avLst/>
              <a:gdLst>
                <a:gd name="txL" fmla="*/ 0 w 168"/>
                <a:gd name="txT" fmla="*/ 0 h 181"/>
                <a:gd name="txR" fmla="*/ 168 w 168"/>
                <a:gd name="txB" fmla="*/ 181 h 181"/>
              </a:gdLst>
              <a:ahLst/>
              <a:cxnLst>
                <a:cxn ang="0">
                  <a:pos x="0" y="136"/>
                </a:cxn>
                <a:cxn ang="0">
                  <a:pos x="3" y="181"/>
                </a:cxn>
                <a:cxn ang="0">
                  <a:pos x="3" y="0"/>
                </a:cxn>
                <a:cxn ang="0">
                  <a:pos x="0" y="136"/>
                </a:cxn>
              </a:cxnLst>
              <a:rect l="txL" t="txT" r="txR" b="txB"/>
              <a:pathLst>
                <a:path w="168" h="181">
                  <a:moveTo>
                    <a:pt x="0" y="136"/>
                  </a:moveTo>
                  <a:lnTo>
                    <a:pt x="168" y="181"/>
                  </a:lnTo>
                  <a:lnTo>
                    <a:pt x="168" y="0"/>
                  </a:lnTo>
                  <a:lnTo>
                    <a:pt x="0" y="136"/>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1" name="Freeform 182"/>
            <p:cNvSpPr/>
            <p:nvPr/>
          </p:nvSpPr>
          <p:spPr>
            <a:xfrm>
              <a:off x="2946" y="2042"/>
              <a:ext cx="83" cy="181"/>
            </a:xfrm>
            <a:custGeom>
              <a:avLst/>
              <a:gdLst>
                <a:gd name="txL" fmla="*/ 0 w 166"/>
                <a:gd name="txT" fmla="*/ 0 h 181"/>
                <a:gd name="txR" fmla="*/ 166 w 166"/>
                <a:gd name="txB" fmla="*/ 181 h 181"/>
              </a:gdLst>
              <a:ahLst/>
              <a:cxnLst>
                <a:cxn ang="0">
                  <a:pos x="0" y="181"/>
                </a:cxn>
                <a:cxn ang="0">
                  <a:pos x="3" y="136"/>
                </a:cxn>
                <a:cxn ang="0">
                  <a:pos x="0" y="0"/>
                </a:cxn>
                <a:cxn ang="0">
                  <a:pos x="0" y="181"/>
                </a:cxn>
              </a:cxnLst>
              <a:rect l="txL" t="txT" r="txR" b="txB"/>
              <a:pathLst>
                <a:path w="166" h="181">
                  <a:moveTo>
                    <a:pt x="0" y="181"/>
                  </a:moveTo>
                  <a:lnTo>
                    <a:pt x="166" y="136"/>
                  </a:lnTo>
                  <a:lnTo>
                    <a:pt x="0" y="0"/>
                  </a:lnTo>
                  <a:lnTo>
                    <a:pt x="0" y="181"/>
                  </a:lnTo>
                  <a:close/>
                </a:path>
              </a:pathLst>
            </a:custGeom>
            <a:solidFill>
              <a:srgbClr val="4141BE">
                <a:alpha val="100000"/>
              </a:srgbClr>
            </a:solidFill>
            <a:ln w="9525">
              <a:noFill/>
            </a:ln>
          </p:spPr>
          <p:txBody>
            <a:bodyPr/>
            <a:lstStyle/>
            <a:p>
              <a:endParaRPr lang="zh-CN" altLang="en-US"/>
            </a:p>
          </p:txBody>
        </p:sp>
        <p:sp>
          <p:nvSpPr>
            <p:cNvPr id="117942" name="Freeform 183"/>
            <p:cNvSpPr/>
            <p:nvPr/>
          </p:nvSpPr>
          <p:spPr>
            <a:xfrm>
              <a:off x="2946" y="2042"/>
              <a:ext cx="83" cy="181"/>
            </a:xfrm>
            <a:custGeom>
              <a:avLst/>
              <a:gdLst>
                <a:gd name="txL" fmla="*/ 0 w 166"/>
                <a:gd name="txT" fmla="*/ 0 h 181"/>
                <a:gd name="txR" fmla="*/ 166 w 166"/>
                <a:gd name="txB" fmla="*/ 181 h 181"/>
              </a:gdLst>
              <a:ahLst/>
              <a:cxnLst>
                <a:cxn ang="0">
                  <a:pos x="0" y="181"/>
                </a:cxn>
                <a:cxn ang="0">
                  <a:pos x="3" y="136"/>
                </a:cxn>
                <a:cxn ang="0">
                  <a:pos x="0" y="0"/>
                </a:cxn>
                <a:cxn ang="0">
                  <a:pos x="0" y="181"/>
                </a:cxn>
              </a:cxnLst>
              <a:rect l="txL" t="txT" r="txR" b="txB"/>
              <a:pathLst>
                <a:path w="166" h="181">
                  <a:moveTo>
                    <a:pt x="0" y="181"/>
                  </a:moveTo>
                  <a:lnTo>
                    <a:pt x="166" y="136"/>
                  </a:lnTo>
                  <a:lnTo>
                    <a:pt x="0" y="0"/>
                  </a:lnTo>
                  <a:lnTo>
                    <a:pt x="0" y="181"/>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3" name="Freeform 184"/>
            <p:cNvSpPr/>
            <p:nvPr/>
          </p:nvSpPr>
          <p:spPr>
            <a:xfrm>
              <a:off x="2778" y="2178"/>
              <a:ext cx="168" cy="226"/>
            </a:xfrm>
            <a:custGeom>
              <a:avLst/>
              <a:gdLst>
                <a:gd name="txL" fmla="*/ 0 w 336"/>
                <a:gd name="txT" fmla="*/ 0 h 226"/>
                <a:gd name="txR" fmla="*/ 336 w 336"/>
                <a:gd name="txB" fmla="*/ 226 h 226"/>
              </a:gdLst>
              <a:ahLst/>
              <a:cxnLst>
                <a:cxn ang="0">
                  <a:pos x="0" y="136"/>
                </a:cxn>
                <a:cxn ang="0">
                  <a:pos x="6" y="226"/>
                </a:cxn>
                <a:cxn ang="0">
                  <a:pos x="6" y="45"/>
                </a:cxn>
                <a:cxn ang="0">
                  <a:pos x="3" y="0"/>
                </a:cxn>
                <a:cxn ang="0">
                  <a:pos x="0" y="136"/>
                </a:cxn>
              </a:cxnLst>
              <a:rect l="txL" t="txT" r="txR" b="txB"/>
              <a:pathLst>
                <a:path w="336" h="226">
                  <a:moveTo>
                    <a:pt x="0" y="136"/>
                  </a:moveTo>
                  <a:lnTo>
                    <a:pt x="336" y="226"/>
                  </a:lnTo>
                  <a:lnTo>
                    <a:pt x="336" y="45"/>
                  </a:lnTo>
                  <a:lnTo>
                    <a:pt x="168" y="0"/>
                  </a:lnTo>
                  <a:lnTo>
                    <a:pt x="0" y="136"/>
                  </a:lnTo>
                  <a:close/>
                </a:path>
              </a:pathLst>
            </a:custGeom>
            <a:solidFill>
              <a:srgbClr val="5555FF">
                <a:alpha val="100000"/>
              </a:srgbClr>
            </a:solidFill>
            <a:ln w="9525">
              <a:noFill/>
            </a:ln>
          </p:spPr>
          <p:txBody>
            <a:bodyPr/>
            <a:lstStyle/>
            <a:p>
              <a:endParaRPr lang="zh-CN" altLang="en-US"/>
            </a:p>
          </p:txBody>
        </p:sp>
        <p:sp>
          <p:nvSpPr>
            <p:cNvPr id="117944" name="Freeform 185"/>
            <p:cNvSpPr/>
            <p:nvPr/>
          </p:nvSpPr>
          <p:spPr>
            <a:xfrm>
              <a:off x="2778" y="2178"/>
              <a:ext cx="168" cy="226"/>
            </a:xfrm>
            <a:custGeom>
              <a:avLst/>
              <a:gdLst>
                <a:gd name="txL" fmla="*/ 0 w 336"/>
                <a:gd name="txT" fmla="*/ 0 h 226"/>
                <a:gd name="txR" fmla="*/ 336 w 336"/>
                <a:gd name="txB" fmla="*/ 226 h 226"/>
              </a:gdLst>
              <a:ahLst/>
              <a:cxnLst>
                <a:cxn ang="0">
                  <a:pos x="0" y="136"/>
                </a:cxn>
                <a:cxn ang="0">
                  <a:pos x="6" y="226"/>
                </a:cxn>
                <a:cxn ang="0">
                  <a:pos x="6" y="45"/>
                </a:cxn>
                <a:cxn ang="0">
                  <a:pos x="3" y="0"/>
                </a:cxn>
                <a:cxn ang="0">
                  <a:pos x="0" y="136"/>
                </a:cxn>
              </a:cxnLst>
              <a:rect l="txL" t="txT" r="txR" b="txB"/>
              <a:pathLst>
                <a:path w="336" h="226">
                  <a:moveTo>
                    <a:pt x="0" y="136"/>
                  </a:moveTo>
                  <a:lnTo>
                    <a:pt x="336" y="226"/>
                  </a:lnTo>
                  <a:lnTo>
                    <a:pt x="336" y="45"/>
                  </a:lnTo>
                  <a:lnTo>
                    <a:pt x="168" y="0"/>
                  </a:lnTo>
                  <a:lnTo>
                    <a:pt x="0" y="136"/>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5" name="Freeform 186"/>
            <p:cNvSpPr/>
            <p:nvPr/>
          </p:nvSpPr>
          <p:spPr>
            <a:xfrm>
              <a:off x="2946" y="2178"/>
              <a:ext cx="168" cy="226"/>
            </a:xfrm>
            <a:custGeom>
              <a:avLst/>
              <a:gdLst>
                <a:gd name="txL" fmla="*/ 0 w 336"/>
                <a:gd name="txT" fmla="*/ 0 h 226"/>
                <a:gd name="txR" fmla="*/ 336 w 336"/>
                <a:gd name="txB" fmla="*/ 226 h 226"/>
              </a:gdLst>
              <a:ahLst/>
              <a:cxnLst>
                <a:cxn ang="0">
                  <a:pos x="0" y="226"/>
                </a:cxn>
                <a:cxn ang="0">
                  <a:pos x="6" y="136"/>
                </a:cxn>
                <a:cxn ang="0">
                  <a:pos x="3" y="0"/>
                </a:cxn>
                <a:cxn ang="0">
                  <a:pos x="0" y="45"/>
                </a:cxn>
                <a:cxn ang="0">
                  <a:pos x="0" y="226"/>
                </a:cxn>
              </a:cxnLst>
              <a:rect l="txL" t="txT" r="txR" b="txB"/>
              <a:pathLst>
                <a:path w="336" h="226">
                  <a:moveTo>
                    <a:pt x="0" y="226"/>
                  </a:moveTo>
                  <a:lnTo>
                    <a:pt x="336" y="136"/>
                  </a:lnTo>
                  <a:lnTo>
                    <a:pt x="168" y="0"/>
                  </a:lnTo>
                  <a:lnTo>
                    <a:pt x="0" y="45"/>
                  </a:lnTo>
                  <a:lnTo>
                    <a:pt x="0" y="226"/>
                  </a:lnTo>
                  <a:close/>
                </a:path>
              </a:pathLst>
            </a:custGeom>
            <a:solidFill>
              <a:srgbClr val="4141BE">
                <a:alpha val="100000"/>
              </a:srgbClr>
            </a:solidFill>
            <a:ln w="9525">
              <a:noFill/>
            </a:ln>
          </p:spPr>
          <p:txBody>
            <a:bodyPr/>
            <a:lstStyle/>
            <a:p>
              <a:endParaRPr lang="zh-CN" altLang="en-US"/>
            </a:p>
          </p:txBody>
        </p:sp>
        <p:sp>
          <p:nvSpPr>
            <p:cNvPr id="117946" name="Freeform 187"/>
            <p:cNvSpPr/>
            <p:nvPr/>
          </p:nvSpPr>
          <p:spPr>
            <a:xfrm>
              <a:off x="2946" y="2178"/>
              <a:ext cx="168" cy="226"/>
            </a:xfrm>
            <a:custGeom>
              <a:avLst/>
              <a:gdLst>
                <a:gd name="txL" fmla="*/ 0 w 336"/>
                <a:gd name="txT" fmla="*/ 0 h 226"/>
                <a:gd name="txR" fmla="*/ 336 w 336"/>
                <a:gd name="txB" fmla="*/ 226 h 226"/>
              </a:gdLst>
              <a:ahLst/>
              <a:cxnLst>
                <a:cxn ang="0">
                  <a:pos x="0" y="226"/>
                </a:cxn>
                <a:cxn ang="0">
                  <a:pos x="6" y="136"/>
                </a:cxn>
                <a:cxn ang="0">
                  <a:pos x="3" y="0"/>
                </a:cxn>
                <a:cxn ang="0">
                  <a:pos x="0" y="45"/>
                </a:cxn>
                <a:cxn ang="0">
                  <a:pos x="0" y="226"/>
                </a:cxn>
              </a:cxnLst>
              <a:rect l="txL" t="txT" r="txR" b="txB"/>
              <a:pathLst>
                <a:path w="336" h="226">
                  <a:moveTo>
                    <a:pt x="0" y="226"/>
                  </a:moveTo>
                  <a:lnTo>
                    <a:pt x="336" y="136"/>
                  </a:lnTo>
                  <a:lnTo>
                    <a:pt x="168" y="0"/>
                  </a:lnTo>
                  <a:lnTo>
                    <a:pt x="0" y="45"/>
                  </a:lnTo>
                  <a:lnTo>
                    <a:pt x="0" y="226"/>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7" name="Freeform 188"/>
            <p:cNvSpPr/>
            <p:nvPr/>
          </p:nvSpPr>
          <p:spPr>
            <a:xfrm>
              <a:off x="2695" y="2314"/>
              <a:ext cx="251" cy="271"/>
            </a:xfrm>
            <a:custGeom>
              <a:avLst/>
              <a:gdLst>
                <a:gd name="txL" fmla="*/ 0 w 502"/>
                <a:gd name="txT" fmla="*/ 0 h 271"/>
                <a:gd name="txR" fmla="*/ 502 w 502"/>
                <a:gd name="txB" fmla="*/ 271 h 271"/>
              </a:gdLst>
              <a:ahLst/>
              <a:cxnLst>
                <a:cxn ang="0">
                  <a:pos x="0" y="135"/>
                </a:cxn>
                <a:cxn ang="0">
                  <a:pos x="8" y="271"/>
                </a:cxn>
                <a:cxn ang="0">
                  <a:pos x="8" y="90"/>
                </a:cxn>
                <a:cxn ang="0">
                  <a:pos x="3" y="0"/>
                </a:cxn>
                <a:cxn ang="0">
                  <a:pos x="0" y="135"/>
                </a:cxn>
              </a:cxnLst>
              <a:rect l="txL" t="txT" r="txR" b="txB"/>
              <a:pathLst>
                <a:path w="502" h="271">
                  <a:moveTo>
                    <a:pt x="0" y="135"/>
                  </a:moveTo>
                  <a:lnTo>
                    <a:pt x="502" y="271"/>
                  </a:lnTo>
                  <a:lnTo>
                    <a:pt x="502" y="90"/>
                  </a:lnTo>
                  <a:lnTo>
                    <a:pt x="166" y="0"/>
                  </a:lnTo>
                  <a:lnTo>
                    <a:pt x="0" y="135"/>
                  </a:lnTo>
                  <a:close/>
                </a:path>
              </a:pathLst>
            </a:custGeom>
            <a:solidFill>
              <a:srgbClr val="5555FF">
                <a:alpha val="100000"/>
              </a:srgbClr>
            </a:solidFill>
            <a:ln w="9525">
              <a:noFill/>
            </a:ln>
          </p:spPr>
          <p:txBody>
            <a:bodyPr/>
            <a:lstStyle/>
            <a:p>
              <a:endParaRPr lang="zh-CN" altLang="en-US"/>
            </a:p>
          </p:txBody>
        </p:sp>
        <p:sp>
          <p:nvSpPr>
            <p:cNvPr id="117948" name="Freeform 189"/>
            <p:cNvSpPr/>
            <p:nvPr/>
          </p:nvSpPr>
          <p:spPr>
            <a:xfrm>
              <a:off x="2695" y="2314"/>
              <a:ext cx="251" cy="271"/>
            </a:xfrm>
            <a:custGeom>
              <a:avLst/>
              <a:gdLst>
                <a:gd name="txL" fmla="*/ 0 w 502"/>
                <a:gd name="txT" fmla="*/ 0 h 271"/>
                <a:gd name="txR" fmla="*/ 502 w 502"/>
                <a:gd name="txB" fmla="*/ 271 h 271"/>
              </a:gdLst>
              <a:ahLst/>
              <a:cxnLst>
                <a:cxn ang="0">
                  <a:pos x="0" y="135"/>
                </a:cxn>
                <a:cxn ang="0">
                  <a:pos x="8" y="271"/>
                </a:cxn>
                <a:cxn ang="0">
                  <a:pos x="8" y="90"/>
                </a:cxn>
                <a:cxn ang="0">
                  <a:pos x="3" y="0"/>
                </a:cxn>
                <a:cxn ang="0">
                  <a:pos x="0" y="135"/>
                </a:cxn>
              </a:cxnLst>
              <a:rect l="txL" t="txT" r="txR" b="txB"/>
              <a:pathLst>
                <a:path w="502" h="271">
                  <a:moveTo>
                    <a:pt x="0" y="135"/>
                  </a:moveTo>
                  <a:lnTo>
                    <a:pt x="502" y="271"/>
                  </a:lnTo>
                  <a:lnTo>
                    <a:pt x="502" y="90"/>
                  </a:lnTo>
                  <a:lnTo>
                    <a:pt x="166" y="0"/>
                  </a:lnTo>
                  <a:lnTo>
                    <a:pt x="0" y="135"/>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9" name="Freeform 190"/>
            <p:cNvSpPr/>
            <p:nvPr/>
          </p:nvSpPr>
          <p:spPr>
            <a:xfrm>
              <a:off x="2946" y="2314"/>
              <a:ext cx="251" cy="271"/>
            </a:xfrm>
            <a:custGeom>
              <a:avLst/>
              <a:gdLst>
                <a:gd name="txL" fmla="*/ 0 w 502"/>
                <a:gd name="txT" fmla="*/ 0 h 271"/>
                <a:gd name="txR" fmla="*/ 502 w 502"/>
                <a:gd name="txB" fmla="*/ 271 h 271"/>
              </a:gdLst>
              <a:ahLst/>
              <a:cxnLst>
                <a:cxn ang="0">
                  <a:pos x="0" y="271"/>
                </a:cxn>
                <a:cxn ang="0">
                  <a:pos x="8" y="135"/>
                </a:cxn>
                <a:cxn ang="0">
                  <a:pos x="6" y="0"/>
                </a:cxn>
                <a:cxn ang="0">
                  <a:pos x="0" y="90"/>
                </a:cxn>
                <a:cxn ang="0">
                  <a:pos x="0" y="271"/>
                </a:cxn>
              </a:cxnLst>
              <a:rect l="txL" t="txT" r="txR" b="txB"/>
              <a:pathLst>
                <a:path w="502" h="271">
                  <a:moveTo>
                    <a:pt x="0" y="271"/>
                  </a:moveTo>
                  <a:lnTo>
                    <a:pt x="502" y="135"/>
                  </a:lnTo>
                  <a:lnTo>
                    <a:pt x="336" y="0"/>
                  </a:lnTo>
                  <a:lnTo>
                    <a:pt x="0" y="90"/>
                  </a:lnTo>
                  <a:lnTo>
                    <a:pt x="0" y="271"/>
                  </a:lnTo>
                  <a:close/>
                </a:path>
              </a:pathLst>
            </a:custGeom>
            <a:solidFill>
              <a:srgbClr val="4141BE">
                <a:alpha val="100000"/>
              </a:srgbClr>
            </a:solidFill>
            <a:ln w="9525">
              <a:noFill/>
            </a:ln>
          </p:spPr>
          <p:txBody>
            <a:bodyPr/>
            <a:lstStyle/>
            <a:p>
              <a:endParaRPr lang="zh-CN" altLang="en-US"/>
            </a:p>
          </p:txBody>
        </p:sp>
        <p:sp>
          <p:nvSpPr>
            <p:cNvPr id="117950" name="Freeform 191"/>
            <p:cNvSpPr/>
            <p:nvPr/>
          </p:nvSpPr>
          <p:spPr>
            <a:xfrm>
              <a:off x="2946" y="2314"/>
              <a:ext cx="251" cy="271"/>
            </a:xfrm>
            <a:custGeom>
              <a:avLst/>
              <a:gdLst>
                <a:gd name="txL" fmla="*/ 0 w 502"/>
                <a:gd name="txT" fmla="*/ 0 h 271"/>
                <a:gd name="txR" fmla="*/ 502 w 502"/>
                <a:gd name="txB" fmla="*/ 271 h 271"/>
              </a:gdLst>
              <a:ahLst/>
              <a:cxnLst>
                <a:cxn ang="0">
                  <a:pos x="0" y="271"/>
                </a:cxn>
                <a:cxn ang="0">
                  <a:pos x="8" y="135"/>
                </a:cxn>
                <a:cxn ang="0">
                  <a:pos x="6" y="0"/>
                </a:cxn>
                <a:cxn ang="0">
                  <a:pos x="0" y="90"/>
                </a:cxn>
                <a:cxn ang="0">
                  <a:pos x="0" y="271"/>
                </a:cxn>
              </a:cxnLst>
              <a:rect l="txL" t="txT" r="txR" b="txB"/>
              <a:pathLst>
                <a:path w="502" h="271">
                  <a:moveTo>
                    <a:pt x="0" y="271"/>
                  </a:moveTo>
                  <a:lnTo>
                    <a:pt x="502" y="135"/>
                  </a:lnTo>
                  <a:lnTo>
                    <a:pt x="336" y="0"/>
                  </a:lnTo>
                  <a:lnTo>
                    <a:pt x="0" y="90"/>
                  </a:lnTo>
                  <a:lnTo>
                    <a:pt x="0" y="271"/>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117766" name="Text Box 5"/>
          <p:cNvSpPr txBox="1"/>
          <p:nvPr/>
        </p:nvSpPr>
        <p:spPr>
          <a:xfrm>
            <a:off x="1676400" y="5486400"/>
            <a:ext cx="5029200" cy="457200"/>
          </a:xfrm>
          <a:prstGeom prst="rect">
            <a:avLst/>
          </a:prstGeom>
          <a:noFill/>
          <a:ln w="9525">
            <a:noFill/>
          </a:ln>
        </p:spPr>
        <p:txBody>
          <a:bodyPr>
            <a:spAutoFit/>
          </a:bodyPr>
          <a:lstStyle/>
          <a:p>
            <a:pPr algn="ctr" eaLnBrk="1" hangingPunct="1">
              <a:spcBef>
                <a:spcPct val="50000"/>
              </a:spcBef>
              <a:buClrTx/>
              <a:buFontTx/>
            </a:pPr>
            <a:r>
              <a:rPr lang="en-US" altLang="zh-CN" sz="2400" b="1" dirty="0">
                <a:solidFill>
                  <a:srgbClr val="000000"/>
                </a:solidFill>
                <a:latin typeface="Times New Roman" panose="02020603050405020304" charset="0"/>
                <a:cs typeface="Times New Roman" panose="02020603050405020304" charset="0"/>
              </a:rPr>
              <a:t>Web</a:t>
            </a:r>
            <a:r>
              <a:rPr lang="zh-CN" altLang="en-US" sz="2400" b="1" dirty="0">
                <a:solidFill>
                  <a:srgbClr val="000000"/>
                </a:solidFill>
                <a:latin typeface="宋体" pitchFamily="2" charset="-122"/>
              </a:rPr>
              <a:t>挖掘技术实现的总体流程图</a:t>
            </a:r>
            <a:r>
              <a:rPr lang="zh-CN" altLang="en-US" sz="1800" dirty="0">
                <a:latin typeface="Arial" panose="020B0604020202090204" pitchFamily="34" charset="0"/>
              </a:rPr>
              <a:t> </a:t>
            </a:r>
            <a:endParaRPr lang="zh-CN" altLang="en-US" sz="1800" dirty="0">
              <a:latin typeface="Arial" panose="020B0604020202090204" pitchFamily="34" charset="0"/>
            </a:endParaRPr>
          </a:p>
        </p:txBody>
      </p:sp>
    </p:spTree>
  </p:cSld>
  <p:clrMapOvr>
    <a:masterClrMapping/>
  </p:clrMapOvr>
  <p:transition advClick="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90204" pitchFamily="34" charset="0"/>
              </a:rPr>
            </a:fld>
            <a:endParaRPr lang="en-US" altLang="zh-CN" sz="1400" dirty="0">
              <a:latin typeface="Arial" panose="020B0604020202090204" pitchFamily="34" charset="0"/>
            </a:endParaRPr>
          </a:p>
        </p:txBody>
      </p:sp>
      <p:sp>
        <p:nvSpPr>
          <p:cNvPr id="119810" name="Text Box 2"/>
          <p:cNvSpPr txBox="1"/>
          <p:nvPr/>
        </p:nvSpPr>
        <p:spPr>
          <a:xfrm>
            <a:off x="376555" y="838200"/>
            <a:ext cx="8305800" cy="4765675"/>
          </a:xfrm>
          <a:prstGeom prst="rect">
            <a:avLst/>
          </a:prstGeom>
          <a:noFill/>
          <a:ln w="9525">
            <a:noFill/>
          </a:ln>
        </p:spPr>
        <p:txBody>
          <a:bodyPr>
            <a:spAutoFit/>
          </a:bodyPr>
          <a:lstStyle/>
          <a:p>
            <a:pPr eaLnBrk="1" hangingPunct="1">
              <a:lnSpc>
                <a:spcPct val="120000"/>
              </a:lnSpc>
              <a:spcBef>
                <a:spcPct val="50000"/>
              </a:spcBef>
              <a:buClrTx/>
              <a:buFontTx/>
            </a:pPr>
            <a:r>
              <a:rPr lang="en-US" altLang="zh-CN" sz="2400" b="1" dirty="0">
                <a:solidFill>
                  <a:srgbClr val="000000"/>
                </a:solidFill>
                <a:latin typeface="宋体" pitchFamily="2" charset="-122"/>
              </a:rPr>
              <a:t>Web</a:t>
            </a:r>
            <a:r>
              <a:rPr lang="zh-CN" altLang="en-US" sz="2400" b="1" dirty="0">
                <a:solidFill>
                  <a:srgbClr val="000000"/>
                </a:solidFill>
                <a:latin typeface="宋体" pitchFamily="2" charset="-122"/>
              </a:rPr>
              <a:t>挖掘过程如上图所示，一般分为四步：</a:t>
            </a:r>
            <a:endParaRPr lang="zh-CN" altLang="en-US" sz="2400" b="1" dirty="0">
              <a:solidFill>
                <a:srgbClr val="000000"/>
              </a:solidFill>
              <a:latin typeface="宋体" pitchFamily="2" charset="-122"/>
            </a:endParaRPr>
          </a:p>
          <a:p>
            <a:pPr eaLnBrk="1" hangingPunct="1">
              <a:lnSpc>
                <a:spcPct val="120000"/>
              </a:lnSpc>
              <a:spcBef>
                <a:spcPct val="50000"/>
              </a:spcBef>
              <a:buClrTx/>
              <a:buFontTx/>
            </a:pPr>
            <a:r>
              <a:rPr lang="en-US" altLang="zh-CN" sz="2400" b="1" dirty="0">
                <a:solidFill>
                  <a:srgbClr val="000000"/>
                </a:solidFill>
                <a:latin typeface="宋体" pitchFamily="2" charset="-122"/>
              </a:rPr>
              <a:t>(1)</a:t>
            </a:r>
            <a:r>
              <a:rPr lang="zh-CN" altLang="en-US" sz="2400" b="1" dirty="0">
                <a:solidFill>
                  <a:schemeClr val="hlink"/>
                </a:solidFill>
                <a:latin typeface="宋体" pitchFamily="2" charset="-122"/>
              </a:rPr>
              <a:t>资源发现：</a:t>
            </a:r>
            <a:r>
              <a:rPr lang="zh-CN" altLang="en-US" sz="2400" b="1" dirty="0">
                <a:solidFill>
                  <a:srgbClr val="000000"/>
                </a:solidFill>
                <a:latin typeface="宋体" pitchFamily="2" charset="-122"/>
              </a:rPr>
              <a:t>从各种各样的网络资源中检索出所需的网络文档。</a:t>
            </a:r>
            <a:endParaRPr lang="zh-CN" altLang="en-US" sz="2400" b="1" dirty="0">
              <a:solidFill>
                <a:srgbClr val="000000"/>
              </a:solidFill>
              <a:latin typeface="宋体" pitchFamily="2" charset="-122"/>
            </a:endParaRPr>
          </a:p>
          <a:p>
            <a:pPr eaLnBrk="1" hangingPunct="1">
              <a:lnSpc>
                <a:spcPct val="120000"/>
              </a:lnSpc>
              <a:spcBef>
                <a:spcPct val="50000"/>
              </a:spcBef>
              <a:buClrTx/>
              <a:buFontTx/>
            </a:pPr>
            <a:r>
              <a:rPr lang="en-US" altLang="zh-CN" sz="2400" b="1" dirty="0">
                <a:solidFill>
                  <a:srgbClr val="000000"/>
                </a:solidFill>
                <a:latin typeface="宋体" pitchFamily="2" charset="-122"/>
              </a:rPr>
              <a:t>(2)</a:t>
            </a:r>
            <a:r>
              <a:rPr lang="zh-CN" altLang="en-US" sz="2400" b="1" dirty="0">
                <a:solidFill>
                  <a:schemeClr val="hlink"/>
                </a:solidFill>
                <a:latin typeface="宋体" pitchFamily="2" charset="-122"/>
              </a:rPr>
              <a:t>信息选择和预处理：</a:t>
            </a:r>
            <a:r>
              <a:rPr lang="zh-CN" altLang="en-US" sz="2400" b="1" dirty="0">
                <a:solidFill>
                  <a:srgbClr val="000000"/>
                </a:solidFill>
                <a:latin typeface="宋体" pitchFamily="2" charset="-122"/>
              </a:rPr>
              <a:t>对检索到的网络资源进行依据需求的自动挑选和各种意义上的预处理（包括字体转化、语种翻译、格式规范等），进而</a:t>
            </a:r>
            <a:r>
              <a:rPr lang="zh-CN" altLang="en-US" sz="2400" b="1" dirty="0">
                <a:solidFill>
                  <a:schemeClr val="tx2"/>
                </a:solidFill>
                <a:latin typeface="宋体" pitchFamily="2" charset="-122"/>
              </a:rPr>
              <a:t>转化为专门表达方式</a:t>
            </a:r>
            <a:r>
              <a:rPr lang="zh-CN" altLang="en-US" sz="2400" b="1" dirty="0">
                <a:solidFill>
                  <a:srgbClr val="000000"/>
                </a:solidFill>
                <a:latin typeface="宋体" pitchFamily="2" charset="-122"/>
              </a:rPr>
              <a:t>。</a:t>
            </a:r>
            <a:endParaRPr lang="zh-CN" altLang="en-US" sz="2400" b="1" dirty="0">
              <a:solidFill>
                <a:srgbClr val="000000"/>
              </a:solidFill>
              <a:latin typeface="宋体" pitchFamily="2" charset="-122"/>
            </a:endParaRPr>
          </a:p>
          <a:p>
            <a:pPr eaLnBrk="1" hangingPunct="1">
              <a:lnSpc>
                <a:spcPct val="120000"/>
              </a:lnSpc>
              <a:spcBef>
                <a:spcPct val="50000"/>
              </a:spcBef>
              <a:buClrTx/>
              <a:buFontTx/>
            </a:pPr>
            <a:r>
              <a:rPr lang="en-US" altLang="zh-CN" sz="2400" b="1" dirty="0">
                <a:solidFill>
                  <a:srgbClr val="000000"/>
                </a:solidFill>
                <a:latin typeface="宋体" pitchFamily="2" charset="-122"/>
              </a:rPr>
              <a:t>(3)</a:t>
            </a:r>
            <a:r>
              <a:rPr lang="zh-CN" altLang="en-US" sz="2400" b="1" dirty="0">
                <a:solidFill>
                  <a:schemeClr val="hlink"/>
                </a:solidFill>
                <a:latin typeface="宋体" pitchFamily="2" charset="-122"/>
              </a:rPr>
              <a:t>概括化：</a:t>
            </a:r>
            <a:r>
              <a:rPr lang="zh-CN" altLang="en-US" sz="2400" b="1" dirty="0">
                <a:solidFill>
                  <a:srgbClr val="000000"/>
                </a:solidFill>
                <a:latin typeface="宋体" pitchFamily="2" charset="-122"/>
              </a:rPr>
              <a:t>自动发现单个</a:t>
            </a:r>
            <a:r>
              <a:rPr lang="en-US" altLang="zh-CN" sz="2400" b="1" dirty="0">
                <a:solidFill>
                  <a:srgbClr val="000000"/>
                </a:solidFill>
                <a:latin typeface="宋体" pitchFamily="2" charset="-122"/>
              </a:rPr>
              <a:t>Web</a:t>
            </a:r>
            <a:r>
              <a:rPr lang="zh-CN" altLang="en-US" sz="2400" b="1" dirty="0">
                <a:solidFill>
                  <a:srgbClr val="000000"/>
                </a:solidFill>
                <a:latin typeface="宋体" pitchFamily="2" charset="-122"/>
              </a:rPr>
              <a:t>站点的</a:t>
            </a:r>
            <a:r>
              <a:rPr lang="zh-CN" altLang="en-US" sz="2400" b="1" dirty="0">
                <a:solidFill>
                  <a:schemeClr val="tx2"/>
                </a:solidFill>
                <a:latin typeface="宋体" pitchFamily="2" charset="-122"/>
              </a:rPr>
              <a:t>一般性规律或多个站点共存的普遍模式</a:t>
            </a:r>
            <a:r>
              <a:rPr lang="zh-CN" altLang="en-US" sz="2400" b="1" dirty="0">
                <a:solidFill>
                  <a:srgbClr val="000000"/>
                </a:solidFill>
                <a:latin typeface="宋体" pitchFamily="2" charset="-122"/>
              </a:rPr>
              <a:t>，并以交互式方法来体现人的主导作用。</a:t>
            </a:r>
            <a:endParaRPr lang="zh-CN" altLang="en-US" sz="2400" b="1" dirty="0">
              <a:solidFill>
                <a:srgbClr val="000000"/>
              </a:solidFill>
              <a:latin typeface="宋体" pitchFamily="2" charset="-122"/>
            </a:endParaRPr>
          </a:p>
          <a:p>
            <a:pPr eaLnBrk="1" hangingPunct="1">
              <a:lnSpc>
                <a:spcPct val="120000"/>
              </a:lnSpc>
              <a:spcBef>
                <a:spcPct val="50000"/>
              </a:spcBef>
              <a:buClrTx/>
              <a:buFontTx/>
            </a:pPr>
            <a:r>
              <a:rPr lang="en-US" altLang="zh-CN" sz="2400" b="1" dirty="0">
                <a:solidFill>
                  <a:srgbClr val="000000"/>
                </a:solidFill>
                <a:latin typeface="宋体" pitchFamily="2" charset="-122"/>
              </a:rPr>
              <a:t>(4</a:t>
            </a:r>
            <a:r>
              <a:rPr lang="en-US" altLang="zh-CN" sz="2400" b="1" dirty="0">
                <a:solidFill>
                  <a:schemeClr val="hlink"/>
                </a:solidFill>
                <a:latin typeface="宋体" pitchFamily="2" charset="-122"/>
              </a:rPr>
              <a:t>)</a:t>
            </a:r>
            <a:r>
              <a:rPr lang="zh-CN" altLang="en-US" sz="2400" b="1" dirty="0">
                <a:solidFill>
                  <a:schemeClr val="hlink"/>
                </a:solidFill>
                <a:latin typeface="宋体" pitchFamily="2" charset="-122"/>
              </a:rPr>
              <a:t>分析：</a:t>
            </a:r>
            <a:r>
              <a:rPr lang="zh-CN" altLang="en-US" sz="2400" b="1" dirty="0">
                <a:solidFill>
                  <a:srgbClr val="000000"/>
                </a:solidFill>
                <a:latin typeface="宋体" pitchFamily="2" charset="-122"/>
              </a:rPr>
              <a:t>对挖掘出的模式进行</a:t>
            </a:r>
            <a:r>
              <a:rPr lang="zh-CN" altLang="en-US" sz="2400" b="1" dirty="0">
                <a:solidFill>
                  <a:schemeClr val="tx2"/>
                </a:solidFill>
                <a:latin typeface="宋体" pitchFamily="2" charset="-122"/>
              </a:rPr>
              <a:t>确认修正解释</a:t>
            </a:r>
            <a:r>
              <a:rPr lang="zh-CN" altLang="en-US" sz="2400" b="1" dirty="0">
                <a:solidFill>
                  <a:srgbClr val="000000"/>
                </a:solidFill>
                <a:latin typeface="宋体" pitchFamily="2" charset="-122"/>
              </a:rPr>
              <a:t>。</a:t>
            </a:r>
            <a:r>
              <a:rPr lang="zh-CN" altLang="en-US" sz="1800" dirty="0">
                <a:latin typeface="Arial" panose="020B0604020202090204" pitchFamily="34" charset="0"/>
              </a:rPr>
              <a:t> </a:t>
            </a:r>
            <a:endParaRPr lang="zh-CN" altLang="en-US" sz="1800" dirty="0">
              <a:latin typeface="Arial" panose="020B0604020202090204" pitchFamily="34" charset="0"/>
            </a:endParaRPr>
          </a:p>
        </p:txBody>
      </p:sp>
    </p:spTree>
  </p:cSld>
  <p:clrMapOvr>
    <a:masterClrMapping/>
  </p:clrMapOvr>
  <p:transition advClick="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lang="zh-CN" altLang="en-US"/>
          </a:p>
        </p:txBody>
      </p:sp>
      <p:sp>
        <p:nvSpPr>
          <p:cNvPr id="121857"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90204" pitchFamily="34" charset="0"/>
              </a:rPr>
            </a:fld>
            <a:endParaRPr lang="en-US" altLang="zh-CN" sz="1400" dirty="0">
              <a:latin typeface="Arial" panose="020B0604020202090204" pitchFamily="34" charset="0"/>
            </a:endParaRPr>
          </a:p>
        </p:txBody>
      </p:sp>
      <p:sp>
        <p:nvSpPr>
          <p:cNvPr id="121858" name="Text Box 2"/>
          <p:cNvSpPr txBox="1"/>
          <p:nvPr/>
        </p:nvSpPr>
        <p:spPr>
          <a:xfrm>
            <a:off x="381000" y="1344930"/>
            <a:ext cx="8229600" cy="4838700"/>
          </a:xfrm>
          <a:prstGeom prst="rect">
            <a:avLst/>
          </a:prstGeom>
          <a:noFill/>
          <a:ln w="9525">
            <a:noFill/>
          </a:ln>
        </p:spPr>
        <p:txBody>
          <a:bodyPr>
            <a:spAutoFit/>
          </a:bodyPr>
          <a:lstStyle/>
          <a:p>
            <a:pPr eaLnBrk="1" hangingPunct="1">
              <a:lnSpc>
                <a:spcPct val="120000"/>
              </a:lnSpc>
              <a:spcBef>
                <a:spcPct val="50000"/>
              </a:spcBef>
              <a:buClrTx/>
              <a:buFontTx/>
            </a:pPr>
            <a:r>
              <a:rPr lang="en-US" altLang="zh-CN" sz="2400" b="1" dirty="0">
                <a:solidFill>
                  <a:srgbClr val="000000"/>
                </a:solidFill>
                <a:latin typeface="宋体" pitchFamily="2" charset="-122"/>
              </a:rPr>
              <a:t>    </a:t>
            </a:r>
            <a:r>
              <a:rPr lang="zh-CN" altLang="en-US" sz="2400" b="1" dirty="0">
                <a:solidFill>
                  <a:srgbClr val="C00000"/>
                </a:solidFill>
                <a:latin typeface="宋体" pitchFamily="2" charset="-122"/>
              </a:rPr>
              <a:t>挖掘算法</a:t>
            </a:r>
            <a:r>
              <a:rPr lang="zh-CN" altLang="en-US" sz="2400" b="1" dirty="0">
                <a:solidFill>
                  <a:srgbClr val="000000"/>
                </a:solidFill>
                <a:latin typeface="宋体" pitchFamily="2" charset="-122"/>
              </a:rPr>
              <a:t>是</a:t>
            </a:r>
            <a:r>
              <a:rPr lang="en-US" altLang="zh-CN" sz="2400" b="1" dirty="0">
                <a:solidFill>
                  <a:srgbClr val="000000"/>
                </a:solidFill>
                <a:latin typeface="宋体" pitchFamily="2" charset="-122"/>
              </a:rPr>
              <a:t>Web</a:t>
            </a:r>
            <a:r>
              <a:rPr lang="zh-CN" altLang="en-US" sz="2400" b="1" dirty="0">
                <a:solidFill>
                  <a:srgbClr val="000000"/>
                </a:solidFill>
                <a:latin typeface="宋体" pitchFamily="2" charset="-122"/>
              </a:rPr>
              <a:t>挖掘的关键步骤。算法的</a:t>
            </a:r>
            <a:r>
              <a:rPr lang="zh-CN" altLang="en-US" sz="2400" b="1" dirty="0">
                <a:solidFill>
                  <a:schemeClr val="tx2"/>
                </a:solidFill>
                <a:latin typeface="宋体" pitchFamily="2" charset="-122"/>
              </a:rPr>
              <a:t>概括水平和泛化程度直接决定了</a:t>
            </a:r>
            <a:r>
              <a:rPr lang="en-US" altLang="zh-CN" sz="2400" b="1" dirty="0">
                <a:solidFill>
                  <a:schemeClr val="tx2"/>
                </a:solidFill>
                <a:latin typeface="宋体" pitchFamily="2" charset="-122"/>
              </a:rPr>
              <a:t>Web</a:t>
            </a:r>
            <a:r>
              <a:rPr lang="zh-CN" altLang="en-US" sz="2400" b="1" dirty="0">
                <a:solidFill>
                  <a:schemeClr val="tx2"/>
                </a:solidFill>
                <a:latin typeface="宋体" pitchFamily="2" charset="-122"/>
              </a:rPr>
              <a:t>挖掘系统的挖掘能力</a:t>
            </a:r>
            <a:r>
              <a:rPr lang="zh-CN" altLang="en-US" sz="2400" b="1" dirty="0">
                <a:solidFill>
                  <a:srgbClr val="000000"/>
                </a:solidFill>
                <a:latin typeface="宋体" pitchFamily="2" charset="-122"/>
              </a:rPr>
              <a:t>。</a:t>
            </a:r>
            <a:endParaRPr lang="zh-CN" altLang="en-US" sz="2400" b="1" dirty="0">
              <a:solidFill>
                <a:srgbClr val="000000"/>
              </a:solidFill>
              <a:latin typeface="宋体" pitchFamily="2" charset="-122"/>
            </a:endParaRPr>
          </a:p>
          <a:p>
            <a:pPr eaLnBrk="1" hangingPunct="1">
              <a:lnSpc>
                <a:spcPct val="120000"/>
              </a:lnSpc>
              <a:spcBef>
                <a:spcPct val="50000"/>
              </a:spcBef>
              <a:buClrTx/>
              <a:buFontTx/>
            </a:pPr>
            <a:r>
              <a:rPr lang="zh-CN" altLang="en-US" sz="2400" b="1" dirty="0">
                <a:solidFill>
                  <a:srgbClr val="000000"/>
                </a:solidFill>
                <a:latin typeface="宋体" pitchFamily="2" charset="-122"/>
              </a:rPr>
              <a:t>    对挖掘算法的分类应用可做如下描述：把一批已知分类的网页作为被训练文档集提交给分类系统进行文本结构分析，把其中的每一个例子表达为特征向量（这里的特征向量是指有区分意义的词），应用挖掘算法对文本特征向量进行知识模式的提取，即形成预测分类的描述，以便用来预测未知分类特征向量的分类。</a:t>
            </a:r>
            <a:endParaRPr lang="zh-CN" altLang="en-US" sz="2400" b="1" dirty="0">
              <a:solidFill>
                <a:srgbClr val="000000"/>
              </a:solidFill>
              <a:latin typeface="宋体" pitchFamily="2" charset="-122"/>
            </a:endParaRPr>
          </a:p>
          <a:p>
            <a:pPr eaLnBrk="1" hangingPunct="1">
              <a:lnSpc>
                <a:spcPct val="120000"/>
              </a:lnSpc>
              <a:spcBef>
                <a:spcPct val="50000"/>
              </a:spcBef>
              <a:buClrTx/>
              <a:buFontTx/>
            </a:pPr>
            <a:r>
              <a:rPr lang="zh-CN" altLang="en-US" sz="2400" b="1" dirty="0">
                <a:solidFill>
                  <a:srgbClr val="000000"/>
                </a:solidFill>
                <a:latin typeface="宋体" pitchFamily="2" charset="-122"/>
              </a:rPr>
              <a:t>    因此一个应用于文本分类的挖掘算法，就是文本特征向量到分类的一个映射。</a:t>
            </a:r>
            <a:r>
              <a:rPr lang="zh-CN" altLang="en-US" sz="1800" dirty="0">
                <a:latin typeface="Arial" panose="020B0604020202090204" pitchFamily="34" charset="0"/>
              </a:rPr>
              <a:t> </a:t>
            </a:r>
            <a:endParaRPr lang="zh-CN" altLang="en-US" sz="1800" dirty="0">
              <a:latin typeface="Arial" panose="020B0604020202090204" pitchFamily="34" charset="0"/>
            </a:endParaRPr>
          </a:p>
        </p:txBody>
      </p:sp>
    </p:spTree>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0355" y="313690"/>
            <a:ext cx="8534400" cy="685800"/>
          </a:xfrm>
        </p:spPr>
        <p:txBody>
          <a:bodyPr/>
          <a:lstStyle/>
          <a:p>
            <a:r>
              <a:rPr lang="zh-CN" altLang="en-US"/>
              <a:t>概述</a:t>
            </a:r>
            <a:endParaRPr lang="zh-CN" altLang="en-US"/>
          </a:p>
        </p:txBody>
      </p:sp>
      <p:sp>
        <p:nvSpPr>
          <p:cNvPr id="3" name="内容占位符 2"/>
          <p:cNvSpPr>
            <a:spLocks noGrp="1"/>
          </p:cNvSpPr>
          <p:nvPr>
            <p:ph idx="1"/>
          </p:nvPr>
        </p:nvSpPr>
        <p:spPr>
          <a:xfrm>
            <a:off x="300355" y="1080135"/>
            <a:ext cx="8574088" cy="5715000"/>
          </a:xfrm>
        </p:spPr>
        <p:txBody>
          <a:bodyPr/>
          <a:lstStyle/>
          <a:p>
            <a:pPr>
              <a:lnSpc>
                <a:spcPct val="110000"/>
              </a:lnSpc>
            </a:pPr>
            <a:r>
              <a:rPr lang="zh-CN" altLang="en-US" sz="2400"/>
              <a:t>支持向量机（Support Vector Machine, SVM）是一类按</a:t>
            </a:r>
            <a:r>
              <a:rPr lang="zh-CN" altLang="en-US" sz="2400">
                <a:solidFill>
                  <a:srgbClr val="FF0000"/>
                </a:solidFill>
              </a:rPr>
              <a:t>监督学习（supervised learning）方式对数据进行二元分类的广义线性分类器</a:t>
            </a:r>
            <a:r>
              <a:rPr lang="zh-CN" altLang="en-US" sz="2400"/>
              <a:t>（generalized linear classifier），其决策边界是对学习样本求解的</a:t>
            </a:r>
            <a:r>
              <a:rPr lang="zh-CN" altLang="en-US" sz="2400">
                <a:solidFill>
                  <a:srgbClr val="FF0000"/>
                </a:solidFill>
              </a:rPr>
              <a:t>最大边距超平面</a:t>
            </a:r>
            <a:r>
              <a:rPr lang="zh-CN" altLang="en-US" sz="2400"/>
              <a:t>（maximum-margin hyperplane）</a:t>
            </a:r>
            <a:endParaRPr lang="zh-CN" altLang="en-US" sz="2400"/>
          </a:p>
          <a:p>
            <a:pPr>
              <a:lnSpc>
                <a:spcPct val="110000"/>
              </a:lnSpc>
            </a:pPr>
            <a:endParaRPr lang="zh-CN" altLang="en-US" sz="2400"/>
          </a:p>
          <a:p>
            <a:pPr>
              <a:lnSpc>
                <a:spcPct val="110000"/>
              </a:lnSpc>
            </a:pPr>
            <a:r>
              <a:rPr lang="zh-CN" altLang="en-US" sz="2400"/>
              <a:t>SVM使用</a:t>
            </a:r>
            <a:r>
              <a:rPr lang="zh-CN" altLang="en-US" sz="2400">
                <a:solidFill>
                  <a:srgbClr val="FF0000"/>
                </a:solidFill>
              </a:rPr>
              <a:t>损失函数（hinge loss）计算经验风险</a:t>
            </a:r>
            <a:r>
              <a:rPr lang="zh-CN" altLang="en-US" sz="2400"/>
              <a:t>（empirical risk）并加入了</a:t>
            </a:r>
            <a:r>
              <a:rPr lang="zh-CN" altLang="en-US" sz="2400">
                <a:solidFill>
                  <a:srgbClr val="FF0000"/>
                </a:solidFill>
              </a:rPr>
              <a:t>正则化项以优化结构风险</a:t>
            </a:r>
            <a:r>
              <a:rPr lang="zh-CN" altLang="en-US" sz="2400"/>
              <a:t>（structural risk），是一个具有</a:t>
            </a:r>
            <a:r>
              <a:rPr lang="zh-CN" altLang="en-US" sz="2400">
                <a:solidFill>
                  <a:srgbClr val="FF0000"/>
                </a:solidFill>
              </a:rPr>
              <a:t>稀疏性和稳健性</a:t>
            </a:r>
            <a:r>
              <a:rPr lang="zh-CN" altLang="en-US" sz="2400"/>
              <a:t>的分类器 </a:t>
            </a:r>
            <a:endParaRPr lang="zh-CN" altLang="en-US" sz="2400"/>
          </a:p>
          <a:p>
            <a:pPr>
              <a:lnSpc>
                <a:spcPct val="110000"/>
              </a:lnSpc>
            </a:pPr>
            <a:endParaRPr lang="zh-CN" altLang="en-US" sz="2400"/>
          </a:p>
          <a:p>
            <a:pPr>
              <a:lnSpc>
                <a:spcPct val="110000"/>
              </a:lnSpc>
            </a:pPr>
            <a:r>
              <a:rPr lang="zh-CN" altLang="en-US" sz="2400"/>
              <a:t>SVM被提出于1964年，在二十世纪90年代后得到快速发展并衍生出一系列改进和扩展算法，在人像识别、文本分类等模式识别（pattern recognition）问题中有得到应用。</a:t>
            </a:r>
            <a:endParaRPr lang="zh-CN" altLang="en-US" sz="2400"/>
          </a:p>
        </p:txBody>
      </p:sp>
    </p:spTree>
  </p:cSld>
  <p:clrMapOvr>
    <a:masterClrMapping/>
  </p:clrMapOvr>
  <p:transition/>
</p:sld>
</file>

<file path=ppt/tags/tag1.xml><?xml version="1.0" encoding="utf-8"?>
<p:tagLst xmlns:p="http://schemas.openxmlformats.org/presentationml/2006/main">
  <p:tag name="KSO_WM_UNIT_TABLE_BEAUTIFY" val="smartTable{6682ad11-fdbe-4c72-bb60-dc2a970ff596}"/>
  <p:tag name="TABLE_ENDDRAG_ORIGIN_RECT" val="612*312"/>
  <p:tag name="TABLE_ENDDRAG_RECT" val="84*202*612*312"/>
</p:tagLst>
</file>

<file path=ppt/tags/tag2.xml><?xml version="1.0" encoding="utf-8"?>
<p:tagLst xmlns:p="http://schemas.openxmlformats.org/presentationml/2006/main">
  <p:tag name="KSO_WM_UNIT_TABLE_BEAUTIFY" val="smartTable{6682ad11-fdbe-4c72-bb60-dc2a970ff596}"/>
</p:tagLst>
</file>

<file path=ppt/tags/tag3.xml><?xml version="1.0" encoding="utf-8"?>
<p:tagLst xmlns:p="http://schemas.openxmlformats.org/presentationml/2006/main">
  <p:tag name="KSO_WM_UNIT_TABLE_BEAUTIFY" val="smartTable{6682ad11-fdbe-4c72-bb60-dc2a970ff596}"/>
  <p:tag name="TABLE_ENDDRAG_ORIGIN_RECT" val="645*201"/>
  <p:tag name="TABLE_ENDDRAG_RECT" val="43*190*645*201"/>
</p:tagLst>
</file>

<file path=ppt/tags/tag4.xml><?xml version="1.0" encoding="utf-8"?>
<p:tagLst xmlns:p="http://schemas.openxmlformats.org/presentationml/2006/main">
  <p:tag name="COMMONDATA" val="eyJoZGlkIjoiNjRmYTE2MzI2ODUzY2FhMWI0ZjE4ZDc3NmYwZmRjNzYifQ=="/>
</p:tagLst>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14850</Words>
  <Application>WPS 文字</Application>
  <PresentationFormat>全屏显示(4:3)</PresentationFormat>
  <Paragraphs>1170</Paragraphs>
  <Slides>88</Slides>
  <Notes>9</Notes>
  <HiddenSlides>0</HiddenSlides>
  <MMClips>0</MMClips>
  <ScaleCrop>false</ScaleCrop>
  <HeadingPairs>
    <vt:vector size="8" baseType="variant">
      <vt:variant>
        <vt:lpstr>已用的字体</vt:lpstr>
      </vt:variant>
      <vt:variant>
        <vt:i4>30</vt:i4>
      </vt:variant>
      <vt:variant>
        <vt:lpstr>主题</vt:lpstr>
      </vt:variant>
      <vt:variant>
        <vt:i4>1</vt:i4>
      </vt:variant>
      <vt:variant>
        <vt:lpstr>嵌入 OLE 服务器</vt:lpstr>
      </vt:variant>
      <vt:variant>
        <vt:i4>13</vt:i4>
      </vt:variant>
      <vt:variant>
        <vt:lpstr>幻灯片标题</vt:lpstr>
      </vt:variant>
      <vt:variant>
        <vt:i4>88</vt:i4>
      </vt:variant>
    </vt:vector>
  </HeadingPairs>
  <TitlesOfParts>
    <vt:vector size="132" baseType="lpstr">
      <vt:lpstr>Arial</vt:lpstr>
      <vt:lpstr>宋体</vt:lpstr>
      <vt:lpstr>Wingdings</vt:lpstr>
      <vt:lpstr>汉仪书宋二KW</vt:lpstr>
      <vt:lpstr>华文楷体</vt:lpstr>
      <vt:lpstr>Arial Unicode MS</vt:lpstr>
      <vt:lpstr>隶书</vt:lpstr>
      <vt:lpstr>报隶-简</vt:lpstr>
      <vt:lpstr>-apple-system</vt:lpstr>
      <vt:lpstr>Thonburi</vt:lpstr>
      <vt:lpstr>微软雅黑</vt:lpstr>
      <vt:lpstr>汉仪旗黑</vt:lpstr>
      <vt:lpstr>宋体</vt:lpstr>
      <vt:lpstr>Franklin Gothic Medium</vt:lpstr>
      <vt:lpstr>苹方-简</vt:lpstr>
      <vt:lpstr>Tahoma</vt:lpstr>
      <vt:lpstr>Century Gothic</vt:lpstr>
      <vt:lpstr>Symbol</vt:lpstr>
      <vt:lpstr>Symbol</vt:lpstr>
      <vt:lpstr>Trebuchet MS</vt:lpstr>
      <vt:lpstr>楷体_GB2312</vt:lpstr>
      <vt:lpstr>Times New Roman</vt:lpstr>
      <vt:lpstr>Wingdings</vt:lpstr>
      <vt:lpstr>汉仪楷体简</vt:lpstr>
      <vt:lpstr>Gulim</vt:lpstr>
      <vt:lpstr>黑体</vt:lpstr>
      <vt:lpstr>Kingsoft Sign</vt:lpstr>
      <vt:lpstr>Apple SD Gothic Neo</vt:lpstr>
      <vt:lpstr>汉仪中黑KW</vt:lpstr>
      <vt:lpstr>宋体-简</vt:lpstr>
      <vt:lpstr>2_Office 主题</vt:lpstr>
      <vt:lpstr>Equation.3</vt:lpstr>
      <vt:lpstr>Excel.Sheet.8</vt:lpstr>
      <vt:lpstr>Excel.Sheet.8</vt:lpstr>
      <vt:lpstr>Excel.Sheet.8</vt:lpstr>
      <vt:lpstr>Word.Picture.8</vt:lpstr>
      <vt:lpstr>Equation.3</vt:lpstr>
      <vt:lpstr>Equation.3</vt:lpstr>
      <vt:lpstr>Equation.3</vt:lpstr>
      <vt:lpstr>Equation.3</vt:lpstr>
      <vt:lpstr>Equation.3</vt:lpstr>
      <vt:lpstr>Equation.DSMT4</vt:lpstr>
      <vt:lpstr>Excel.Sheet.8</vt:lpstr>
      <vt:lpstr>Equation.3</vt:lpstr>
      <vt:lpstr>PowerPoint 演示文稿</vt:lpstr>
      <vt:lpstr>PowerPoint 演示文稿</vt:lpstr>
      <vt:lpstr>PowerPoint 演示文稿</vt:lpstr>
      <vt:lpstr>PowerPoint 演示文稿</vt:lpstr>
      <vt:lpstr>如果现在有已知数据data：</vt:lpstr>
      <vt:lpstr>PowerPoint 演示文稿</vt:lpstr>
      <vt:lpstr>PowerPoint 演示文稿</vt:lpstr>
      <vt:lpstr>Support Vector Machines </vt:lpstr>
      <vt:lpstr>概述</vt:lpstr>
      <vt:lpstr>PowerPoint 演示文稿</vt:lpstr>
      <vt:lpstr> 线性分类器</vt:lpstr>
      <vt:lpstr> 线性分类器</vt:lpstr>
      <vt:lpstr> 线性分类器</vt:lpstr>
      <vt:lpstr>线性分类器</vt:lpstr>
      <vt:lpstr>线性分类器</vt:lpstr>
      <vt:lpstr>线性分类器</vt:lpstr>
      <vt:lpstr>线性分类器</vt:lpstr>
      <vt:lpstr>线性分类器</vt:lpstr>
      <vt:lpstr>最大间隔</vt:lpstr>
      <vt:lpstr>最大间隔</vt:lpstr>
      <vt:lpstr>最大间隔</vt:lpstr>
      <vt:lpstr>PowerPoint 演示文稿</vt:lpstr>
      <vt:lpstr>具体化分类超平面及其间隔</vt:lpstr>
      <vt:lpstr>PowerPoint 演示文稿</vt:lpstr>
      <vt:lpstr>PowerPoint 演示文稿</vt:lpstr>
      <vt:lpstr>PowerPoint 演示文稿</vt:lpstr>
      <vt:lpstr>SVM基本原理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LIBSVM介绍</vt:lpstr>
      <vt:lpstr>svm使用的一般步骤</vt:lpstr>
      <vt:lpstr>小结</vt:lpstr>
      <vt:lpstr>PowerPoint 演示文稿</vt:lpstr>
      <vt:lpstr>PowerPoint 演示文稿</vt:lpstr>
      <vt:lpstr>PowerPoint 演示文稿</vt:lpstr>
      <vt:lpstr>PowerPoint 演示文稿</vt:lpstr>
      <vt:lpstr>分类算法的选择</vt:lpstr>
      <vt:lpstr>PowerPoint 演示文稿</vt:lpstr>
      <vt:lpstr>聚类与分类的区别</vt:lpstr>
      <vt:lpstr>PowerPoint 演示文稿</vt:lpstr>
      <vt:lpstr>聚类模型</vt:lpstr>
      <vt:lpstr>PowerPoint 演示文稿</vt:lpstr>
      <vt:lpstr>PowerPoint 演示文稿</vt:lpstr>
      <vt:lpstr>衡量聚类算法优劣的标准</vt:lpstr>
      <vt:lpstr>PowerPoint 演示文稿</vt:lpstr>
      <vt:lpstr>K-均值算法 </vt:lpstr>
      <vt:lpstr>K-均值算法 </vt:lpstr>
      <vt:lpstr>PowerPoint 演示文稿</vt:lpstr>
      <vt:lpstr>PowerPoint 演示文稿</vt:lpstr>
      <vt:lpstr>PowerPoint 演示文稿</vt:lpstr>
      <vt:lpstr>PowerPoint 演示文稿</vt:lpstr>
      <vt:lpstr>基于密度的聚类</vt:lpstr>
      <vt:lpstr>PowerPoint 演示文稿</vt:lpstr>
      <vt:lpstr>PowerPoint 演示文稿</vt:lpstr>
      <vt:lpstr>PowerPoint 演示文稿</vt:lpstr>
      <vt:lpstr>基于密度的聚类</vt:lpstr>
      <vt:lpstr>3、基于层次的聚类 </vt:lpstr>
      <vt:lpstr>3、基于层次的聚类 </vt:lpstr>
      <vt:lpstr>PowerPoint 演示文稿</vt:lpstr>
      <vt:lpstr>PowerPoint 演示文稿</vt:lpstr>
      <vt:lpstr>PowerPoint 演示文稿</vt:lpstr>
      <vt:lpstr>PowerPoint 演示文稿</vt:lpstr>
      <vt:lpstr>层次聚类方法的优缺点</vt:lpstr>
      <vt:lpstr>图聚类</vt:lpstr>
      <vt:lpstr>PowerPoint 演示文稿</vt:lpstr>
      <vt:lpstr>图的模块性计算</vt:lpstr>
      <vt:lpstr>社区发现算法</vt:lpstr>
      <vt:lpstr>PowerPoint 演示文稿</vt:lpstr>
      <vt:lpstr>PowerPoint 演示文稿</vt:lpstr>
      <vt:lpstr>分类与聚类算法的选择</vt:lpstr>
      <vt:lpstr>PowerPoint 演示文稿</vt:lpstr>
      <vt:lpstr>Web挖掘 </vt:lpstr>
      <vt:lpstr>PowerPoint 演示文稿</vt:lpstr>
      <vt:lpstr>Web挖掘的概念：</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张冬艳</dc:creator>
  <cp:lastModifiedBy>史建焘</cp:lastModifiedBy>
  <cp:revision>261</cp:revision>
  <dcterms:created xsi:type="dcterms:W3CDTF">2024-10-14T14:23:32Z</dcterms:created>
  <dcterms:modified xsi:type="dcterms:W3CDTF">2024-10-14T14:23:32Z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2052-6.10.1.8873</vt:lpwstr>
  </property>
  <property fmtid="{D5CDD505-2E9C-101B-9397-08002B2CF9AE}" pid="3" name="ICV">
    <vt:lpwstr>7AE375CC5541D81464290D670EB20C52_43</vt:lpwstr>
  </property>
</Properties>
</file>